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5" r:id="rId3"/>
    <p:sldMasterId id="2147483698" r:id="rId4"/>
  </p:sldMasterIdLst>
  <p:notesMasterIdLst>
    <p:notesMasterId r:id="rId66"/>
  </p:notesMasterIdLst>
  <p:sldIdLst>
    <p:sldId id="300" r:id="rId5"/>
    <p:sldId id="323" r:id="rId6"/>
    <p:sldId id="302" r:id="rId7"/>
    <p:sldId id="259" r:id="rId8"/>
    <p:sldId id="354" r:id="rId9"/>
    <p:sldId id="386" r:id="rId10"/>
    <p:sldId id="388" r:id="rId11"/>
    <p:sldId id="2393" r:id="rId12"/>
    <p:sldId id="303" r:id="rId13"/>
    <p:sldId id="304" r:id="rId14"/>
    <p:sldId id="330" r:id="rId15"/>
    <p:sldId id="401" r:id="rId16"/>
    <p:sldId id="1848" r:id="rId17"/>
    <p:sldId id="1844" r:id="rId18"/>
    <p:sldId id="1769" r:id="rId19"/>
    <p:sldId id="1795" r:id="rId20"/>
    <p:sldId id="441" r:id="rId21"/>
    <p:sldId id="1613" r:id="rId22"/>
    <p:sldId id="1855" r:id="rId23"/>
    <p:sldId id="320" r:id="rId24"/>
    <p:sldId id="1867" r:id="rId25"/>
    <p:sldId id="1874" r:id="rId26"/>
    <p:sldId id="428" r:id="rId27"/>
    <p:sldId id="1870" r:id="rId28"/>
    <p:sldId id="322" r:id="rId29"/>
    <p:sldId id="321" r:id="rId30"/>
    <p:sldId id="317" r:id="rId31"/>
    <p:sldId id="2394" r:id="rId32"/>
    <p:sldId id="316" r:id="rId33"/>
    <p:sldId id="1868" r:id="rId34"/>
    <p:sldId id="1871" r:id="rId35"/>
    <p:sldId id="1864" r:id="rId36"/>
    <p:sldId id="1873" r:id="rId37"/>
    <p:sldId id="1865" r:id="rId38"/>
    <p:sldId id="438" r:id="rId39"/>
    <p:sldId id="439" r:id="rId40"/>
    <p:sldId id="319" r:id="rId41"/>
    <p:sldId id="358" r:id="rId42"/>
    <p:sldId id="359" r:id="rId43"/>
    <p:sldId id="355" r:id="rId44"/>
    <p:sldId id="318" r:id="rId45"/>
    <p:sldId id="512" r:id="rId46"/>
    <p:sldId id="2392" r:id="rId47"/>
    <p:sldId id="315" r:id="rId48"/>
    <p:sldId id="390" r:id="rId49"/>
    <p:sldId id="384" r:id="rId50"/>
    <p:sldId id="1672" r:id="rId51"/>
    <p:sldId id="1673" r:id="rId52"/>
    <p:sldId id="1687" r:id="rId53"/>
    <p:sldId id="1866" r:id="rId54"/>
    <p:sldId id="1872" r:id="rId55"/>
    <p:sldId id="365" r:id="rId56"/>
    <p:sldId id="341" r:id="rId57"/>
    <p:sldId id="328" r:id="rId58"/>
    <p:sldId id="329" r:id="rId59"/>
    <p:sldId id="331" r:id="rId60"/>
    <p:sldId id="332" r:id="rId61"/>
    <p:sldId id="333" r:id="rId62"/>
    <p:sldId id="334" r:id="rId63"/>
    <p:sldId id="335" r:id="rId64"/>
    <p:sldId id="186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86647" autoAdjust="0"/>
  </p:normalViewPr>
  <p:slideViewPr>
    <p:cSldViewPr snapToGrid="0">
      <p:cViewPr>
        <p:scale>
          <a:sx n="70" d="100"/>
          <a:sy n="70" d="100"/>
        </p:scale>
        <p:origin x="2130" y="624"/>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63B50A-CC76-407A-A92D-0A51BA63D8D2}" type="doc">
      <dgm:prSet loTypeId="urn:microsoft.com/office/officeart/2005/8/layout/hProcess9" loCatId="process" qsTypeId="urn:microsoft.com/office/officeart/2005/8/quickstyle/3d2" qsCatId="3D" csTypeId="urn:microsoft.com/office/officeart/2005/8/colors/accent1_2" csCatId="accent1" phldr="1"/>
      <dgm:spPr/>
    </dgm:pt>
    <dgm:pt modelId="{511D3C52-9DC3-4537-BA4F-5902E183CD4B}">
      <dgm:prSet phldrT="[Text]"/>
      <dgm:spPr/>
      <dgm:t>
        <a:bodyPr/>
        <a:lstStyle/>
        <a:p>
          <a:r>
            <a:rPr lang="en-US" dirty="0"/>
            <a:t>Agility to Scale</a:t>
          </a:r>
        </a:p>
      </dgm:t>
    </dgm:pt>
    <dgm:pt modelId="{DE683A2B-7DA3-43D0-89A1-2CECFD4F1CEB}" type="parTrans" cxnId="{787D98CF-D11F-4547-80EF-EAB6F32D4086}">
      <dgm:prSet/>
      <dgm:spPr/>
      <dgm:t>
        <a:bodyPr/>
        <a:lstStyle/>
        <a:p>
          <a:endParaRPr lang="en-US"/>
        </a:p>
      </dgm:t>
    </dgm:pt>
    <dgm:pt modelId="{6F30700D-CFB2-4DA1-9C96-E982A6EFD888}" type="sibTrans" cxnId="{787D98CF-D11F-4547-80EF-EAB6F32D4086}">
      <dgm:prSet/>
      <dgm:spPr/>
      <dgm:t>
        <a:bodyPr/>
        <a:lstStyle/>
        <a:p>
          <a:endParaRPr lang="en-US"/>
        </a:p>
      </dgm:t>
    </dgm:pt>
    <dgm:pt modelId="{CC225FA9-19FB-41B5-9034-62A58D024F07}">
      <dgm:prSet phldrT="[Text]"/>
      <dgm:spPr/>
      <dgm:t>
        <a:bodyPr/>
        <a:lstStyle/>
        <a:p>
          <a:r>
            <a:rPr lang="en-US" dirty="0"/>
            <a:t>In-memory Database Performance</a:t>
          </a:r>
        </a:p>
      </dgm:t>
    </dgm:pt>
    <dgm:pt modelId="{1A0FAD41-FD9B-45DE-819E-6F467C04225B}" type="parTrans" cxnId="{67EC9A11-A319-4641-AA32-728E10D4D171}">
      <dgm:prSet/>
      <dgm:spPr/>
      <dgm:t>
        <a:bodyPr/>
        <a:lstStyle/>
        <a:p>
          <a:endParaRPr lang="en-US"/>
        </a:p>
      </dgm:t>
    </dgm:pt>
    <dgm:pt modelId="{540AA330-1BD6-454D-960F-DCB013D7A5D5}" type="sibTrans" cxnId="{67EC9A11-A319-4641-AA32-728E10D4D171}">
      <dgm:prSet/>
      <dgm:spPr/>
      <dgm:t>
        <a:bodyPr/>
        <a:lstStyle/>
        <a:p>
          <a:endParaRPr lang="en-US"/>
        </a:p>
      </dgm:t>
    </dgm:pt>
    <dgm:pt modelId="{01AB9501-EE96-445B-86BD-085A90F2F18A}">
      <dgm:prSet phldrT="[Text]"/>
      <dgm:spPr/>
      <dgm:t>
        <a:bodyPr/>
        <a:lstStyle/>
        <a:p>
          <a:r>
            <a:rPr lang="en-US" dirty="0"/>
            <a:t>High Availability &amp; Disaster Recovery</a:t>
          </a:r>
        </a:p>
      </dgm:t>
    </dgm:pt>
    <dgm:pt modelId="{D053CD68-FF0D-45FF-A1F5-1945AF0395DF}" type="parTrans" cxnId="{7DFFFB4A-99DE-4A0D-952F-A70FF8552359}">
      <dgm:prSet/>
      <dgm:spPr/>
      <dgm:t>
        <a:bodyPr/>
        <a:lstStyle/>
        <a:p>
          <a:endParaRPr lang="en-US"/>
        </a:p>
      </dgm:t>
    </dgm:pt>
    <dgm:pt modelId="{F0088EFE-EB51-4F32-8166-ABBFBAD2C4AB}" type="sibTrans" cxnId="{7DFFFB4A-99DE-4A0D-952F-A70FF8552359}">
      <dgm:prSet/>
      <dgm:spPr/>
      <dgm:t>
        <a:bodyPr/>
        <a:lstStyle/>
        <a:p>
          <a:endParaRPr lang="en-US"/>
        </a:p>
      </dgm:t>
    </dgm:pt>
    <dgm:pt modelId="{0AD4ACFC-9095-4F5D-9511-6105CCB48D24}">
      <dgm:prSet phldrT="[Text]"/>
      <dgm:spPr/>
      <dgm:t>
        <a:bodyPr/>
        <a:lstStyle/>
        <a:p>
          <a:r>
            <a:rPr lang="en-US" dirty="0"/>
            <a:t>Enterprise Data Protection &amp; Security</a:t>
          </a:r>
        </a:p>
      </dgm:t>
    </dgm:pt>
    <dgm:pt modelId="{3FC198CD-D16E-452F-9CA7-6B768C309F6E}" type="parTrans" cxnId="{12D4A2C1-DAFF-4BB9-8786-8C87344B8D5A}">
      <dgm:prSet/>
      <dgm:spPr/>
      <dgm:t>
        <a:bodyPr/>
        <a:lstStyle/>
        <a:p>
          <a:endParaRPr lang="en-US"/>
        </a:p>
      </dgm:t>
    </dgm:pt>
    <dgm:pt modelId="{A658503D-250A-44D5-892B-EB04E0972AB1}" type="sibTrans" cxnId="{12D4A2C1-DAFF-4BB9-8786-8C87344B8D5A}">
      <dgm:prSet/>
      <dgm:spPr/>
      <dgm:t>
        <a:bodyPr/>
        <a:lstStyle/>
        <a:p>
          <a:endParaRPr lang="en-US"/>
        </a:p>
      </dgm:t>
    </dgm:pt>
    <dgm:pt modelId="{3BD1758A-2DC2-4856-8A33-C3F5C728312D}">
      <dgm:prSet phldrT="[Text]"/>
      <dgm:spPr/>
      <dgm:t>
        <a:bodyPr/>
        <a:lstStyle/>
        <a:p>
          <a:r>
            <a:rPr lang="en-US" dirty="0"/>
            <a:t>Safe and Easy Migration</a:t>
          </a:r>
        </a:p>
      </dgm:t>
    </dgm:pt>
    <dgm:pt modelId="{EAC2A3BF-C9B2-4EC3-B849-51A843A5B608}" type="parTrans" cxnId="{5950CEE2-FC9B-4D1C-9FC7-3D377DF69EDB}">
      <dgm:prSet/>
      <dgm:spPr/>
      <dgm:t>
        <a:bodyPr/>
        <a:lstStyle/>
        <a:p>
          <a:endParaRPr lang="en-US"/>
        </a:p>
      </dgm:t>
    </dgm:pt>
    <dgm:pt modelId="{82AF9460-6774-4103-9888-7F4172F70D7E}" type="sibTrans" cxnId="{5950CEE2-FC9B-4D1C-9FC7-3D377DF69EDB}">
      <dgm:prSet/>
      <dgm:spPr/>
      <dgm:t>
        <a:bodyPr/>
        <a:lstStyle/>
        <a:p>
          <a:endParaRPr lang="en-US"/>
        </a:p>
      </dgm:t>
    </dgm:pt>
    <dgm:pt modelId="{647D6229-8FBA-462C-9850-41C57E1B3D51}">
      <dgm:prSet phldrT="[Text]"/>
      <dgm:spPr/>
      <dgm:t>
        <a:bodyPr/>
        <a:lstStyle/>
        <a:p>
          <a:r>
            <a:rPr lang="en-US" dirty="0"/>
            <a:t>IT standardization between SAP and Non-SAP</a:t>
          </a:r>
        </a:p>
      </dgm:t>
    </dgm:pt>
    <dgm:pt modelId="{1400F386-AE5E-40CF-AB38-CB369C02ECC2}" type="parTrans" cxnId="{1B59D3AA-EFB7-4572-86AF-BF6C5A55A30D}">
      <dgm:prSet/>
      <dgm:spPr/>
      <dgm:t>
        <a:bodyPr/>
        <a:lstStyle/>
        <a:p>
          <a:endParaRPr lang="en-US"/>
        </a:p>
      </dgm:t>
    </dgm:pt>
    <dgm:pt modelId="{08A6FA90-EAED-43B4-AAE3-B6ED28DF99C3}" type="sibTrans" cxnId="{1B59D3AA-EFB7-4572-86AF-BF6C5A55A30D}">
      <dgm:prSet/>
      <dgm:spPr/>
      <dgm:t>
        <a:bodyPr/>
        <a:lstStyle/>
        <a:p>
          <a:endParaRPr lang="en-US"/>
        </a:p>
      </dgm:t>
    </dgm:pt>
    <dgm:pt modelId="{DB73232F-F582-4FE0-BB75-C96F99140259}" type="pres">
      <dgm:prSet presAssocID="{B663B50A-CC76-407A-A92D-0A51BA63D8D2}" presName="CompostProcess" presStyleCnt="0">
        <dgm:presLayoutVars>
          <dgm:dir/>
          <dgm:resizeHandles val="exact"/>
        </dgm:presLayoutVars>
      </dgm:prSet>
      <dgm:spPr/>
    </dgm:pt>
    <dgm:pt modelId="{8607C975-31FC-4B3B-84D9-74F7FE83ED60}" type="pres">
      <dgm:prSet presAssocID="{B663B50A-CC76-407A-A92D-0A51BA63D8D2}" presName="arrow" presStyleLbl="bgShp" presStyleIdx="0" presStyleCnt="1"/>
      <dgm:spPr/>
    </dgm:pt>
    <dgm:pt modelId="{0BB3AFE6-7D9B-4A82-9D32-27E9BA3A5CA9}" type="pres">
      <dgm:prSet presAssocID="{B663B50A-CC76-407A-A92D-0A51BA63D8D2}" presName="linearProcess" presStyleCnt="0"/>
      <dgm:spPr/>
    </dgm:pt>
    <dgm:pt modelId="{96363F54-2CD9-48FC-A88F-1D1DB28300E1}" type="pres">
      <dgm:prSet presAssocID="{511D3C52-9DC3-4537-BA4F-5902E183CD4B}" presName="textNode" presStyleLbl="node1" presStyleIdx="0" presStyleCnt="6">
        <dgm:presLayoutVars>
          <dgm:bulletEnabled val="1"/>
        </dgm:presLayoutVars>
      </dgm:prSet>
      <dgm:spPr/>
    </dgm:pt>
    <dgm:pt modelId="{69E2E7AE-DB61-4D6A-B730-96C6AA55306F}" type="pres">
      <dgm:prSet presAssocID="{6F30700D-CFB2-4DA1-9C96-E982A6EFD888}" presName="sibTrans" presStyleCnt="0"/>
      <dgm:spPr/>
    </dgm:pt>
    <dgm:pt modelId="{932DF02D-082E-40BA-88E5-15D7A7A90C2A}" type="pres">
      <dgm:prSet presAssocID="{CC225FA9-19FB-41B5-9034-62A58D024F07}" presName="textNode" presStyleLbl="node1" presStyleIdx="1" presStyleCnt="6">
        <dgm:presLayoutVars>
          <dgm:bulletEnabled val="1"/>
        </dgm:presLayoutVars>
      </dgm:prSet>
      <dgm:spPr/>
    </dgm:pt>
    <dgm:pt modelId="{D472EEC1-0025-4AA1-9C0B-68E96FB4D438}" type="pres">
      <dgm:prSet presAssocID="{540AA330-1BD6-454D-960F-DCB013D7A5D5}" presName="sibTrans" presStyleCnt="0"/>
      <dgm:spPr/>
    </dgm:pt>
    <dgm:pt modelId="{E8031F67-63AF-472D-A655-287CF1C6F5DB}" type="pres">
      <dgm:prSet presAssocID="{01AB9501-EE96-445B-86BD-085A90F2F18A}" presName="textNode" presStyleLbl="node1" presStyleIdx="2" presStyleCnt="6">
        <dgm:presLayoutVars>
          <dgm:bulletEnabled val="1"/>
        </dgm:presLayoutVars>
      </dgm:prSet>
      <dgm:spPr/>
    </dgm:pt>
    <dgm:pt modelId="{2357E8BB-CDD7-421B-9880-0B65157A204C}" type="pres">
      <dgm:prSet presAssocID="{F0088EFE-EB51-4F32-8166-ABBFBAD2C4AB}" presName="sibTrans" presStyleCnt="0"/>
      <dgm:spPr/>
    </dgm:pt>
    <dgm:pt modelId="{876A4193-6CBB-40C5-B27B-55EBB843936D}" type="pres">
      <dgm:prSet presAssocID="{0AD4ACFC-9095-4F5D-9511-6105CCB48D24}" presName="textNode" presStyleLbl="node1" presStyleIdx="3" presStyleCnt="6">
        <dgm:presLayoutVars>
          <dgm:bulletEnabled val="1"/>
        </dgm:presLayoutVars>
      </dgm:prSet>
      <dgm:spPr/>
    </dgm:pt>
    <dgm:pt modelId="{80D351C0-713D-458F-80E3-5DE655DB4375}" type="pres">
      <dgm:prSet presAssocID="{A658503D-250A-44D5-892B-EB04E0972AB1}" presName="sibTrans" presStyleCnt="0"/>
      <dgm:spPr/>
    </dgm:pt>
    <dgm:pt modelId="{4A79CEDD-1F36-4852-AC10-7A20D3EE9DC4}" type="pres">
      <dgm:prSet presAssocID="{3BD1758A-2DC2-4856-8A33-C3F5C728312D}" presName="textNode" presStyleLbl="node1" presStyleIdx="4" presStyleCnt="6">
        <dgm:presLayoutVars>
          <dgm:bulletEnabled val="1"/>
        </dgm:presLayoutVars>
      </dgm:prSet>
      <dgm:spPr/>
    </dgm:pt>
    <dgm:pt modelId="{8B3C874D-5469-4362-A7BC-51FB880F5865}" type="pres">
      <dgm:prSet presAssocID="{82AF9460-6774-4103-9888-7F4172F70D7E}" presName="sibTrans" presStyleCnt="0"/>
      <dgm:spPr/>
    </dgm:pt>
    <dgm:pt modelId="{E617A143-1057-49B5-A1EB-613E65BD635E}" type="pres">
      <dgm:prSet presAssocID="{647D6229-8FBA-462C-9850-41C57E1B3D51}" presName="textNode" presStyleLbl="node1" presStyleIdx="5" presStyleCnt="6">
        <dgm:presLayoutVars>
          <dgm:bulletEnabled val="1"/>
        </dgm:presLayoutVars>
      </dgm:prSet>
      <dgm:spPr/>
    </dgm:pt>
  </dgm:ptLst>
  <dgm:cxnLst>
    <dgm:cxn modelId="{67EC9A11-A319-4641-AA32-728E10D4D171}" srcId="{B663B50A-CC76-407A-A92D-0A51BA63D8D2}" destId="{CC225FA9-19FB-41B5-9034-62A58D024F07}" srcOrd="1" destOrd="0" parTransId="{1A0FAD41-FD9B-45DE-819E-6F467C04225B}" sibTransId="{540AA330-1BD6-454D-960F-DCB013D7A5D5}"/>
    <dgm:cxn modelId="{1ACCC932-0F85-42C9-8F16-018A9CA65395}" type="presOf" srcId="{01AB9501-EE96-445B-86BD-085A90F2F18A}" destId="{E8031F67-63AF-472D-A655-287CF1C6F5DB}" srcOrd="0" destOrd="0" presId="urn:microsoft.com/office/officeart/2005/8/layout/hProcess9"/>
    <dgm:cxn modelId="{7DFFFB4A-99DE-4A0D-952F-A70FF8552359}" srcId="{B663B50A-CC76-407A-A92D-0A51BA63D8D2}" destId="{01AB9501-EE96-445B-86BD-085A90F2F18A}" srcOrd="2" destOrd="0" parTransId="{D053CD68-FF0D-45FF-A1F5-1945AF0395DF}" sibTransId="{F0088EFE-EB51-4F32-8166-ABBFBAD2C4AB}"/>
    <dgm:cxn modelId="{84DABB86-82CB-430F-875C-85D900AA1A71}" type="presOf" srcId="{647D6229-8FBA-462C-9850-41C57E1B3D51}" destId="{E617A143-1057-49B5-A1EB-613E65BD635E}" srcOrd="0" destOrd="0" presId="urn:microsoft.com/office/officeart/2005/8/layout/hProcess9"/>
    <dgm:cxn modelId="{6EF8DB92-6063-4C03-B5EE-D6C17681B1EE}" type="presOf" srcId="{CC225FA9-19FB-41B5-9034-62A58D024F07}" destId="{932DF02D-082E-40BA-88E5-15D7A7A90C2A}" srcOrd="0" destOrd="0" presId="urn:microsoft.com/office/officeart/2005/8/layout/hProcess9"/>
    <dgm:cxn modelId="{A610E09F-B113-4E95-9757-A302F3A20423}" type="presOf" srcId="{3BD1758A-2DC2-4856-8A33-C3F5C728312D}" destId="{4A79CEDD-1F36-4852-AC10-7A20D3EE9DC4}" srcOrd="0" destOrd="0" presId="urn:microsoft.com/office/officeart/2005/8/layout/hProcess9"/>
    <dgm:cxn modelId="{54096DA4-2ED0-4C47-8369-1341E45F733A}" type="presOf" srcId="{B663B50A-CC76-407A-A92D-0A51BA63D8D2}" destId="{DB73232F-F582-4FE0-BB75-C96F99140259}" srcOrd="0" destOrd="0" presId="urn:microsoft.com/office/officeart/2005/8/layout/hProcess9"/>
    <dgm:cxn modelId="{1B59D3AA-EFB7-4572-86AF-BF6C5A55A30D}" srcId="{B663B50A-CC76-407A-A92D-0A51BA63D8D2}" destId="{647D6229-8FBA-462C-9850-41C57E1B3D51}" srcOrd="5" destOrd="0" parTransId="{1400F386-AE5E-40CF-AB38-CB369C02ECC2}" sibTransId="{08A6FA90-EAED-43B4-AAE3-B6ED28DF99C3}"/>
    <dgm:cxn modelId="{1B199DB0-CDD5-4711-900E-83E9F30C8A82}" type="presOf" srcId="{511D3C52-9DC3-4537-BA4F-5902E183CD4B}" destId="{96363F54-2CD9-48FC-A88F-1D1DB28300E1}" srcOrd="0" destOrd="0" presId="urn:microsoft.com/office/officeart/2005/8/layout/hProcess9"/>
    <dgm:cxn modelId="{12D4A2C1-DAFF-4BB9-8786-8C87344B8D5A}" srcId="{B663B50A-CC76-407A-A92D-0A51BA63D8D2}" destId="{0AD4ACFC-9095-4F5D-9511-6105CCB48D24}" srcOrd="3" destOrd="0" parTransId="{3FC198CD-D16E-452F-9CA7-6B768C309F6E}" sibTransId="{A658503D-250A-44D5-892B-EB04E0972AB1}"/>
    <dgm:cxn modelId="{787D98CF-D11F-4547-80EF-EAB6F32D4086}" srcId="{B663B50A-CC76-407A-A92D-0A51BA63D8D2}" destId="{511D3C52-9DC3-4537-BA4F-5902E183CD4B}" srcOrd="0" destOrd="0" parTransId="{DE683A2B-7DA3-43D0-89A1-2CECFD4F1CEB}" sibTransId="{6F30700D-CFB2-4DA1-9C96-E982A6EFD888}"/>
    <dgm:cxn modelId="{5950CEE2-FC9B-4D1C-9FC7-3D377DF69EDB}" srcId="{B663B50A-CC76-407A-A92D-0A51BA63D8D2}" destId="{3BD1758A-2DC2-4856-8A33-C3F5C728312D}" srcOrd="4" destOrd="0" parTransId="{EAC2A3BF-C9B2-4EC3-B849-51A843A5B608}" sibTransId="{82AF9460-6774-4103-9888-7F4172F70D7E}"/>
    <dgm:cxn modelId="{E53DE7FF-8CB4-497E-99B9-D58833F2AA50}" type="presOf" srcId="{0AD4ACFC-9095-4F5D-9511-6105CCB48D24}" destId="{876A4193-6CBB-40C5-B27B-55EBB843936D}" srcOrd="0" destOrd="0" presId="urn:microsoft.com/office/officeart/2005/8/layout/hProcess9"/>
    <dgm:cxn modelId="{88C7DF2A-390E-4BF4-AEE2-B039CC94A3EB}" type="presParOf" srcId="{DB73232F-F582-4FE0-BB75-C96F99140259}" destId="{8607C975-31FC-4B3B-84D9-74F7FE83ED60}" srcOrd="0" destOrd="0" presId="urn:microsoft.com/office/officeart/2005/8/layout/hProcess9"/>
    <dgm:cxn modelId="{606BD9C5-410C-462C-B8A3-631F93A580A1}" type="presParOf" srcId="{DB73232F-F582-4FE0-BB75-C96F99140259}" destId="{0BB3AFE6-7D9B-4A82-9D32-27E9BA3A5CA9}" srcOrd="1" destOrd="0" presId="urn:microsoft.com/office/officeart/2005/8/layout/hProcess9"/>
    <dgm:cxn modelId="{56611456-8B9E-49D2-A990-E46CED1AB0ED}" type="presParOf" srcId="{0BB3AFE6-7D9B-4A82-9D32-27E9BA3A5CA9}" destId="{96363F54-2CD9-48FC-A88F-1D1DB28300E1}" srcOrd="0" destOrd="0" presId="urn:microsoft.com/office/officeart/2005/8/layout/hProcess9"/>
    <dgm:cxn modelId="{44EE8895-30C0-4877-A6C5-EFF53E36098A}" type="presParOf" srcId="{0BB3AFE6-7D9B-4A82-9D32-27E9BA3A5CA9}" destId="{69E2E7AE-DB61-4D6A-B730-96C6AA55306F}" srcOrd="1" destOrd="0" presId="urn:microsoft.com/office/officeart/2005/8/layout/hProcess9"/>
    <dgm:cxn modelId="{06F033B6-CE33-4D88-B20A-483F96E6CFA9}" type="presParOf" srcId="{0BB3AFE6-7D9B-4A82-9D32-27E9BA3A5CA9}" destId="{932DF02D-082E-40BA-88E5-15D7A7A90C2A}" srcOrd="2" destOrd="0" presId="urn:microsoft.com/office/officeart/2005/8/layout/hProcess9"/>
    <dgm:cxn modelId="{48EC11A3-041C-43CE-BC9D-3CDE05E43E22}" type="presParOf" srcId="{0BB3AFE6-7D9B-4A82-9D32-27E9BA3A5CA9}" destId="{D472EEC1-0025-4AA1-9C0B-68E96FB4D438}" srcOrd="3" destOrd="0" presId="urn:microsoft.com/office/officeart/2005/8/layout/hProcess9"/>
    <dgm:cxn modelId="{E03F73A1-43AD-4AD6-846E-1133E64BC80D}" type="presParOf" srcId="{0BB3AFE6-7D9B-4A82-9D32-27E9BA3A5CA9}" destId="{E8031F67-63AF-472D-A655-287CF1C6F5DB}" srcOrd="4" destOrd="0" presId="urn:microsoft.com/office/officeart/2005/8/layout/hProcess9"/>
    <dgm:cxn modelId="{89CB3853-63D1-4E8E-9129-8DBE217A3D99}" type="presParOf" srcId="{0BB3AFE6-7D9B-4A82-9D32-27E9BA3A5CA9}" destId="{2357E8BB-CDD7-421B-9880-0B65157A204C}" srcOrd="5" destOrd="0" presId="urn:microsoft.com/office/officeart/2005/8/layout/hProcess9"/>
    <dgm:cxn modelId="{994C46A2-1703-49A3-BA7A-D1B56177ACCE}" type="presParOf" srcId="{0BB3AFE6-7D9B-4A82-9D32-27E9BA3A5CA9}" destId="{876A4193-6CBB-40C5-B27B-55EBB843936D}" srcOrd="6" destOrd="0" presId="urn:microsoft.com/office/officeart/2005/8/layout/hProcess9"/>
    <dgm:cxn modelId="{31EF79FB-C11F-4EC1-A603-C52B88B0487E}" type="presParOf" srcId="{0BB3AFE6-7D9B-4A82-9D32-27E9BA3A5CA9}" destId="{80D351C0-713D-458F-80E3-5DE655DB4375}" srcOrd="7" destOrd="0" presId="urn:microsoft.com/office/officeart/2005/8/layout/hProcess9"/>
    <dgm:cxn modelId="{167B88B5-E509-4E85-AD1C-A342837C67CA}" type="presParOf" srcId="{0BB3AFE6-7D9B-4A82-9D32-27E9BA3A5CA9}" destId="{4A79CEDD-1F36-4852-AC10-7A20D3EE9DC4}" srcOrd="8" destOrd="0" presId="urn:microsoft.com/office/officeart/2005/8/layout/hProcess9"/>
    <dgm:cxn modelId="{FF0ED99B-F241-4FBB-8181-EE50EFF865D5}" type="presParOf" srcId="{0BB3AFE6-7D9B-4A82-9D32-27E9BA3A5CA9}" destId="{8B3C874D-5469-4362-A7BC-51FB880F5865}" srcOrd="9" destOrd="0" presId="urn:microsoft.com/office/officeart/2005/8/layout/hProcess9"/>
    <dgm:cxn modelId="{0F4AA99C-0ACA-4ABA-8EEE-3E5B76CEA057}" type="presParOf" srcId="{0BB3AFE6-7D9B-4A82-9D32-27E9BA3A5CA9}" destId="{E617A143-1057-49B5-A1EB-613E65BD635E}"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7C975-31FC-4B3B-84D9-74F7FE83ED60}">
      <dsp:nvSpPr>
        <dsp:cNvPr id="0" name=""/>
        <dsp:cNvSpPr/>
      </dsp:nvSpPr>
      <dsp:spPr>
        <a:xfrm>
          <a:off x="831382" y="0"/>
          <a:ext cx="9422329" cy="5552797"/>
        </a:xfrm>
        <a:prstGeom prst="rightArrow">
          <a:avLst/>
        </a:prstGeom>
        <a:solidFill>
          <a:schemeClr val="accent1">
            <a:tint val="40000"/>
            <a:hueOff val="0"/>
            <a:satOff val="0"/>
            <a:lumOff val="0"/>
            <a:alphaOff val="0"/>
          </a:schemeClr>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96363F54-2CD9-48FC-A88F-1D1DB28300E1}">
      <dsp:nvSpPr>
        <dsp:cNvPr id="0" name=""/>
        <dsp:cNvSpPr/>
      </dsp:nvSpPr>
      <dsp:spPr>
        <a:xfrm>
          <a:off x="3044"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Agility to Scale</a:t>
          </a:r>
        </a:p>
      </dsp:txBody>
      <dsp:txXfrm>
        <a:off x="89577" y="1752372"/>
        <a:ext cx="1599574" cy="2048052"/>
      </dsp:txXfrm>
    </dsp:sp>
    <dsp:sp modelId="{932DF02D-082E-40BA-88E5-15D7A7A90C2A}">
      <dsp:nvSpPr>
        <dsp:cNvPr id="0" name=""/>
        <dsp:cNvSpPr/>
      </dsp:nvSpPr>
      <dsp:spPr>
        <a:xfrm>
          <a:off x="1864317"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In-memory Database Performance</a:t>
          </a:r>
        </a:p>
      </dsp:txBody>
      <dsp:txXfrm>
        <a:off x="1950850" y="1752372"/>
        <a:ext cx="1599574" cy="2048052"/>
      </dsp:txXfrm>
    </dsp:sp>
    <dsp:sp modelId="{E8031F67-63AF-472D-A655-287CF1C6F5DB}">
      <dsp:nvSpPr>
        <dsp:cNvPr id="0" name=""/>
        <dsp:cNvSpPr/>
      </dsp:nvSpPr>
      <dsp:spPr>
        <a:xfrm>
          <a:off x="3725590"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High Availability &amp; Disaster Recovery</a:t>
          </a:r>
        </a:p>
      </dsp:txBody>
      <dsp:txXfrm>
        <a:off x="3812123" y="1752372"/>
        <a:ext cx="1599574" cy="2048052"/>
      </dsp:txXfrm>
    </dsp:sp>
    <dsp:sp modelId="{876A4193-6CBB-40C5-B27B-55EBB843936D}">
      <dsp:nvSpPr>
        <dsp:cNvPr id="0" name=""/>
        <dsp:cNvSpPr/>
      </dsp:nvSpPr>
      <dsp:spPr>
        <a:xfrm>
          <a:off x="5586863"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Enterprise Data Protection &amp; Security</a:t>
          </a:r>
        </a:p>
      </dsp:txBody>
      <dsp:txXfrm>
        <a:off x="5673396" y="1752372"/>
        <a:ext cx="1599574" cy="2048052"/>
      </dsp:txXfrm>
    </dsp:sp>
    <dsp:sp modelId="{4A79CEDD-1F36-4852-AC10-7A20D3EE9DC4}">
      <dsp:nvSpPr>
        <dsp:cNvPr id="0" name=""/>
        <dsp:cNvSpPr/>
      </dsp:nvSpPr>
      <dsp:spPr>
        <a:xfrm>
          <a:off x="7448135"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Safe and Easy Migration</a:t>
          </a:r>
        </a:p>
      </dsp:txBody>
      <dsp:txXfrm>
        <a:off x="7534668" y="1752372"/>
        <a:ext cx="1599574" cy="2048052"/>
      </dsp:txXfrm>
    </dsp:sp>
    <dsp:sp modelId="{E617A143-1057-49B5-A1EB-613E65BD635E}">
      <dsp:nvSpPr>
        <dsp:cNvPr id="0" name=""/>
        <dsp:cNvSpPr/>
      </dsp:nvSpPr>
      <dsp:spPr>
        <a:xfrm>
          <a:off x="9309408"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IT standardization between SAP and Non-SAP</a:t>
          </a:r>
        </a:p>
      </dsp:txBody>
      <dsp:txXfrm>
        <a:off x="9395941" y="1752372"/>
        <a:ext cx="1599574" cy="204805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6840" units="cm"/>
          <inkml:channel name="Y" type="integer" max="2000" units="cm"/>
          <inkml:channel name="T" type="integer" max="2.14748E9" units="dev"/>
        </inkml:traceFormat>
        <inkml:channelProperties>
          <inkml:channelProperty channel="X" name="resolution" value="240" units="1/cm"/>
          <inkml:channelProperty channel="Y" name="resolution" value="105.26316" units="1/cm"/>
          <inkml:channelProperty channel="T" name="resolution" value="1" units="1/dev"/>
        </inkml:channelProperties>
      </inkml:inkSource>
      <inkml:timestamp xml:id="ts0" timeString="2018-10-24T14:29:56.428"/>
    </inkml:context>
    <inkml:brush xml:id="br0">
      <inkml:brushProperty name="width" value="0.05292" units="cm"/>
      <inkml:brushProperty name="height" value="0.05292" units="cm"/>
      <inkml:brushProperty name="color" value="#FF0000"/>
    </inkml:brush>
  </inkml:definitions>
  <inkml:trace contextRef="#ctx0" brushRef="#br0">18732 17022 0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11/21/2018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4447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5C4A8A-EB85-48C7-B4E2-8B03D9E9FFB3}" type="slidenum">
              <a:rPr lang="en-US" smtClean="0"/>
              <a:t>12</a:t>
            </a:fld>
            <a:endParaRPr lang="en-US"/>
          </a:p>
        </p:txBody>
      </p:sp>
    </p:spTree>
    <p:extLst>
      <p:ext uri="{BB962C8B-B14F-4D97-AF65-F5344CB8AC3E}">
        <p14:creationId xmlns:p14="http://schemas.microsoft.com/office/powerpoint/2010/main" val="1888921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dirty="0"/>
              <a:t>Key talking</a:t>
            </a:r>
            <a:r>
              <a:rPr lang="en-US" sz="1200" b="1" baseline="0" dirty="0"/>
              <a:t> points: </a:t>
            </a:r>
          </a:p>
          <a:p>
            <a:r>
              <a:rPr lang="en-US" dirty="0"/>
              <a:t>The M-series</a:t>
            </a:r>
            <a:r>
              <a:rPr lang="en-US" baseline="0" dirty="0"/>
              <a:t> is the largest instance size with up to 128 virtual </a:t>
            </a:r>
            <a:r>
              <a:rPr lang="en-US" baseline="0" dirty="0" err="1"/>
              <a:t>cpu’s</a:t>
            </a:r>
            <a:r>
              <a:rPr lang="en-US" baseline="0" dirty="0"/>
              <a:t> (VCPUs). These instances support premium storage for low latency workloads and are designed for the largest enterprise workloads.  These have huge RAM sizes from 1.75TB to 4.0TB of RAM!</a:t>
            </a:r>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t>13</a:t>
            </a:fld>
            <a:endParaRPr lang="en-US"/>
          </a:p>
        </p:txBody>
      </p:sp>
    </p:spTree>
    <p:extLst>
      <p:ext uri="{BB962C8B-B14F-4D97-AF65-F5344CB8AC3E}">
        <p14:creationId xmlns:p14="http://schemas.microsoft.com/office/powerpoint/2010/main" val="868962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Double clicking Azure VMs /- here’s the list of SAPS and memory size / of each Azure VM type. D v2 and G are certified as of today / and E v3 and M Series release and certification / are coming soon / with official numbers of SAPS. Customer should feel very free to use / E v3 and M / for their non-prod even without certification / because it works just fine. </a:t>
            </a:r>
          </a:p>
          <a:p>
            <a:endParaRPr lang="en-US" dirty="0"/>
          </a:p>
          <a:p>
            <a:r>
              <a:rPr lang="en-US" dirty="0"/>
              <a:t>Based on total # of SAPS for Any DB, and memory size and HANA scenario – OLAP or OLTP, you can pick VM type for both database server and application server. </a:t>
            </a:r>
          </a:p>
          <a:p>
            <a:endParaRPr lang="en-US" dirty="0"/>
          </a:p>
          <a:p>
            <a:r>
              <a:rPr lang="en-US" dirty="0"/>
              <a:t>https://docs.microsoft.com/en-us/azure/virtual-machines/windows/sizes-memory</a:t>
            </a:r>
          </a:p>
          <a:p>
            <a:r>
              <a:rPr lang="en-US" dirty="0"/>
              <a:t>https://azure.microsoft.com/en-us/blog/introducing-the-new-dv3-and-ev3-vm-sizes/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317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9EEE347-A289-4350-935F-13EA0D0CD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1898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744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2D98DC-AE26-4DC1-B3DF-35CB807C31A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11/21/2018 2:05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5215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F737FF3-38BB-4D35-AC0B-28F4B23E5F6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0352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737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0284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the cost of your</a:t>
            </a:r>
            <a:r>
              <a:rPr lang="en-US" baseline="0" dirty="0"/>
              <a:t> solution, use Azure Pricing Calculator.</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3451903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55A04F-69D3-4425-B47E-890457CFB115}" type="slidenum">
              <a:rPr lang="en-US" smtClean="0"/>
              <a:t>28</a:t>
            </a:fld>
            <a:endParaRPr lang="en-US"/>
          </a:p>
        </p:txBody>
      </p:sp>
    </p:spTree>
    <p:extLst>
      <p:ext uri="{BB962C8B-B14F-4D97-AF65-F5344CB8AC3E}">
        <p14:creationId xmlns:p14="http://schemas.microsoft.com/office/powerpoint/2010/main" val="4064900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P40 : 2</a:t>
            </a:r>
          </a:p>
          <a:p>
            <a:r>
              <a:rPr lang="en-US" dirty="0"/>
              <a:t>P30 : 2 x 3 + 2 x 1 + 2 + 1 + 2 = 13</a:t>
            </a:r>
          </a:p>
          <a:p>
            <a:r>
              <a:rPr lang="en-US" dirty="0"/>
              <a:t>P20 : 2 x 2 + 2 + 2 x 3 + 2 x 1 = 14</a:t>
            </a:r>
          </a:p>
          <a:p>
            <a:r>
              <a:rPr lang="en-US" dirty="0"/>
              <a:t>P6   : 2 x 1 + 1 + 2 x 1 = 5</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236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100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1744103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a:t>
            </a:r>
            <a:r>
              <a:rPr lang="en-US" baseline="0" dirty="0"/>
              <a:t> design:</a:t>
            </a:r>
          </a:p>
          <a:p>
            <a:pPr marL="171450" indent="-171450">
              <a:buFontTx/>
              <a:buChar char="-"/>
            </a:pPr>
            <a:r>
              <a:rPr lang="en-US" baseline="0" dirty="0"/>
              <a:t>Uses SAP certified VM sizes (required)</a:t>
            </a:r>
          </a:p>
          <a:p>
            <a:pPr marL="171450" indent="-171450">
              <a:buFontTx/>
              <a:buChar char="-"/>
            </a:pPr>
            <a:r>
              <a:rPr lang="en-US" baseline="0" dirty="0"/>
              <a:t>Uses Premium Storage for databases (required)</a:t>
            </a:r>
          </a:p>
          <a:p>
            <a:pPr marL="171450" indent="-171450">
              <a:buFontTx/>
              <a:buChar char="-"/>
            </a:pPr>
            <a:r>
              <a:rPr lang="en-US" baseline="0" dirty="0"/>
              <a:t>Accounts additional storage for backup (as per customer’s specifications)</a:t>
            </a:r>
          </a:p>
          <a:p>
            <a:pPr marL="171450" indent="-171450">
              <a:buFontTx/>
              <a:buChar char="-"/>
            </a:pPr>
            <a:r>
              <a:rPr lang="en-US" baseline="0" dirty="0"/>
              <a:t>HA/DR (as per customer’s specifications)</a:t>
            </a:r>
          </a:p>
          <a:p>
            <a:pPr marL="171450" indent="-171450">
              <a:buFontTx/>
              <a:buChar char="-"/>
            </a:pPr>
            <a:r>
              <a:rPr lang="en-US" baseline="0" dirty="0"/>
              <a:t>Uses ExpressRoute (as per customer’s specifications)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286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756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2078348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2328899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3567515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386554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4078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39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11/21/2018 2:05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17075376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breakdown of Any DB and HANA / - list of SAP products / that are certified to run in Azure. </a:t>
            </a:r>
          </a:p>
          <a:p>
            <a:endParaRPr lang="en-US" dirty="0"/>
          </a:p>
          <a:p>
            <a:r>
              <a:rPr lang="en-US" dirty="0"/>
              <a:t>All SAP products with Any DB / are fully certified – such as SAP Business Suite, NetWeaver, Business Objects and Business one. The supported platforms are / Windows and Linux, / and SQL, ASE, Oracle, MaxDB and DB2/UDB. The VMs that you can use are / D v2 and G Series VM as of today  / and D v3, E v3 and M Series VM / will be available later this CY. </a:t>
            </a:r>
          </a:p>
          <a:p>
            <a:endParaRPr lang="en-US" dirty="0"/>
          </a:p>
          <a:p>
            <a:r>
              <a:rPr lang="en-US" dirty="0"/>
              <a:t>All SAP products with HANA / are also certified – OLAP solutions like Business Warehouse, HANA Enterprise, Side Car / are certified with GS5 VM and HANA Large Instances. OLTP solutions like S/4HANA, Business Suite on HANA are good with Large Instances today, and with D v3, E v3 and M Series VM by the end of this CY. </a:t>
            </a:r>
          </a:p>
          <a:p>
            <a:endParaRPr lang="en-US" dirty="0"/>
          </a:p>
          <a:p>
            <a:r>
              <a:rPr lang="en-US" dirty="0"/>
              <a:t>Certification for Oracle Linux OS and SAP Business One on HANA is coming soon.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45C4A8A-EB85-48C7-B4E2-8B03D9E9FFB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35497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8135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55D4C-3A32-42CD-971E-976DCEF6CC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5539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https://docs.microsoft.com/en-us/azure/site-recovery/site-recovery-support-matrix-to-azure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3721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8478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05581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Downtime minimized migration to HANA via DMO/SUM – system move. Source primary application server (PAS) must be UNIX/LINUX based.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521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53</a:t>
            </a:fld>
            <a:endParaRPr lang="en-US" dirty="0"/>
          </a:p>
        </p:txBody>
      </p:sp>
    </p:spTree>
    <p:extLst>
      <p:ext uri="{BB962C8B-B14F-4D97-AF65-F5344CB8AC3E}">
        <p14:creationId xmlns:p14="http://schemas.microsoft.com/office/powerpoint/2010/main" val="2005674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8946522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8BA3F-CBBE-4FA6-B42B-E1A817BDBFBA}" type="slidenum">
              <a:rPr lang="en-US" smtClean="0"/>
              <a:t>54</a:t>
            </a:fld>
            <a:endParaRPr lang="en-US" dirty="0"/>
          </a:p>
        </p:txBody>
      </p:sp>
    </p:spTree>
    <p:extLst>
      <p:ext uri="{BB962C8B-B14F-4D97-AF65-F5344CB8AC3E}">
        <p14:creationId xmlns:p14="http://schemas.microsoft.com/office/powerpoint/2010/main" val="23489876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8BA3F-CBBE-4FA6-B42B-E1A817BDBFBA}" type="slidenum">
              <a:rPr lang="en-US" smtClean="0"/>
              <a:t>55</a:t>
            </a:fld>
            <a:endParaRPr lang="en-US" dirty="0"/>
          </a:p>
        </p:txBody>
      </p:sp>
    </p:spTree>
    <p:extLst>
      <p:ext uri="{BB962C8B-B14F-4D97-AF65-F5344CB8AC3E}">
        <p14:creationId xmlns:p14="http://schemas.microsoft.com/office/powerpoint/2010/main" val="17453870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8BA3F-CBBE-4FA6-B42B-E1A817BDBFBA}" type="slidenum">
              <a:rPr lang="en-US" smtClean="0"/>
              <a:t>56</a:t>
            </a:fld>
            <a:endParaRPr lang="en-US" dirty="0"/>
          </a:p>
        </p:txBody>
      </p:sp>
    </p:spTree>
    <p:extLst>
      <p:ext uri="{BB962C8B-B14F-4D97-AF65-F5344CB8AC3E}">
        <p14:creationId xmlns:p14="http://schemas.microsoft.com/office/powerpoint/2010/main" val="9620177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8BA3F-CBBE-4FA6-B42B-E1A817BDBFBA}" type="slidenum">
              <a:rPr lang="en-US" smtClean="0"/>
              <a:t>57</a:t>
            </a:fld>
            <a:endParaRPr lang="en-US" dirty="0"/>
          </a:p>
        </p:txBody>
      </p:sp>
    </p:spTree>
    <p:extLst>
      <p:ext uri="{BB962C8B-B14F-4D97-AF65-F5344CB8AC3E}">
        <p14:creationId xmlns:p14="http://schemas.microsoft.com/office/powerpoint/2010/main" val="437624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8BA3F-CBBE-4FA6-B42B-E1A817BDBFBA}" type="slidenum">
              <a:rPr lang="en-US" smtClean="0"/>
              <a:t>58</a:t>
            </a:fld>
            <a:endParaRPr lang="en-US" dirty="0"/>
          </a:p>
        </p:txBody>
      </p:sp>
    </p:spTree>
    <p:extLst>
      <p:ext uri="{BB962C8B-B14F-4D97-AF65-F5344CB8AC3E}">
        <p14:creationId xmlns:p14="http://schemas.microsoft.com/office/powerpoint/2010/main" val="39178869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8BA3F-CBBE-4FA6-B42B-E1A817BDBFBA}" type="slidenum">
              <a:rPr lang="en-US" smtClean="0"/>
              <a:t>59</a:t>
            </a:fld>
            <a:endParaRPr lang="en-US" dirty="0"/>
          </a:p>
        </p:txBody>
      </p:sp>
    </p:spTree>
    <p:extLst>
      <p:ext uri="{BB962C8B-B14F-4D97-AF65-F5344CB8AC3E}">
        <p14:creationId xmlns:p14="http://schemas.microsoft.com/office/powerpoint/2010/main" val="5297134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8BA3F-CBBE-4FA6-B42B-E1A817BDBFBA}" type="slidenum">
              <a:rPr lang="en-US" smtClean="0"/>
              <a:t>60</a:t>
            </a:fld>
            <a:endParaRPr lang="en-US" dirty="0"/>
          </a:p>
        </p:txBody>
      </p:sp>
    </p:spTree>
    <p:extLst>
      <p:ext uri="{BB962C8B-B14F-4D97-AF65-F5344CB8AC3E}">
        <p14:creationId xmlns:p14="http://schemas.microsoft.com/office/powerpoint/2010/main" val="38027507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61</a:t>
            </a:fld>
            <a:endParaRPr lang="en-US" dirty="0"/>
          </a:p>
        </p:txBody>
      </p:sp>
    </p:spTree>
    <p:extLst>
      <p:ext uri="{BB962C8B-B14F-4D97-AF65-F5344CB8AC3E}">
        <p14:creationId xmlns:p14="http://schemas.microsoft.com/office/powerpoint/2010/main" val="108289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6</a:t>
            </a:fld>
            <a:endParaRPr lang="en-US" dirty="0"/>
          </a:p>
        </p:txBody>
      </p:sp>
    </p:spTree>
    <p:extLst>
      <p:ext uri="{BB962C8B-B14F-4D97-AF65-F5344CB8AC3E}">
        <p14:creationId xmlns:p14="http://schemas.microsoft.com/office/powerpoint/2010/main" val="3949321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7</a:t>
            </a:fld>
            <a:endParaRPr lang="en-US" dirty="0"/>
          </a:p>
        </p:txBody>
      </p:sp>
    </p:spTree>
    <p:extLst>
      <p:ext uri="{BB962C8B-B14F-4D97-AF65-F5344CB8AC3E}">
        <p14:creationId xmlns:p14="http://schemas.microsoft.com/office/powerpoint/2010/main" val="2718361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8</a:t>
            </a:fld>
            <a:endParaRPr lang="en-US" dirty="0"/>
          </a:p>
        </p:txBody>
      </p:sp>
    </p:spTree>
    <p:extLst>
      <p:ext uri="{BB962C8B-B14F-4D97-AF65-F5344CB8AC3E}">
        <p14:creationId xmlns:p14="http://schemas.microsoft.com/office/powerpoint/2010/main" val="640945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42499349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980643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310568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019895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06185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92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15289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780473689"/>
      </p:ext>
    </p:extLst>
  </p:cSld>
  <p:clrMapOvr>
    <a:overrideClrMapping bg1="dk1" tx1="lt1" bg2="dk2" tx2="lt2" accent1="accent1" accent2="accent2" accent3="accent3" accent4="accent4" accent5="accent5" accent6="accent6" hlink="hlink" folHlink="folHlink"/>
  </p:clrMapOvr>
  <p:transition spd="slow">
    <p:randomBar dir="ver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2954019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97955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86702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3.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93" r:id="rId19"/>
    <p:sldLayoutId id="214748369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64149123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703" r:id="rId3"/>
    <p:sldLayoutId id="2147483704" r:id="rId4"/>
    <p:sldLayoutId id="2147483705" r:id="rId5"/>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8696944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25.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4.xml"/><Relationship Id="rId6" Type="http://schemas.openxmlformats.org/officeDocument/2006/relationships/image" Target="../media/image14.png"/><Relationship Id="rId5" Type="http://schemas.openxmlformats.org/officeDocument/2006/relationships/image" Target="../media/image18.emf"/><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hyperlink" Target="https://docs.microsoft.com/en-us/azure/architecture/reference-architectures/hybrid-networking/hub-spoke" TargetMode="External"/><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png"/><Relationship Id="rId18" Type="http://schemas.openxmlformats.org/officeDocument/2006/relationships/image" Target="../media/image36.png"/><Relationship Id="rId26" Type="http://schemas.openxmlformats.org/officeDocument/2006/relationships/image" Target="../media/image43.png"/><Relationship Id="rId3" Type="http://schemas.openxmlformats.org/officeDocument/2006/relationships/image" Target="../media/image19.png"/><Relationship Id="rId21" Type="http://schemas.openxmlformats.org/officeDocument/2006/relationships/image" Target="../media/image39.png"/><Relationship Id="rId7" Type="http://schemas.openxmlformats.org/officeDocument/2006/relationships/image" Target="../media/image32.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42.png"/><Relationship Id="rId2" Type="http://schemas.openxmlformats.org/officeDocument/2006/relationships/notesSlide" Target="../notesSlides/notesSlide28.xml"/><Relationship Id="rId16" Type="http://schemas.openxmlformats.org/officeDocument/2006/relationships/image" Target="../media/image26.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5.png"/><Relationship Id="rId24" Type="http://schemas.openxmlformats.org/officeDocument/2006/relationships/image" Target="../media/image28.png"/><Relationship Id="rId5" Type="http://schemas.openxmlformats.org/officeDocument/2006/relationships/image" Target="../media/image30.png"/><Relationship Id="rId15" Type="http://schemas.openxmlformats.org/officeDocument/2006/relationships/image" Target="../media/image25.png"/><Relationship Id="rId23" Type="http://schemas.openxmlformats.org/officeDocument/2006/relationships/image" Target="../media/image41.png"/><Relationship Id="rId10" Type="http://schemas.openxmlformats.org/officeDocument/2006/relationships/image" Target="../media/image34.png"/><Relationship Id="rId19" Type="http://schemas.openxmlformats.org/officeDocument/2006/relationships/image" Target="../media/image37.png"/><Relationship Id="rId4" Type="http://schemas.openxmlformats.org/officeDocument/2006/relationships/image" Target="../media/image20.png"/><Relationship Id="rId9" Type="http://schemas.openxmlformats.org/officeDocument/2006/relationships/image" Target="../media/image33.png"/><Relationship Id="rId14" Type="http://schemas.openxmlformats.org/officeDocument/2006/relationships/image" Target="../media/image24.jpeg"/><Relationship Id="rId22" Type="http://schemas.openxmlformats.org/officeDocument/2006/relationships/image" Target="../media/image40.png"/><Relationship Id="rId27"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42.png"/><Relationship Id="rId3" Type="http://schemas.openxmlformats.org/officeDocument/2006/relationships/image" Target="../media/image19.png"/><Relationship Id="rId21" Type="http://schemas.openxmlformats.org/officeDocument/2006/relationships/image" Target="../media/image38.png"/><Relationship Id="rId7" Type="http://schemas.openxmlformats.org/officeDocument/2006/relationships/image" Target="../media/image32.png"/><Relationship Id="rId12" Type="http://schemas.openxmlformats.org/officeDocument/2006/relationships/image" Target="../media/image44.png"/><Relationship Id="rId17" Type="http://schemas.openxmlformats.org/officeDocument/2006/relationships/image" Target="../media/image26.png"/><Relationship Id="rId25" Type="http://schemas.openxmlformats.org/officeDocument/2006/relationships/image" Target="../media/image28.png"/><Relationship Id="rId2" Type="http://schemas.openxmlformats.org/officeDocument/2006/relationships/notesSlide" Target="../notesSlides/notesSlide29.xml"/><Relationship Id="rId16" Type="http://schemas.openxmlformats.org/officeDocument/2006/relationships/image" Target="../media/image25.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5.png"/><Relationship Id="rId24" Type="http://schemas.openxmlformats.org/officeDocument/2006/relationships/image" Target="../media/image41.png"/><Relationship Id="rId5" Type="http://schemas.openxmlformats.org/officeDocument/2006/relationships/image" Target="../media/image30.png"/><Relationship Id="rId15" Type="http://schemas.openxmlformats.org/officeDocument/2006/relationships/image" Target="../media/image24.jpeg"/><Relationship Id="rId23" Type="http://schemas.openxmlformats.org/officeDocument/2006/relationships/image" Target="../media/image40.png"/><Relationship Id="rId28" Type="http://schemas.openxmlformats.org/officeDocument/2006/relationships/image" Target="../media/image46.png"/><Relationship Id="rId10" Type="http://schemas.openxmlformats.org/officeDocument/2006/relationships/image" Target="../media/image34.png"/><Relationship Id="rId19" Type="http://schemas.openxmlformats.org/officeDocument/2006/relationships/image" Target="../media/image36.png"/><Relationship Id="rId4" Type="http://schemas.openxmlformats.org/officeDocument/2006/relationships/image" Target="../media/image20.png"/><Relationship Id="rId9" Type="http://schemas.openxmlformats.org/officeDocument/2006/relationships/image" Target="../media/image33.png"/><Relationship Id="rId14" Type="http://schemas.openxmlformats.org/officeDocument/2006/relationships/image" Target="../media/image23.png"/><Relationship Id="rId22" Type="http://schemas.openxmlformats.org/officeDocument/2006/relationships/image" Target="../media/image39.png"/><Relationship Id="rId27"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33.xml"/><Relationship Id="rId6" Type="http://schemas.openxmlformats.org/officeDocument/2006/relationships/image" Target="../media/image36.png"/><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8" Type="http://schemas.openxmlformats.org/officeDocument/2006/relationships/hyperlink" Target="https://docs.microsoft.com/en-us/azure/architecture/reference-architectures/" TargetMode="External"/><Relationship Id="rId13" Type="http://schemas.openxmlformats.org/officeDocument/2006/relationships/hyperlink" Target="https://www.youtube.com/watch?v=gKEA-RbnjGI&amp;list=PLvnlORJ_Skl7AUslNScWKLboolqc_A72m" TargetMode="External"/><Relationship Id="rId18" Type="http://schemas.openxmlformats.org/officeDocument/2006/relationships/hyperlink" Target="https://microsoft.sharepoint.com/teams/GearUp/SitePages/solutionsBattlecards.aspx" TargetMode="External"/><Relationship Id="rId26" Type="http://schemas.openxmlformats.org/officeDocument/2006/relationships/hyperlink" Target="mailto:SAPGBBEMEA@microsoft.com" TargetMode="External"/><Relationship Id="rId3" Type="http://schemas.openxmlformats.org/officeDocument/2006/relationships/hyperlink" Target="https://azure.microsoft.com/en-us/solutions/sap/" TargetMode="External"/><Relationship Id="rId21" Type="http://schemas.openxmlformats.org/officeDocument/2006/relationships/hyperlink" Target="https://azure.microsoft.com/en-us/blog/accelerate-your-sap-on-azure-hana-project-with-suse-microsoft-solution-templates/" TargetMode="External"/><Relationship Id="rId7" Type="http://schemas.openxmlformats.org/officeDocument/2006/relationships/hyperlink" Target="https://docs.microsoft.com/en-us/azure/virtual-machines/workloads/sap/hana-overview-architecture" TargetMode="External"/><Relationship Id="rId12" Type="http://schemas.openxmlformats.org/officeDocument/2006/relationships/hyperlink" Target="https://www.microsoft.com/itshowcase/saponazure" TargetMode="External"/><Relationship Id="rId17" Type="http://schemas.openxmlformats.org/officeDocument/2006/relationships/hyperlink" Target="https://microsoft.sharepoint.com/sites/infopedia_g04/pages/roadmap.aspx" TargetMode="External"/><Relationship Id="rId25" Type="http://schemas.openxmlformats.org/officeDocument/2006/relationships/hyperlink" Target="mailto:SAPGBBAMERICAS@microsoft.com" TargetMode="External"/><Relationship Id="rId2" Type="http://schemas.openxmlformats.org/officeDocument/2006/relationships/notesSlide" Target="../notesSlides/notesSlide38.xml"/><Relationship Id="rId16" Type="http://schemas.openxmlformats.org/officeDocument/2006/relationships/hyperlink" Target="https://microsoft.sharepoint.com/sites/Infopedia_G01/Pages/SAP-on-Azure.aspx" TargetMode="External"/><Relationship Id="rId20" Type="http://schemas.openxmlformats.org/officeDocument/2006/relationships/hyperlink" Target="https://cal.sap.com/" TargetMode="External"/><Relationship Id="rId29" Type="http://schemas.openxmlformats.org/officeDocument/2006/relationships/image" Target="../media/image54.jpeg"/><Relationship Id="rId1" Type="http://schemas.openxmlformats.org/officeDocument/2006/relationships/slideLayout" Target="../slideLayouts/slideLayout25.xml"/><Relationship Id="rId6" Type="http://schemas.openxmlformats.org/officeDocument/2006/relationships/hyperlink" Target="https://docs.microsoft.com/en-us/azure/virtual-machines/workloads/sap/get-started" TargetMode="External"/><Relationship Id="rId11" Type="http://schemas.openxmlformats.org/officeDocument/2006/relationships/hyperlink" Target="https://github.com/Microsoft/MCW-SAP-NetWeaver-on-Azure" TargetMode="External"/><Relationship Id="rId24" Type="http://schemas.openxmlformats.org/officeDocument/2006/relationships/hyperlink" Target="mailto:saptalk@microsoft.com" TargetMode="External"/><Relationship Id="rId5" Type="http://schemas.openxmlformats.org/officeDocument/2006/relationships/hyperlink" Target="https://wiki.scn.sap.com/wiki/display/VIRTUALIZATION/SAP+on+Microsoft+Azure" TargetMode="External"/><Relationship Id="rId15" Type="http://schemas.openxmlformats.org/officeDocument/2006/relationships/hyperlink" Target="https://open.sap.com/" TargetMode="External"/><Relationship Id="rId23" Type="http://schemas.openxmlformats.org/officeDocument/2006/relationships/hyperlink" Target="https://www.yammer.com/microsoft.com/#/threads/inGroup?type=in_group&amp;feedId=4611792" TargetMode="External"/><Relationship Id="rId28" Type="http://schemas.openxmlformats.org/officeDocument/2006/relationships/image" Target="../media/image53.png"/><Relationship Id="rId10" Type="http://schemas.openxmlformats.org/officeDocument/2006/relationships/hyperlink" Target="https://github.com/Microsoft/MCW-SAP-HANA-on-Azure" TargetMode="External"/><Relationship Id="rId19" Type="http://schemas.openxmlformats.org/officeDocument/2006/relationships/hyperlink" Target="https://microsoft.sharepoint.com/teams/Intelligent_Cloud/CTO-Readiness/Pages/SAPonAzure.aspx#InplviewHash2dc42967-331a-4609-83d0-cdf460d67dc1" TargetMode="External"/><Relationship Id="rId31" Type="http://schemas.openxmlformats.org/officeDocument/2006/relationships/image" Target="../media/image56.jpeg"/><Relationship Id="rId4" Type="http://schemas.openxmlformats.org/officeDocument/2006/relationships/hyperlink" Target="https://blogs.msdn.microsoft.com/saponsqlserver/" TargetMode="External"/><Relationship Id="rId9" Type="http://schemas.openxmlformats.org/officeDocument/2006/relationships/hyperlink" Target="https://partner.microsoft.com/en-us/solutions/practice-areas/cloud-infrastructure-management/sap-azure" TargetMode="External"/><Relationship Id="rId14" Type="http://schemas.openxmlformats.org/officeDocument/2006/relationships/hyperlink" Target="https://www.youtube.com/user/saphanaacademy" TargetMode="External"/><Relationship Id="rId22" Type="http://schemas.openxmlformats.org/officeDocument/2006/relationships/hyperlink" Target="https://github.com/AzureCAT-GSI/SAP-HANA-ARM" TargetMode="External"/><Relationship Id="rId27" Type="http://schemas.openxmlformats.org/officeDocument/2006/relationships/hyperlink" Target="mailto:SAPGBBASIA@microsoft.com" TargetMode="External"/><Relationship Id="rId30" Type="http://schemas.openxmlformats.org/officeDocument/2006/relationships/image" Target="../media/image55.jpe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Microsoft/MCW-SAP-HANA-on-Azure" TargetMode="External"/><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8" Type="http://schemas.openxmlformats.org/officeDocument/2006/relationships/hyperlink" Target="http://azure.microsoft.com/blog/2015/03/31/azure-backup-announcing-new-pricing-model-for-tco-reduction/" TargetMode="External"/><Relationship Id="rId3" Type="http://schemas.openxmlformats.org/officeDocument/2006/relationships/hyperlink" Target="https://technet.microsoft.com/en-us/library/jj860400.aspx" TargetMode="External"/><Relationship Id="rId7" Type="http://schemas.openxmlformats.org/officeDocument/2006/relationships/hyperlink" Target="https://technet.microsoft.com/en-US/library/jj852163.aspx" TargetMode="External"/><Relationship Id="rId2" Type="http://schemas.openxmlformats.org/officeDocument/2006/relationships/notesSlide" Target="../notesSlides/notesSlide44.xml"/><Relationship Id="rId1" Type="http://schemas.openxmlformats.org/officeDocument/2006/relationships/slideLayout" Target="../slideLayouts/slideLayout36.xml"/><Relationship Id="rId6" Type="http://schemas.openxmlformats.org/officeDocument/2006/relationships/hyperlink" Target="https://technet.microsoft.com/en-US/library/hh758007.aspx" TargetMode="External"/><Relationship Id="rId5" Type="http://schemas.openxmlformats.org/officeDocument/2006/relationships/hyperlink" Target="https://docs.microsoft.com/en-us/azure/virtual-machines/workloads/sap/hana-overview-high-availability-disaster-recovery#backup-and-restore" TargetMode="External"/><Relationship Id="rId4" Type="http://schemas.openxmlformats.org/officeDocument/2006/relationships/hyperlink" Target="https://azure.microsoft.com/en-us/blog/azure-backup-enables-backup-of-large-volumes-vms-databases-and-more/"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png"/><Relationship Id="rId18" Type="http://schemas.openxmlformats.org/officeDocument/2006/relationships/image" Target="../media/image36.png"/><Relationship Id="rId26" Type="http://schemas.openxmlformats.org/officeDocument/2006/relationships/image" Target="../media/image43.png"/><Relationship Id="rId3" Type="http://schemas.openxmlformats.org/officeDocument/2006/relationships/image" Target="../media/image19.png"/><Relationship Id="rId21" Type="http://schemas.openxmlformats.org/officeDocument/2006/relationships/image" Target="../media/image39.png"/><Relationship Id="rId7" Type="http://schemas.openxmlformats.org/officeDocument/2006/relationships/image" Target="../media/image32.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42.png"/><Relationship Id="rId2" Type="http://schemas.openxmlformats.org/officeDocument/2006/relationships/notesSlide" Target="../notesSlides/notesSlide46.xml"/><Relationship Id="rId16" Type="http://schemas.openxmlformats.org/officeDocument/2006/relationships/image" Target="../media/image26.png"/><Relationship Id="rId20" Type="http://schemas.openxmlformats.org/officeDocument/2006/relationships/image" Target="../media/image38.png"/><Relationship Id="rId1" Type="http://schemas.openxmlformats.org/officeDocument/2006/relationships/slideLayout" Target="../slideLayouts/slideLayout33.xml"/><Relationship Id="rId6" Type="http://schemas.openxmlformats.org/officeDocument/2006/relationships/image" Target="../media/image31.png"/><Relationship Id="rId11" Type="http://schemas.openxmlformats.org/officeDocument/2006/relationships/image" Target="../media/image35.png"/><Relationship Id="rId24" Type="http://schemas.openxmlformats.org/officeDocument/2006/relationships/image" Target="../media/image28.png"/><Relationship Id="rId5" Type="http://schemas.openxmlformats.org/officeDocument/2006/relationships/image" Target="../media/image30.png"/><Relationship Id="rId15" Type="http://schemas.openxmlformats.org/officeDocument/2006/relationships/image" Target="../media/image25.png"/><Relationship Id="rId23" Type="http://schemas.openxmlformats.org/officeDocument/2006/relationships/image" Target="../media/image41.png"/><Relationship Id="rId28" Type="http://schemas.openxmlformats.org/officeDocument/2006/relationships/image" Target="../media/image46.png"/><Relationship Id="rId10" Type="http://schemas.openxmlformats.org/officeDocument/2006/relationships/image" Target="../media/image34.png"/><Relationship Id="rId19" Type="http://schemas.openxmlformats.org/officeDocument/2006/relationships/image" Target="../media/image37.png"/><Relationship Id="rId4" Type="http://schemas.openxmlformats.org/officeDocument/2006/relationships/image" Target="../media/image20.png"/><Relationship Id="rId9" Type="http://schemas.openxmlformats.org/officeDocument/2006/relationships/image" Target="../media/image33.png"/><Relationship Id="rId14" Type="http://schemas.openxmlformats.org/officeDocument/2006/relationships/image" Target="../media/image24.jpeg"/><Relationship Id="rId22" Type="http://schemas.openxmlformats.org/officeDocument/2006/relationships/image" Target="../media/image40.png"/><Relationship Id="rId27" Type="http://schemas.openxmlformats.org/officeDocument/2006/relationships/image" Target="../media/image44.png"/></Relationships>
</file>

<file path=ppt/slides/_rels/slide5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42.png"/><Relationship Id="rId3" Type="http://schemas.openxmlformats.org/officeDocument/2006/relationships/image" Target="../media/image19.png"/><Relationship Id="rId21" Type="http://schemas.openxmlformats.org/officeDocument/2006/relationships/image" Target="../media/image38.png"/><Relationship Id="rId7" Type="http://schemas.openxmlformats.org/officeDocument/2006/relationships/image" Target="../media/image31.png"/><Relationship Id="rId12" Type="http://schemas.openxmlformats.org/officeDocument/2006/relationships/image" Target="../media/image35.png"/><Relationship Id="rId17" Type="http://schemas.openxmlformats.org/officeDocument/2006/relationships/image" Target="../media/image26.png"/><Relationship Id="rId25" Type="http://schemas.openxmlformats.org/officeDocument/2006/relationships/image" Target="../media/image28.png"/><Relationship Id="rId2" Type="http://schemas.openxmlformats.org/officeDocument/2006/relationships/notesSlide" Target="../notesSlides/notesSlide47.xml"/><Relationship Id="rId16" Type="http://schemas.openxmlformats.org/officeDocument/2006/relationships/image" Target="../media/image25.png"/><Relationship Id="rId20" Type="http://schemas.openxmlformats.org/officeDocument/2006/relationships/image" Target="../media/image37.png"/><Relationship Id="rId1" Type="http://schemas.openxmlformats.org/officeDocument/2006/relationships/slideLayout" Target="../slideLayouts/slideLayout33.xml"/><Relationship Id="rId6" Type="http://schemas.openxmlformats.org/officeDocument/2006/relationships/image" Target="../media/image44.png"/><Relationship Id="rId11" Type="http://schemas.openxmlformats.org/officeDocument/2006/relationships/image" Target="../media/image34.png"/><Relationship Id="rId24" Type="http://schemas.openxmlformats.org/officeDocument/2006/relationships/image" Target="../media/image41.png"/><Relationship Id="rId5" Type="http://schemas.openxmlformats.org/officeDocument/2006/relationships/image" Target="../media/image30.png"/><Relationship Id="rId15" Type="http://schemas.openxmlformats.org/officeDocument/2006/relationships/image" Target="../media/image24.jpeg"/><Relationship Id="rId23" Type="http://schemas.openxmlformats.org/officeDocument/2006/relationships/image" Target="../media/image40.png"/><Relationship Id="rId28" Type="http://schemas.openxmlformats.org/officeDocument/2006/relationships/image" Target="../media/image46.png"/><Relationship Id="rId10" Type="http://schemas.openxmlformats.org/officeDocument/2006/relationships/image" Target="../media/image33.png"/><Relationship Id="rId19" Type="http://schemas.openxmlformats.org/officeDocument/2006/relationships/image" Target="../media/image36.png"/><Relationship Id="rId4" Type="http://schemas.openxmlformats.org/officeDocument/2006/relationships/image" Target="../media/image20.png"/><Relationship Id="rId9" Type="http://schemas.openxmlformats.org/officeDocument/2006/relationships/image" Target="../media/image21.png"/><Relationship Id="rId14" Type="http://schemas.openxmlformats.org/officeDocument/2006/relationships/image" Target="../media/image23.png"/><Relationship Id="rId22" Type="http://schemas.openxmlformats.org/officeDocument/2006/relationships/image" Target="../media/image39.png"/><Relationship Id="rId27"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hyperlink" Target="https://azure.microsoft.com/en-us/support/legal/sla/virtual-machines/v1_6/" TargetMode="External"/><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SAP HANA on Azure</a:t>
            </a:r>
          </a:p>
        </p:txBody>
      </p:sp>
      <p:sp>
        <p:nvSpPr>
          <p:cNvPr id="4" name="Text Placeholder 2">
            <a:extLst>
              <a:ext uri="{FF2B5EF4-FFF2-40B4-BE49-F238E27FC236}">
                <a16:creationId xmlns:a16="http://schemas.microsoft.com/office/drawing/2014/main" id="{835AA6A0-3171-499B-ADA1-6757FE0788EA}"/>
              </a:ext>
            </a:extLst>
          </p:cNvPr>
          <p:cNvSpPr>
            <a:spLocks noGrp="1"/>
          </p:cNvSpPr>
          <p:nvPr>
            <p:ph type="body" sz="quarter" idx="12"/>
          </p:nvPr>
        </p:nvSpPr>
        <p:spPr>
          <a:xfrm>
            <a:off x="269302" y="4763068"/>
            <a:ext cx="8635359" cy="1584215"/>
          </a:xfrm>
        </p:spPr>
        <p:txBody>
          <a:bodyPr/>
          <a:lstStyle/>
          <a:p>
            <a:r>
              <a:rPr lang="en-US" sz="3600" dirty="0"/>
              <a:t>Speaker’s name here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questions and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1" cy="5379313"/>
          </a:xfrm>
        </p:spPr>
        <p:txBody>
          <a:bodyPr>
            <a:normAutofit/>
          </a:bodyPr>
          <a:lstStyle/>
          <a:p>
            <a:pPr lvl="0"/>
            <a:r>
              <a:rPr lang="en-US" sz="3900" dirty="0"/>
              <a:t>ERP/ECC remains on-premises until Dec CY19 – how can we maintain integrations between ECC and BW?</a:t>
            </a:r>
          </a:p>
          <a:p>
            <a:pPr lvl="0"/>
            <a:r>
              <a:rPr lang="en-US" sz="3900" dirty="0"/>
              <a:t>How much does Azure cost? Give us a few options. </a:t>
            </a:r>
          </a:p>
          <a:p>
            <a:pPr lvl="0"/>
            <a:r>
              <a:rPr lang="en-US" sz="3900" dirty="0"/>
              <a:t>Do I have to pay for virtual machines when they are stopped?</a:t>
            </a:r>
          </a:p>
          <a:p>
            <a:r>
              <a:rPr lang="en-US" sz="3900" dirty="0"/>
              <a:t>Can I automate the shutdown of virtual machines at periodic times of day?</a:t>
            </a:r>
            <a:endParaRPr lang="en-US" sz="39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SAP on Azure — huge variety on instances</a:t>
            </a:r>
          </a:p>
        </p:txBody>
      </p:sp>
      <p:sp>
        <p:nvSpPr>
          <p:cNvPr id="4" name="Rectangle 3">
            <a:extLst>
              <a:ext uri="{FF2B5EF4-FFF2-40B4-BE49-F238E27FC236}">
                <a16:creationId xmlns:a16="http://schemas.microsoft.com/office/drawing/2014/main" id="{177C2F4E-6A3D-4E9C-9DBC-A4309B9CFCE1}"/>
              </a:ext>
            </a:extLst>
          </p:cNvPr>
          <p:cNvSpPr/>
          <p:nvPr/>
        </p:nvSpPr>
        <p:spPr bwMode="auto">
          <a:xfrm>
            <a:off x="885150" y="2243161"/>
            <a:ext cx="11024771" cy="2266000"/>
          </a:xfrm>
          <a:prstGeom prst="rect">
            <a:avLst/>
          </a:prstGeom>
          <a:solidFill>
            <a:srgbClr val="00206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5" name="Rectangle 4">
            <a:extLst>
              <a:ext uri="{FF2B5EF4-FFF2-40B4-BE49-F238E27FC236}">
                <a16:creationId xmlns:a16="http://schemas.microsoft.com/office/drawing/2014/main" id="{B6FAF789-D1D4-449E-B339-DE0EB76CDC1A}"/>
              </a:ext>
            </a:extLst>
          </p:cNvPr>
          <p:cNvSpPr/>
          <p:nvPr/>
        </p:nvSpPr>
        <p:spPr bwMode="auto">
          <a:xfrm>
            <a:off x="1058518" y="4581407"/>
            <a:ext cx="2848126" cy="479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spAutoFit/>
          </a:bodyPr>
          <a:lstStyle/>
          <a:p>
            <a:pPr defTabSz="913576" fontAlgn="base">
              <a:lnSpc>
                <a:spcPct val="90000"/>
              </a:lnSpc>
              <a:spcBef>
                <a:spcPct val="0"/>
              </a:spcBef>
              <a:spcAft>
                <a:spcPct val="0"/>
              </a:spcAft>
              <a:defRPr/>
            </a:pPr>
            <a:r>
              <a:rPr lang="en-US" sz="1370" dirty="0">
                <a:solidFill>
                  <a:schemeClr val="tx1"/>
                </a:solidFill>
                <a:latin typeface="Segoe UI Semibold" panose="020B0702040204020203" pitchFamily="34" charset="0"/>
                <a:ea typeface="Segoe UI" pitchFamily="34" charset="0"/>
                <a:cs typeface="Segoe UI Semibold" panose="020B0702040204020203" pitchFamily="34" charset="0"/>
              </a:rPr>
              <a:t>HIGHEST VALUE</a:t>
            </a:r>
          </a:p>
        </p:txBody>
      </p:sp>
      <p:sp>
        <p:nvSpPr>
          <p:cNvPr id="6" name="Rectangle 5">
            <a:extLst>
              <a:ext uri="{FF2B5EF4-FFF2-40B4-BE49-F238E27FC236}">
                <a16:creationId xmlns:a16="http://schemas.microsoft.com/office/drawing/2014/main" id="{DA5F3B9B-4E00-4082-8774-17B4E2C377A6}"/>
              </a:ext>
            </a:extLst>
          </p:cNvPr>
          <p:cNvSpPr/>
          <p:nvPr/>
        </p:nvSpPr>
        <p:spPr bwMode="auto">
          <a:xfrm>
            <a:off x="9276601" y="4567652"/>
            <a:ext cx="2558962" cy="479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spAutoFit/>
          </a:bodyPr>
          <a:lstStyle/>
          <a:p>
            <a:pPr algn="r" defTabSz="913576" fontAlgn="base">
              <a:lnSpc>
                <a:spcPct val="90000"/>
              </a:lnSpc>
              <a:spcBef>
                <a:spcPct val="0"/>
              </a:spcBef>
              <a:spcAft>
                <a:spcPct val="0"/>
              </a:spcAft>
              <a:defRPr/>
            </a:pPr>
            <a:r>
              <a:rPr lang="en-US" sz="1370" dirty="0">
                <a:solidFill>
                  <a:schemeClr val="tx1"/>
                </a:soli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7" name="Straight Arrow Connector 6">
            <a:extLst>
              <a:ext uri="{FF2B5EF4-FFF2-40B4-BE49-F238E27FC236}">
                <a16:creationId xmlns:a16="http://schemas.microsoft.com/office/drawing/2014/main" id="{012BD738-A521-40BA-9153-386CB09E4D8F}"/>
              </a:ext>
            </a:extLst>
          </p:cNvPr>
          <p:cNvCxnSpPr>
            <a:cxnSpLocks/>
          </p:cNvCxnSpPr>
          <p:nvPr/>
        </p:nvCxnSpPr>
        <p:spPr>
          <a:xfrm flipV="1">
            <a:off x="909212" y="4596737"/>
            <a:ext cx="10943083" cy="22644"/>
          </a:xfrm>
          <a:prstGeom prst="straightConnector1">
            <a:avLst/>
          </a:prstGeom>
          <a:ln w="25400">
            <a:solidFill>
              <a:schemeClr val="tx1"/>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D02BE-346B-45AE-AC54-EDF8D1129C2A}"/>
              </a:ext>
            </a:extLst>
          </p:cNvPr>
          <p:cNvSpPr/>
          <p:nvPr/>
        </p:nvSpPr>
        <p:spPr bwMode="auto">
          <a:xfrm>
            <a:off x="2711136" y="3724608"/>
            <a:ext cx="984693"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ea typeface="Segoe UI" panose="020B0502040204020203" pitchFamily="34" charset="0"/>
                <a:cs typeface="Segoe UI" panose="020B0502040204020203" pitchFamily="34" charset="0"/>
              </a:rPr>
              <a:t>General purpose</a:t>
            </a:r>
          </a:p>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ea typeface="Segoe UI" panose="020B0502040204020203" pitchFamily="34" charset="0"/>
                <a:cs typeface="Segoe UI" panose="020B0502040204020203" pitchFamily="34" charset="0"/>
              </a:rPr>
              <a:t>workloads </a:t>
            </a:r>
          </a:p>
        </p:txBody>
      </p:sp>
      <p:sp>
        <p:nvSpPr>
          <p:cNvPr id="9" name="Rectangle 8">
            <a:extLst>
              <a:ext uri="{FF2B5EF4-FFF2-40B4-BE49-F238E27FC236}">
                <a16:creationId xmlns:a16="http://schemas.microsoft.com/office/drawing/2014/main" id="{35276BB8-4475-4A26-B0AC-6BE375A2E7D0}"/>
              </a:ext>
            </a:extLst>
          </p:cNvPr>
          <p:cNvSpPr/>
          <p:nvPr/>
        </p:nvSpPr>
        <p:spPr bwMode="auto">
          <a:xfrm>
            <a:off x="4255621" y="3762819"/>
            <a:ext cx="984693"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Compute</a:t>
            </a:r>
            <a:b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b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intensive</a:t>
            </a:r>
          </a:p>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workloads </a:t>
            </a:r>
          </a:p>
        </p:txBody>
      </p:sp>
      <p:grpSp>
        <p:nvGrpSpPr>
          <p:cNvPr id="10" name="Group 9">
            <a:extLst>
              <a:ext uri="{FF2B5EF4-FFF2-40B4-BE49-F238E27FC236}">
                <a16:creationId xmlns:a16="http://schemas.microsoft.com/office/drawing/2014/main" id="{E2A92B8F-53AB-41FD-8B4E-7F912883C42F}"/>
              </a:ext>
            </a:extLst>
          </p:cNvPr>
          <p:cNvGrpSpPr/>
          <p:nvPr/>
        </p:nvGrpSpPr>
        <p:grpSpPr>
          <a:xfrm>
            <a:off x="6781903" y="2731551"/>
            <a:ext cx="858039" cy="687875"/>
            <a:chOff x="5180160" y="2600597"/>
            <a:chExt cx="1144992" cy="902424"/>
          </a:xfrm>
          <a:solidFill>
            <a:srgbClr val="00B0F0"/>
          </a:solidFill>
        </p:grpSpPr>
        <p:sp>
          <p:nvSpPr>
            <p:cNvPr id="11" name="Freeform 13">
              <a:extLst>
                <a:ext uri="{FF2B5EF4-FFF2-40B4-BE49-F238E27FC236}">
                  <a16:creationId xmlns:a16="http://schemas.microsoft.com/office/drawing/2014/main" id="{E3F6388C-5F04-4085-9671-85702EAD88BC}"/>
                </a:ext>
              </a:extLst>
            </p:cNvPr>
            <p:cNvSpPr>
              <a:spLocks noChangeAspect="1"/>
            </p:cNvSpPr>
            <p:nvPr/>
          </p:nvSpPr>
          <p:spPr bwMode="auto">
            <a:xfrm flipH="1">
              <a:off x="5180160" y="2600597"/>
              <a:ext cx="788974" cy="5026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882" dirty="0">
                <a:solidFill>
                  <a:srgbClr val="505050"/>
                </a:solidFill>
                <a:latin typeface="Segoe UI"/>
              </a:endParaRPr>
            </a:p>
          </p:txBody>
        </p:sp>
        <p:sp>
          <p:nvSpPr>
            <p:cNvPr id="12" name="Freeform 45">
              <a:extLst>
                <a:ext uri="{FF2B5EF4-FFF2-40B4-BE49-F238E27FC236}">
                  <a16:creationId xmlns:a16="http://schemas.microsoft.com/office/drawing/2014/main" id="{EF09ACBA-F205-4B20-B0D5-B65522965210}"/>
                </a:ext>
              </a:extLst>
            </p:cNvPr>
            <p:cNvSpPr>
              <a:spLocks noChangeAspect="1" noEditPoints="1"/>
            </p:cNvSpPr>
            <p:nvPr/>
          </p:nvSpPr>
          <p:spPr bwMode="auto">
            <a:xfrm>
              <a:off x="5475596" y="2851926"/>
              <a:ext cx="849556" cy="6510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chemeClr val="tx1"/>
              </a:solidFill>
              <a:prstDash val="solid"/>
              <a:miter lim="800000"/>
              <a:headEnd/>
              <a:tailEnd/>
            </a:ln>
            <a:extLst/>
          </p:spPr>
          <p:txBody>
            <a:bodyPr vert="horz" wrap="square" lIns="0" tIns="0" rIns="0" bIns="107571" numCol="1" anchor="ctr" anchorCtr="0" compatLnSpc="1">
              <a:prstTxWarp prst="textNoShape">
                <a:avLst/>
              </a:prstTxWarp>
            </a:bodyPr>
            <a:lstStyle/>
            <a:p>
              <a:pPr algn="ctr" defTabSz="914192">
                <a:defRPr/>
              </a:pPr>
              <a:r>
                <a:rPr lang="en-US" sz="2745" b="1" dirty="0">
                  <a:gradFill>
                    <a:gsLst>
                      <a:gs pos="1770">
                        <a:srgbClr val="FFFFFF"/>
                      </a:gs>
                      <a:gs pos="100000">
                        <a:srgbClr val="FFFFFF"/>
                      </a:gs>
                    </a:gsLst>
                    <a:lin ang="5400000" scaled="1"/>
                  </a:gradFill>
                  <a:latin typeface="Segoe UI"/>
                </a:rPr>
                <a:t>G</a:t>
              </a:r>
            </a:p>
          </p:txBody>
        </p:sp>
      </p:grpSp>
      <p:grpSp>
        <p:nvGrpSpPr>
          <p:cNvPr id="13" name="Group 154">
            <a:extLst>
              <a:ext uri="{FF2B5EF4-FFF2-40B4-BE49-F238E27FC236}">
                <a16:creationId xmlns:a16="http://schemas.microsoft.com/office/drawing/2014/main" id="{7884CAFA-FDEB-472D-869A-239F561F8FA7}"/>
              </a:ext>
            </a:extLst>
          </p:cNvPr>
          <p:cNvGrpSpPr/>
          <p:nvPr/>
        </p:nvGrpSpPr>
        <p:grpSpPr>
          <a:xfrm>
            <a:off x="6578509" y="1578617"/>
            <a:ext cx="1304573" cy="1222789"/>
            <a:chOff x="7002297" y="2169788"/>
            <a:chExt cx="1471631" cy="1314824"/>
          </a:xfrm>
          <a:solidFill>
            <a:schemeClr val="tx2"/>
          </a:solidFill>
        </p:grpSpPr>
        <p:sp>
          <p:nvSpPr>
            <p:cNvPr id="14" name="Rectangular Callout 50">
              <a:extLst>
                <a:ext uri="{FF2B5EF4-FFF2-40B4-BE49-F238E27FC236}">
                  <a16:creationId xmlns:a16="http://schemas.microsoft.com/office/drawing/2014/main" id="{49AA93BE-2B18-43B0-9AFA-DD348B8FDBA0}"/>
                </a:ext>
              </a:extLst>
            </p:cNvPr>
            <p:cNvSpPr/>
            <p:nvPr/>
          </p:nvSpPr>
          <p:spPr bwMode="auto">
            <a:xfrm>
              <a:off x="7002297" y="2169788"/>
              <a:ext cx="1471631" cy="44715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pPr>
              <a: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 NetWeaver and</a:t>
              </a:r>
            </a:p>
            <a:p>
              <a:pPr algn="ctr" defTabSz="913751" fontAlgn="base">
                <a:lnSpc>
                  <a:spcPct val="90000"/>
                </a:lnSpc>
                <a:spcBef>
                  <a:spcPct val="0"/>
                </a:spcBef>
                <a:spcAft>
                  <a:spcPct val="0"/>
                </a:spcAft>
              </a:pPr>
              <a: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HANA certified</a:t>
              </a:r>
            </a:p>
          </p:txBody>
        </p:sp>
        <p:cxnSp>
          <p:nvCxnSpPr>
            <p:cNvPr id="15" name="Straight Connector 156">
              <a:extLst>
                <a:ext uri="{FF2B5EF4-FFF2-40B4-BE49-F238E27FC236}">
                  <a16:creationId xmlns:a16="http://schemas.microsoft.com/office/drawing/2014/main" id="{188C36D5-FB26-40D4-BBE7-F503FE2505D1}"/>
                </a:ext>
              </a:extLst>
            </p:cNvPr>
            <p:cNvCxnSpPr>
              <a:cxnSpLocks/>
            </p:cNvCxnSpPr>
            <p:nvPr/>
          </p:nvCxnSpPr>
          <p:spPr>
            <a:xfrm flipV="1">
              <a:off x="7714323" y="2626143"/>
              <a:ext cx="0" cy="858469"/>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3C1C4A4-8BC2-4B59-9F6A-CAE3B2817741}"/>
              </a:ext>
            </a:extLst>
          </p:cNvPr>
          <p:cNvGrpSpPr/>
          <p:nvPr/>
        </p:nvGrpSpPr>
        <p:grpSpPr>
          <a:xfrm>
            <a:off x="8151427" y="1565142"/>
            <a:ext cx="3539830" cy="1007628"/>
            <a:chOff x="8553393" y="1882195"/>
            <a:chExt cx="3610811" cy="1027833"/>
          </a:xfrm>
        </p:grpSpPr>
        <p:sp>
          <p:nvSpPr>
            <p:cNvPr id="17" name="Rectangular Callout 50">
              <a:extLst>
                <a:ext uri="{FF2B5EF4-FFF2-40B4-BE49-F238E27FC236}">
                  <a16:creationId xmlns:a16="http://schemas.microsoft.com/office/drawing/2014/main" id="{C1A9300C-24EA-4EF0-89DF-11010A34775B}"/>
                </a:ext>
              </a:extLst>
            </p:cNvPr>
            <p:cNvSpPr/>
            <p:nvPr/>
          </p:nvSpPr>
          <p:spPr bwMode="auto">
            <a:xfrm>
              <a:off x="8553393" y="1882195"/>
              <a:ext cx="1916349" cy="42419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pPr>
              <a: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NetWeaver Certified and </a:t>
              </a:r>
              <a:b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br>
              <a: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HANA certified</a:t>
              </a:r>
            </a:p>
          </p:txBody>
        </p:sp>
        <p:sp>
          <p:nvSpPr>
            <p:cNvPr id="18" name="Rectangular Callout 50">
              <a:extLst>
                <a:ext uri="{FF2B5EF4-FFF2-40B4-BE49-F238E27FC236}">
                  <a16:creationId xmlns:a16="http://schemas.microsoft.com/office/drawing/2014/main" id="{7184734B-42BD-4516-9BBA-18922ABFEBD8}"/>
                </a:ext>
              </a:extLst>
            </p:cNvPr>
            <p:cNvSpPr/>
            <p:nvPr/>
          </p:nvSpPr>
          <p:spPr bwMode="auto">
            <a:xfrm>
              <a:off x="10510630" y="1969174"/>
              <a:ext cx="1653574" cy="25837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pPr>
              <a: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SAP HANA certified</a:t>
              </a:r>
            </a:p>
          </p:txBody>
        </p:sp>
        <p:cxnSp>
          <p:nvCxnSpPr>
            <p:cNvPr id="19" name="Straight Connector 156">
              <a:extLst>
                <a:ext uri="{FF2B5EF4-FFF2-40B4-BE49-F238E27FC236}">
                  <a16:creationId xmlns:a16="http://schemas.microsoft.com/office/drawing/2014/main" id="{40341AAD-D923-47CA-A07D-DCB5171F4706}"/>
                </a:ext>
              </a:extLst>
            </p:cNvPr>
            <p:cNvCxnSpPr>
              <a:cxnSpLocks/>
            </p:cNvCxnSpPr>
            <p:nvPr/>
          </p:nvCxnSpPr>
          <p:spPr>
            <a:xfrm flipV="1">
              <a:off x="11388191" y="2228850"/>
              <a:ext cx="0" cy="578490"/>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56">
              <a:extLst>
                <a:ext uri="{FF2B5EF4-FFF2-40B4-BE49-F238E27FC236}">
                  <a16:creationId xmlns:a16="http://schemas.microsoft.com/office/drawing/2014/main" id="{241C7D7B-1457-47EF-AD9A-77E9EF3E7DD2}"/>
                </a:ext>
              </a:extLst>
            </p:cNvPr>
            <p:cNvCxnSpPr>
              <a:cxnSpLocks/>
            </p:cNvCxnSpPr>
            <p:nvPr/>
          </p:nvCxnSpPr>
          <p:spPr>
            <a:xfrm flipV="1">
              <a:off x="9469985" y="2265502"/>
              <a:ext cx="0" cy="644526"/>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21" name="Group 154">
            <a:extLst>
              <a:ext uri="{FF2B5EF4-FFF2-40B4-BE49-F238E27FC236}">
                <a16:creationId xmlns:a16="http://schemas.microsoft.com/office/drawing/2014/main" id="{CE1A8821-7459-4427-B745-231FB879A442}"/>
              </a:ext>
            </a:extLst>
          </p:cNvPr>
          <p:cNvGrpSpPr/>
          <p:nvPr/>
        </p:nvGrpSpPr>
        <p:grpSpPr>
          <a:xfrm>
            <a:off x="4272624" y="1578041"/>
            <a:ext cx="1688359" cy="1099511"/>
            <a:chOff x="6678434" y="2187165"/>
            <a:chExt cx="1904564" cy="1240312"/>
          </a:xfrm>
          <a:solidFill>
            <a:schemeClr val="tx2"/>
          </a:solidFill>
        </p:grpSpPr>
        <p:sp>
          <p:nvSpPr>
            <p:cNvPr id="22" name="Rectangular Callout 50">
              <a:extLst>
                <a:ext uri="{FF2B5EF4-FFF2-40B4-BE49-F238E27FC236}">
                  <a16:creationId xmlns:a16="http://schemas.microsoft.com/office/drawing/2014/main" id="{741DADEC-4DF9-4757-A05E-9075CC3251D2}"/>
                </a:ext>
              </a:extLst>
            </p:cNvPr>
            <p:cNvSpPr/>
            <p:nvPr/>
          </p:nvSpPr>
          <p:spPr bwMode="auto">
            <a:xfrm>
              <a:off x="6678434" y="2187165"/>
              <a:ext cx="1904564" cy="47641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pPr>
              <a: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NetWeaver and </a:t>
              </a:r>
            </a:p>
            <a:p>
              <a:pPr algn="ctr" defTabSz="913751" fontAlgn="base">
                <a:lnSpc>
                  <a:spcPct val="90000"/>
                </a:lnSpc>
                <a:spcBef>
                  <a:spcPct val="0"/>
                </a:spcBef>
                <a:spcAft>
                  <a:spcPct val="0"/>
                </a:spcAft>
              </a:pPr>
              <a: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HANA certified soon</a:t>
              </a:r>
            </a:p>
          </p:txBody>
        </p:sp>
        <p:cxnSp>
          <p:nvCxnSpPr>
            <p:cNvPr id="23" name="Straight Connector 156">
              <a:extLst>
                <a:ext uri="{FF2B5EF4-FFF2-40B4-BE49-F238E27FC236}">
                  <a16:creationId xmlns:a16="http://schemas.microsoft.com/office/drawing/2014/main" id="{DCBD2F2F-B507-45FF-8F30-4313B715C46C}"/>
                </a:ext>
              </a:extLst>
            </p:cNvPr>
            <p:cNvCxnSpPr>
              <a:cxnSpLocks/>
            </p:cNvCxnSpPr>
            <p:nvPr/>
          </p:nvCxnSpPr>
          <p:spPr>
            <a:xfrm flipV="1">
              <a:off x="8192810" y="2640241"/>
              <a:ext cx="0" cy="787236"/>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24" name="Straight Connector 156">
            <a:extLst>
              <a:ext uri="{FF2B5EF4-FFF2-40B4-BE49-F238E27FC236}">
                <a16:creationId xmlns:a16="http://schemas.microsoft.com/office/drawing/2014/main" id="{4870D5A4-43D4-4C65-9270-AB47E410FA33}"/>
              </a:ext>
            </a:extLst>
          </p:cNvPr>
          <p:cNvCxnSpPr>
            <a:cxnSpLocks/>
          </p:cNvCxnSpPr>
          <p:nvPr/>
        </p:nvCxnSpPr>
        <p:spPr>
          <a:xfrm flipV="1">
            <a:off x="4735981" y="1977278"/>
            <a:ext cx="0" cy="992208"/>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321E4894-F1B2-4002-8113-7CEAC48B4FDD}"/>
              </a:ext>
            </a:extLst>
          </p:cNvPr>
          <p:cNvGrpSpPr/>
          <p:nvPr/>
        </p:nvGrpSpPr>
        <p:grpSpPr>
          <a:xfrm>
            <a:off x="1790878" y="1568792"/>
            <a:ext cx="1824493" cy="1416258"/>
            <a:chOff x="536954" y="1885918"/>
            <a:chExt cx="1861078" cy="1444657"/>
          </a:xfrm>
        </p:grpSpPr>
        <p:sp>
          <p:nvSpPr>
            <p:cNvPr id="26" name="Rectangular Callout 50">
              <a:extLst>
                <a:ext uri="{FF2B5EF4-FFF2-40B4-BE49-F238E27FC236}">
                  <a16:creationId xmlns:a16="http://schemas.microsoft.com/office/drawing/2014/main" id="{20216388-F220-4031-898E-F60677BC86D0}"/>
                </a:ext>
              </a:extLst>
            </p:cNvPr>
            <p:cNvSpPr/>
            <p:nvPr/>
          </p:nvSpPr>
          <p:spPr bwMode="auto">
            <a:xfrm>
              <a:off x="620904" y="1885918"/>
              <a:ext cx="1703473" cy="43079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174"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NetWeaver </a:t>
              </a:r>
              <a:br>
                <a:rPr lang="en-US" sz="1174"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4"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Certified</a:t>
              </a:r>
            </a:p>
          </p:txBody>
        </p:sp>
        <p:cxnSp>
          <p:nvCxnSpPr>
            <p:cNvPr id="27" name="Straight Connector 156">
              <a:extLst>
                <a:ext uri="{FF2B5EF4-FFF2-40B4-BE49-F238E27FC236}">
                  <a16:creationId xmlns:a16="http://schemas.microsoft.com/office/drawing/2014/main" id="{29DCA0FF-61B2-4FA7-B550-32DE64F111C5}"/>
                </a:ext>
              </a:extLst>
            </p:cNvPr>
            <p:cNvCxnSpPr>
              <a:cxnSpLocks/>
            </p:cNvCxnSpPr>
            <p:nvPr/>
          </p:nvCxnSpPr>
          <p:spPr>
            <a:xfrm flipH="1" flipV="1">
              <a:off x="2041897" y="2313447"/>
              <a:ext cx="356135" cy="988553"/>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156">
              <a:extLst>
                <a:ext uri="{FF2B5EF4-FFF2-40B4-BE49-F238E27FC236}">
                  <a16:creationId xmlns:a16="http://schemas.microsoft.com/office/drawing/2014/main" id="{B8D6AB46-CA94-46D7-9DE5-40C3DC2BDEC9}"/>
                </a:ext>
              </a:extLst>
            </p:cNvPr>
            <p:cNvCxnSpPr>
              <a:cxnSpLocks/>
            </p:cNvCxnSpPr>
            <p:nvPr/>
          </p:nvCxnSpPr>
          <p:spPr>
            <a:xfrm flipV="1">
              <a:off x="536954" y="2313448"/>
              <a:ext cx="366429" cy="1017127"/>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F8D3764-5A00-4F1A-BDF1-A60AC1DD57F6}"/>
              </a:ext>
            </a:extLst>
          </p:cNvPr>
          <p:cNvGrpSpPr/>
          <p:nvPr/>
        </p:nvGrpSpPr>
        <p:grpSpPr>
          <a:xfrm>
            <a:off x="1544909" y="2894144"/>
            <a:ext cx="2326525" cy="443353"/>
            <a:chOff x="286052" y="3237847"/>
            <a:chExt cx="2373177" cy="452243"/>
          </a:xfrm>
          <a:solidFill>
            <a:srgbClr val="00B0F0"/>
          </a:solidFill>
        </p:grpSpPr>
        <p:grpSp>
          <p:nvGrpSpPr>
            <p:cNvPr id="30" name="Group 29">
              <a:extLst>
                <a:ext uri="{FF2B5EF4-FFF2-40B4-BE49-F238E27FC236}">
                  <a16:creationId xmlns:a16="http://schemas.microsoft.com/office/drawing/2014/main" id="{4C963D6D-B6B5-41C2-9F99-4B45CC44E60E}"/>
                </a:ext>
              </a:extLst>
            </p:cNvPr>
            <p:cNvGrpSpPr/>
            <p:nvPr/>
          </p:nvGrpSpPr>
          <p:grpSpPr>
            <a:xfrm>
              <a:off x="286052" y="3237847"/>
              <a:ext cx="573804" cy="452243"/>
              <a:chOff x="747858" y="2734071"/>
              <a:chExt cx="522052" cy="411455"/>
            </a:xfrm>
            <a:grpFill/>
          </p:grpSpPr>
          <p:sp>
            <p:nvSpPr>
              <p:cNvPr id="37" name="Freeform 13">
                <a:extLst>
                  <a:ext uri="{FF2B5EF4-FFF2-40B4-BE49-F238E27FC236}">
                    <a16:creationId xmlns:a16="http://schemas.microsoft.com/office/drawing/2014/main" id="{E8C04A99-A1B8-4CD5-AD4D-CE5FD3489029}"/>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882" dirty="0">
                  <a:solidFill>
                    <a:srgbClr val="505050"/>
                  </a:solidFill>
                  <a:latin typeface="Segoe UI"/>
                </a:endParaRPr>
              </a:p>
            </p:txBody>
          </p:sp>
          <p:sp>
            <p:nvSpPr>
              <p:cNvPr id="38" name="Freeform 45">
                <a:extLst>
                  <a:ext uri="{FF2B5EF4-FFF2-40B4-BE49-F238E27FC236}">
                    <a16:creationId xmlns:a16="http://schemas.microsoft.com/office/drawing/2014/main" id="{F5566247-10CD-4CC0-B915-0FFA7CE62DAC}"/>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chemeClr val="tx1"/>
                </a:solidFill>
                <a:prstDash val="solid"/>
                <a:miter lim="800000"/>
                <a:headEnd/>
                <a:tailEnd/>
              </a:ln>
              <a:extLst/>
            </p:spPr>
            <p:txBody>
              <a:bodyPr vert="horz" wrap="square" lIns="0" tIns="17926" rIns="0" bIns="0" numCol="1" anchor="t" anchorCtr="0" compatLnSpc="1">
                <a:prstTxWarp prst="textNoShape">
                  <a:avLst/>
                </a:prstTxWarp>
              </a:bodyPr>
              <a:lstStyle/>
              <a:p>
                <a:pPr algn="ctr" defTabSz="914192">
                  <a:defRPr/>
                </a:pPr>
                <a:r>
                  <a:rPr lang="en-US" sz="1371" b="1" dirty="0">
                    <a:gradFill>
                      <a:gsLst>
                        <a:gs pos="1770">
                          <a:srgbClr val="FFFFFF"/>
                        </a:gs>
                        <a:gs pos="100000">
                          <a:srgbClr val="FFFFFF"/>
                        </a:gs>
                      </a:gsLst>
                      <a:lin ang="5400000" scaled="1"/>
                    </a:gradFill>
                    <a:latin typeface="Segoe UI"/>
                  </a:rPr>
                  <a:t>A</a:t>
                </a:r>
              </a:p>
            </p:txBody>
          </p:sp>
        </p:grpSp>
        <p:grpSp>
          <p:nvGrpSpPr>
            <p:cNvPr id="31" name="Group 30">
              <a:extLst>
                <a:ext uri="{FF2B5EF4-FFF2-40B4-BE49-F238E27FC236}">
                  <a16:creationId xmlns:a16="http://schemas.microsoft.com/office/drawing/2014/main" id="{855F86ED-65E9-4051-A60C-4793413C9213}"/>
                </a:ext>
              </a:extLst>
            </p:cNvPr>
            <p:cNvGrpSpPr/>
            <p:nvPr/>
          </p:nvGrpSpPr>
          <p:grpSpPr>
            <a:xfrm>
              <a:off x="1185738" y="3237847"/>
              <a:ext cx="573804" cy="452243"/>
              <a:chOff x="747858" y="2734071"/>
              <a:chExt cx="522052" cy="411455"/>
            </a:xfrm>
            <a:grpFill/>
          </p:grpSpPr>
          <p:sp>
            <p:nvSpPr>
              <p:cNvPr id="35" name="Freeform 13">
                <a:extLst>
                  <a:ext uri="{FF2B5EF4-FFF2-40B4-BE49-F238E27FC236}">
                    <a16:creationId xmlns:a16="http://schemas.microsoft.com/office/drawing/2014/main" id="{66226B04-794E-41E2-AEAB-49A286FA8482}"/>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882" dirty="0">
                  <a:solidFill>
                    <a:srgbClr val="505050"/>
                  </a:solidFill>
                  <a:latin typeface="Segoe UI"/>
                </a:endParaRPr>
              </a:p>
            </p:txBody>
          </p:sp>
          <p:sp>
            <p:nvSpPr>
              <p:cNvPr id="36" name="Freeform 45">
                <a:extLst>
                  <a:ext uri="{FF2B5EF4-FFF2-40B4-BE49-F238E27FC236}">
                    <a16:creationId xmlns:a16="http://schemas.microsoft.com/office/drawing/2014/main" id="{AD705D54-B2DD-4F69-8240-BACD153BFC84}"/>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chemeClr val="tx1"/>
                </a:solidFill>
                <a:prstDash val="solid"/>
                <a:miter lim="800000"/>
                <a:headEnd/>
                <a:tailEnd/>
              </a:ln>
              <a:extLst/>
            </p:spPr>
            <p:txBody>
              <a:bodyPr vert="horz" wrap="square" lIns="0" tIns="17926" rIns="0" bIns="0" numCol="1" anchor="t" anchorCtr="0" compatLnSpc="1">
                <a:prstTxWarp prst="textNoShape">
                  <a:avLst/>
                </a:prstTxWarp>
              </a:bodyPr>
              <a:lstStyle/>
              <a:p>
                <a:pPr algn="ctr" defTabSz="914192">
                  <a:defRPr/>
                </a:pPr>
                <a:r>
                  <a:rPr lang="en-US" sz="1175" b="1" dirty="0">
                    <a:gradFill>
                      <a:gsLst>
                        <a:gs pos="1770">
                          <a:srgbClr val="FFFFFF"/>
                        </a:gs>
                        <a:gs pos="100000">
                          <a:srgbClr val="FFFFFF"/>
                        </a:gs>
                      </a:gsLst>
                      <a:lin ang="5400000" scaled="1"/>
                    </a:gradFill>
                    <a:latin typeface="Segoe UI"/>
                  </a:rPr>
                  <a:t>Av2</a:t>
                </a:r>
              </a:p>
            </p:txBody>
          </p:sp>
        </p:grpSp>
        <p:grpSp>
          <p:nvGrpSpPr>
            <p:cNvPr id="32" name="Group 31">
              <a:extLst>
                <a:ext uri="{FF2B5EF4-FFF2-40B4-BE49-F238E27FC236}">
                  <a16:creationId xmlns:a16="http://schemas.microsoft.com/office/drawing/2014/main" id="{302037D8-CE25-41BE-8C02-8188C332022C}"/>
                </a:ext>
              </a:extLst>
            </p:cNvPr>
            <p:cNvGrpSpPr/>
            <p:nvPr/>
          </p:nvGrpSpPr>
          <p:grpSpPr>
            <a:xfrm>
              <a:off x="2085425" y="3237847"/>
              <a:ext cx="573804" cy="452243"/>
              <a:chOff x="747858" y="2734071"/>
              <a:chExt cx="522052" cy="411455"/>
            </a:xfrm>
            <a:grpFill/>
          </p:grpSpPr>
          <p:sp>
            <p:nvSpPr>
              <p:cNvPr id="33" name="Freeform 13">
                <a:extLst>
                  <a:ext uri="{FF2B5EF4-FFF2-40B4-BE49-F238E27FC236}">
                    <a16:creationId xmlns:a16="http://schemas.microsoft.com/office/drawing/2014/main" id="{C4899C98-DD6F-4AF5-9A98-68200DCB47C1}"/>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882" dirty="0">
                  <a:solidFill>
                    <a:srgbClr val="505050"/>
                  </a:solidFill>
                  <a:latin typeface="Segoe UI"/>
                </a:endParaRPr>
              </a:p>
            </p:txBody>
          </p:sp>
          <p:sp>
            <p:nvSpPr>
              <p:cNvPr id="34" name="Freeform 45">
                <a:extLst>
                  <a:ext uri="{FF2B5EF4-FFF2-40B4-BE49-F238E27FC236}">
                    <a16:creationId xmlns:a16="http://schemas.microsoft.com/office/drawing/2014/main" id="{ED16FE38-5264-4D4F-84E4-2DE6F78734ED}"/>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chemeClr val="tx1"/>
                </a:solidFill>
                <a:prstDash val="solid"/>
                <a:miter lim="800000"/>
                <a:headEnd/>
                <a:tailEnd/>
              </a:ln>
              <a:extLst/>
            </p:spPr>
            <p:txBody>
              <a:bodyPr vert="horz" wrap="square" lIns="0" tIns="17926" rIns="0" bIns="0" numCol="1" anchor="t" anchorCtr="0" compatLnSpc="1">
                <a:prstTxWarp prst="textNoShape">
                  <a:avLst/>
                </a:prstTxWarp>
              </a:bodyPr>
              <a:lstStyle/>
              <a:p>
                <a:pPr algn="ctr" defTabSz="914192">
                  <a:defRPr/>
                </a:pPr>
                <a:r>
                  <a:rPr lang="en-US" sz="1371" b="1" dirty="0">
                    <a:gradFill>
                      <a:gsLst>
                        <a:gs pos="1770">
                          <a:srgbClr val="FFFFFF"/>
                        </a:gs>
                        <a:gs pos="100000">
                          <a:srgbClr val="FFFFFF"/>
                        </a:gs>
                      </a:gsLst>
                      <a:lin ang="5400000" scaled="1"/>
                    </a:gradFill>
                    <a:latin typeface="Segoe UI"/>
                  </a:rPr>
                  <a:t>Dv2</a:t>
                </a:r>
              </a:p>
            </p:txBody>
          </p:sp>
        </p:grpSp>
      </p:grpSp>
      <p:grpSp>
        <p:nvGrpSpPr>
          <p:cNvPr id="39" name="Group 38">
            <a:extLst>
              <a:ext uri="{FF2B5EF4-FFF2-40B4-BE49-F238E27FC236}">
                <a16:creationId xmlns:a16="http://schemas.microsoft.com/office/drawing/2014/main" id="{47440331-4C7D-4A91-A3C2-8851244D7F78}"/>
              </a:ext>
            </a:extLst>
          </p:cNvPr>
          <p:cNvGrpSpPr/>
          <p:nvPr/>
        </p:nvGrpSpPr>
        <p:grpSpPr>
          <a:xfrm>
            <a:off x="5240315" y="2633249"/>
            <a:ext cx="910143" cy="825152"/>
            <a:chOff x="4243406" y="2915508"/>
            <a:chExt cx="573885" cy="452307"/>
          </a:xfrm>
          <a:solidFill>
            <a:srgbClr val="00B0F0"/>
          </a:solidFill>
        </p:grpSpPr>
        <p:sp>
          <p:nvSpPr>
            <p:cNvPr id="40" name="Freeform 13">
              <a:extLst>
                <a:ext uri="{FF2B5EF4-FFF2-40B4-BE49-F238E27FC236}">
                  <a16:creationId xmlns:a16="http://schemas.microsoft.com/office/drawing/2014/main" id="{C5ADE319-C9BD-4353-B35B-52FEA48A8270}"/>
                </a:ext>
              </a:extLst>
            </p:cNvPr>
            <p:cNvSpPr>
              <a:spLocks noChangeAspect="1"/>
            </p:cNvSpPr>
            <p:nvPr/>
          </p:nvSpPr>
          <p:spPr bwMode="auto">
            <a:xfrm flipH="1">
              <a:off x="4243406" y="2915508"/>
              <a:ext cx="395444" cy="25193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882" dirty="0">
                <a:solidFill>
                  <a:srgbClr val="505050"/>
                </a:solidFill>
                <a:latin typeface="Segoe UI"/>
              </a:endParaRPr>
            </a:p>
          </p:txBody>
        </p:sp>
        <p:sp>
          <p:nvSpPr>
            <p:cNvPr id="41" name="Freeform 45">
              <a:extLst>
                <a:ext uri="{FF2B5EF4-FFF2-40B4-BE49-F238E27FC236}">
                  <a16:creationId xmlns:a16="http://schemas.microsoft.com/office/drawing/2014/main" id="{A0610EC3-A8CB-4405-BAB6-DB5BD0130F81}"/>
                </a:ext>
              </a:extLst>
            </p:cNvPr>
            <p:cNvSpPr>
              <a:spLocks noChangeAspect="1" noEditPoints="1"/>
            </p:cNvSpPr>
            <p:nvPr/>
          </p:nvSpPr>
          <p:spPr bwMode="auto">
            <a:xfrm>
              <a:off x="4391482" y="3041477"/>
              <a:ext cx="425809" cy="32633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chemeClr val="tx1"/>
              </a:solidFill>
              <a:prstDash val="solid"/>
              <a:miter lim="800000"/>
              <a:headEnd/>
              <a:tailEnd/>
            </a:ln>
            <a:extLst/>
          </p:spPr>
          <p:txBody>
            <a:bodyPr vert="horz" wrap="square" lIns="0" tIns="17926" rIns="0" bIns="0" numCol="1" anchor="t" anchorCtr="0" compatLnSpc="1">
              <a:prstTxWarp prst="textNoShape">
                <a:avLst/>
              </a:prstTxWarp>
            </a:bodyPr>
            <a:lstStyle/>
            <a:p>
              <a:pPr algn="ctr" defTabSz="914192">
                <a:defRPr/>
              </a:pPr>
              <a:r>
                <a:rPr lang="en-US" b="1" dirty="0">
                  <a:gradFill>
                    <a:gsLst>
                      <a:gs pos="1770">
                        <a:srgbClr val="FFFFFF"/>
                      </a:gs>
                      <a:gs pos="100000">
                        <a:srgbClr val="FFFFFF"/>
                      </a:gs>
                    </a:gsLst>
                    <a:lin ang="5400000" scaled="1"/>
                  </a:gradFill>
                  <a:latin typeface="Segoe UI"/>
                </a:rPr>
                <a:t>Ev3</a:t>
              </a:r>
            </a:p>
          </p:txBody>
        </p:sp>
      </p:grpSp>
      <p:grpSp>
        <p:nvGrpSpPr>
          <p:cNvPr id="42" name="Group 41">
            <a:extLst>
              <a:ext uri="{FF2B5EF4-FFF2-40B4-BE49-F238E27FC236}">
                <a16:creationId xmlns:a16="http://schemas.microsoft.com/office/drawing/2014/main" id="{92B8744E-3BE9-4B2A-88A9-45DD7163B0EC}"/>
              </a:ext>
            </a:extLst>
          </p:cNvPr>
          <p:cNvGrpSpPr/>
          <p:nvPr/>
        </p:nvGrpSpPr>
        <p:grpSpPr>
          <a:xfrm>
            <a:off x="4237980" y="2803964"/>
            <a:ext cx="789581" cy="674256"/>
            <a:chOff x="747858" y="2734071"/>
            <a:chExt cx="522052" cy="411455"/>
          </a:xfrm>
          <a:solidFill>
            <a:srgbClr val="00B0F0"/>
          </a:solidFill>
        </p:grpSpPr>
        <p:sp>
          <p:nvSpPr>
            <p:cNvPr id="43" name="Freeform 13">
              <a:extLst>
                <a:ext uri="{FF2B5EF4-FFF2-40B4-BE49-F238E27FC236}">
                  <a16:creationId xmlns:a16="http://schemas.microsoft.com/office/drawing/2014/main" id="{FE0A416E-6889-4E8B-A628-BB17E2E46AAE}"/>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882" dirty="0">
                <a:solidFill>
                  <a:srgbClr val="505050"/>
                </a:solidFill>
                <a:latin typeface="Segoe UI"/>
              </a:endParaRPr>
            </a:p>
          </p:txBody>
        </p:sp>
        <p:sp>
          <p:nvSpPr>
            <p:cNvPr id="44" name="Freeform 45">
              <a:extLst>
                <a:ext uri="{FF2B5EF4-FFF2-40B4-BE49-F238E27FC236}">
                  <a16:creationId xmlns:a16="http://schemas.microsoft.com/office/drawing/2014/main" id="{E6883915-B092-4541-840E-1F30D7F2F42F}"/>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chemeClr val="tx1"/>
              </a:solidFill>
              <a:prstDash val="solid"/>
              <a:miter lim="800000"/>
              <a:headEnd/>
              <a:tailEnd/>
            </a:ln>
            <a:extLst/>
          </p:spPr>
          <p:txBody>
            <a:bodyPr vert="horz" wrap="square" lIns="0" tIns="17926" rIns="0" bIns="0" numCol="1" anchor="t" anchorCtr="0" compatLnSpc="1">
              <a:prstTxWarp prst="textNoShape">
                <a:avLst/>
              </a:prstTxWarp>
            </a:bodyPr>
            <a:lstStyle/>
            <a:p>
              <a:pPr algn="ctr" defTabSz="914192">
                <a:defRPr/>
              </a:pPr>
              <a:r>
                <a:rPr lang="en-US" sz="1836" b="1" dirty="0">
                  <a:gradFill>
                    <a:gsLst>
                      <a:gs pos="1770">
                        <a:srgbClr val="FFFFFF"/>
                      </a:gs>
                      <a:gs pos="100000">
                        <a:srgbClr val="FFFFFF"/>
                      </a:gs>
                    </a:gsLst>
                    <a:lin ang="5400000" scaled="1"/>
                  </a:gradFill>
                  <a:latin typeface="Segoe UI"/>
                </a:rPr>
                <a:t>Dv3</a:t>
              </a:r>
            </a:p>
          </p:txBody>
        </p:sp>
      </p:grpSp>
      <p:grpSp>
        <p:nvGrpSpPr>
          <p:cNvPr id="45" name="Group 44">
            <a:extLst>
              <a:ext uri="{FF2B5EF4-FFF2-40B4-BE49-F238E27FC236}">
                <a16:creationId xmlns:a16="http://schemas.microsoft.com/office/drawing/2014/main" id="{BDAFFC08-EA6A-48B5-AA8E-E15DD59CA3AB}"/>
              </a:ext>
            </a:extLst>
          </p:cNvPr>
          <p:cNvGrpSpPr/>
          <p:nvPr/>
        </p:nvGrpSpPr>
        <p:grpSpPr>
          <a:xfrm>
            <a:off x="8503246" y="2534867"/>
            <a:ext cx="1122325" cy="884559"/>
            <a:chOff x="747858" y="2734071"/>
            <a:chExt cx="522052" cy="411455"/>
          </a:xfrm>
          <a:solidFill>
            <a:srgbClr val="00B0F0"/>
          </a:solidFill>
        </p:grpSpPr>
        <p:sp>
          <p:nvSpPr>
            <p:cNvPr id="46" name="Freeform 13">
              <a:extLst>
                <a:ext uri="{FF2B5EF4-FFF2-40B4-BE49-F238E27FC236}">
                  <a16:creationId xmlns:a16="http://schemas.microsoft.com/office/drawing/2014/main" id="{65289467-5D55-4050-8F68-FAC55699BA85}"/>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882" dirty="0">
                <a:solidFill>
                  <a:srgbClr val="505050"/>
                </a:solidFill>
                <a:latin typeface="Segoe UI"/>
              </a:endParaRPr>
            </a:p>
          </p:txBody>
        </p:sp>
        <p:sp>
          <p:nvSpPr>
            <p:cNvPr id="47" name="Freeform 45">
              <a:extLst>
                <a:ext uri="{FF2B5EF4-FFF2-40B4-BE49-F238E27FC236}">
                  <a16:creationId xmlns:a16="http://schemas.microsoft.com/office/drawing/2014/main" id="{4AFAEFBD-0C2B-46BB-9E14-E4DFFAE571B9}"/>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chemeClr val="tx1"/>
              </a:solidFill>
              <a:prstDash val="solid"/>
              <a:miter lim="800000"/>
              <a:headEnd/>
              <a:tailEnd/>
            </a:ln>
            <a:extLst/>
          </p:spPr>
          <p:txBody>
            <a:bodyPr vert="horz" wrap="square" lIns="0" tIns="17926" rIns="0" bIns="0" numCol="1" anchor="t" anchorCtr="0" compatLnSpc="1">
              <a:prstTxWarp prst="textNoShape">
                <a:avLst/>
              </a:prstTxWarp>
            </a:bodyPr>
            <a:lstStyle/>
            <a:p>
              <a:pPr algn="ctr" defTabSz="914192">
                <a:defRPr/>
              </a:pPr>
              <a:r>
                <a:rPr lang="en-US" sz="2745" b="1" dirty="0">
                  <a:gradFill>
                    <a:gsLst>
                      <a:gs pos="1770">
                        <a:srgbClr val="FFFFFF"/>
                      </a:gs>
                      <a:gs pos="100000">
                        <a:srgbClr val="FFFFFF"/>
                      </a:gs>
                    </a:gsLst>
                    <a:lin ang="5400000" scaled="1"/>
                  </a:gradFill>
                  <a:latin typeface="Segoe UI"/>
                </a:rPr>
                <a:t>M</a:t>
              </a:r>
            </a:p>
          </p:txBody>
        </p:sp>
      </p:grpSp>
      <p:grpSp>
        <p:nvGrpSpPr>
          <p:cNvPr id="48" name="Group 47">
            <a:extLst>
              <a:ext uri="{FF2B5EF4-FFF2-40B4-BE49-F238E27FC236}">
                <a16:creationId xmlns:a16="http://schemas.microsoft.com/office/drawing/2014/main" id="{7133AAF8-AC5A-440A-ABFB-FF82BAFED894}"/>
              </a:ext>
            </a:extLst>
          </p:cNvPr>
          <p:cNvGrpSpPr/>
          <p:nvPr/>
        </p:nvGrpSpPr>
        <p:grpSpPr>
          <a:xfrm>
            <a:off x="10455733" y="2472098"/>
            <a:ext cx="1066931" cy="1040913"/>
            <a:chOff x="9264169" y="3222110"/>
            <a:chExt cx="1048453" cy="1097034"/>
          </a:xfrm>
          <a:solidFill>
            <a:schemeClr val="tx1"/>
          </a:solidFill>
        </p:grpSpPr>
        <p:grpSp>
          <p:nvGrpSpPr>
            <p:cNvPr id="49" name="Group 48">
              <a:extLst>
                <a:ext uri="{FF2B5EF4-FFF2-40B4-BE49-F238E27FC236}">
                  <a16:creationId xmlns:a16="http://schemas.microsoft.com/office/drawing/2014/main" id="{9DFC8BB8-323F-469A-8744-9DC33F5DCF99}"/>
                </a:ext>
              </a:extLst>
            </p:cNvPr>
            <p:cNvGrpSpPr/>
            <p:nvPr/>
          </p:nvGrpSpPr>
          <p:grpSpPr>
            <a:xfrm>
              <a:off x="9431186" y="3222110"/>
              <a:ext cx="714425" cy="687801"/>
              <a:chOff x="-1433513" y="941388"/>
              <a:chExt cx="255588" cy="246063"/>
            </a:xfrm>
            <a:grpFill/>
          </p:grpSpPr>
          <p:sp>
            <p:nvSpPr>
              <p:cNvPr id="51" name="Rectangle 125">
                <a:extLst>
                  <a:ext uri="{FF2B5EF4-FFF2-40B4-BE49-F238E27FC236}">
                    <a16:creationId xmlns:a16="http://schemas.microsoft.com/office/drawing/2014/main" id="{6920A132-597A-46FB-9E8F-F3FA26CD28F7}"/>
                  </a:ext>
                </a:extLst>
              </p:cNvPr>
              <p:cNvSpPr>
                <a:spLocks noChangeArrowheads="1"/>
              </p:cNvSpPr>
              <p:nvPr/>
            </p:nvSpPr>
            <p:spPr bwMode="auto">
              <a:xfrm>
                <a:off x="-1433513" y="941388"/>
                <a:ext cx="255588" cy="246063"/>
              </a:xfrm>
              <a:prstGeom prst="rect">
                <a:avLst/>
              </a:prstGeom>
              <a:grpFill/>
              <a:ln w="15875" cap="rnd">
                <a:solidFill>
                  <a:schemeClr val="bg1"/>
                </a:solidFill>
                <a:miter lim="800000"/>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dirty="0">
                  <a:gradFill>
                    <a:gsLst>
                      <a:gs pos="1250">
                        <a:srgbClr val="FFFFFF"/>
                      </a:gs>
                      <a:gs pos="100000">
                        <a:srgbClr val="FFFFFF"/>
                      </a:gs>
                    </a:gsLst>
                    <a:lin ang="5400000" scaled="0"/>
                  </a:gradFill>
                  <a:latin typeface="Segoe UI"/>
                </a:endParaRPr>
              </a:p>
            </p:txBody>
          </p:sp>
          <p:sp>
            <p:nvSpPr>
              <p:cNvPr id="52" name="Rectangle 126">
                <a:extLst>
                  <a:ext uri="{FF2B5EF4-FFF2-40B4-BE49-F238E27FC236}">
                    <a16:creationId xmlns:a16="http://schemas.microsoft.com/office/drawing/2014/main" id="{9E7F3BF1-0124-45AB-87F8-935E7F54B31F}"/>
                  </a:ext>
                </a:extLst>
              </p:cNvPr>
              <p:cNvSpPr>
                <a:spLocks noChangeArrowheads="1"/>
              </p:cNvSpPr>
              <p:nvPr/>
            </p:nvSpPr>
            <p:spPr bwMode="auto">
              <a:xfrm>
                <a:off x="-1414463" y="958850"/>
                <a:ext cx="219075" cy="207963"/>
              </a:xfrm>
              <a:prstGeom prst="rect">
                <a:avLst/>
              </a:prstGeom>
              <a:grpFill/>
              <a:ln w="15875" cap="rnd">
                <a:solidFill>
                  <a:schemeClr val="bg1"/>
                </a:solidFill>
                <a:miter lim="800000"/>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dirty="0">
                  <a:gradFill>
                    <a:gsLst>
                      <a:gs pos="1250">
                        <a:srgbClr val="FFFFFF"/>
                      </a:gs>
                      <a:gs pos="100000">
                        <a:srgbClr val="FFFFFF"/>
                      </a:gs>
                    </a:gsLst>
                    <a:lin ang="5400000" scaled="0"/>
                  </a:gradFill>
                  <a:latin typeface="Segoe UI"/>
                </a:endParaRPr>
              </a:p>
            </p:txBody>
          </p:sp>
          <p:sp>
            <p:nvSpPr>
              <p:cNvPr id="53" name="Rectangle 127">
                <a:extLst>
                  <a:ext uri="{FF2B5EF4-FFF2-40B4-BE49-F238E27FC236}">
                    <a16:creationId xmlns:a16="http://schemas.microsoft.com/office/drawing/2014/main" id="{DB59FC9B-3EB5-4901-B11A-AC48CFD140F5}"/>
                  </a:ext>
                </a:extLst>
              </p:cNvPr>
              <p:cNvSpPr>
                <a:spLocks noChangeArrowheads="1"/>
              </p:cNvSpPr>
              <p:nvPr/>
            </p:nvSpPr>
            <p:spPr bwMode="auto">
              <a:xfrm>
                <a:off x="-1402421" y="975070"/>
                <a:ext cx="9525" cy="179134"/>
              </a:xfrm>
              <a:prstGeom prst="rect">
                <a:avLst/>
              </a:prstGeom>
              <a:solidFill>
                <a:schemeClr val="bg1"/>
              </a:solidFill>
              <a:ln w="9525" cap="rnd">
                <a:noFill/>
                <a:round/>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a:gradFill>
                    <a:gsLst>
                      <a:gs pos="1250">
                        <a:srgbClr val="FFFFFF"/>
                      </a:gs>
                      <a:gs pos="100000">
                        <a:srgbClr val="FFFFFF"/>
                      </a:gs>
                    </a:gsLst>
                    <a:lin ang="5400000" scaled="0"/>
                  </a:gradFill>
                  <a:latin typeface="Segoe UI"/>
                </a:endParaRPr>
              </a:p>
            </p:txBody>
          </p:sp>
          <p:sp>
            <p:nvSpPr>
              <p:cNvPr id="54" name="Rectangle 128">
                <a:extLst>
                  <a:ext uri="{FF2B5EF4-FFF2-40B4-BE49-F238E27FC236}">
                    <a16:creationId xmlns:a16="http://schemas.microsoft.com/office/drawing/2014/main" id="{0D2A327E-8F43-458B-94AE-9EBF63CA7800}"/>
                  </a:ext>
                </a:extLst>
              </p:cNvPr>
              <p:cNvSpPr>
                <a:spLocks noChangeArrowheads="1"/>
              </p:cNvSpPr>
              <p:nvPr/>
            </p:nvSpPr>
            <p:spPr bwMode="auto">
              <a:xfrm>
                <a:off x="-1383786" y="975070"/>
                <a:ext cx="6350" cy="179134"/>
              </a:xfrm>
              <a:prstGeom prst="rect">
                <a:avLst/>
              </a:prstGeom>
              <a:solidFill>
                <a:schemeClr val="bg1"/>
              </a:solidFill>
              <a:ln w="9525" cap="rnd">
                <a:noFill/>
                <a:round/>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a:gradFill>
                    <a:gsLst>
                      <a:gs pos="1250">
                        <a:srgbClr val="FFFFFF"/>
                      </a:gs>
                      <a:gs pos="100000">
                        <a:srgbClr val="FFFFFF"/>
                      </a:gs>
                    </a:gsLst>
                    <a:lin ang="5400000" scaled="0"/>
                  </a:gradFill>
                  <a:latin typeface="Segoe UI"/>
                </a:endParaRPr>
              </a:p>
            </p:txBody>
          </p:sp>
          <p:sp>
            <p:nvSpPr>
              <p:cNvPr id="55" name="Rectangle 129">
                <a:extLst>
                  <a:ext uri="{FF2B5EF4-FFF2-40B4-BE49-F238E27FC236}">
                    <a16:creationId xmlns:a16="http://schemas.microsoft.com/office/drawing/2014/main" id="{9EB6CE6A-446E-43AD-B8F8-8D28CEDDF0A2}"/>
                  </a:ext>
                </a:extLst>
              </p:cNvPr>
              <p:cNvSpPr>
                <a:spLocks noChangeArrowheads="1"/>
              </p:cNvSpPr>
              <p:nvPr/>
            </p:nvSpPr>
            <p:spPr bwMode="auto">
              <a:xfrm>
                <a:off x="-1368325" y="975070"/>
                <a:ext cx="6350" cy="179134"/>
              </a:xfrm>
              <a:prstGeom prst="rect">
                <a:avLst/>
              </a:prstGeom>
              <a:solidFill>
                <a:schemeClr val="bg1"/>
              </a:solidFill>
              <a:ln w="9525" cap="rnd">
                <a:noFill/>
                <a:round/>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a:gradFill>
                    <a:gsLst>
                      <a:gs pos="1250">
                        <a:srgbClr val="FFFFFF"/>
                      </a:gs>
                      <a:gs pos="100000">
                        <a:srgbClr val="FFFFFF"/>
                      </a:gs>
                    </a:gsLst>
                    <a:lin ang="5400000" scaled="0"/>
                  </a:gradFill>
                  <a:latin typeface="Segoe UI"/>
                </a:endParaRPr>
              </a:p>
            </p:txBody>
          </p:sp>
          <p:sp>
            <p:nvSpPr>
              <p:cNvPr id="56" name="Rectangle 130">
                <a:extLst>
                  <a:ext uri="{FF2B5EF4-FFF2-40B4-BE49-F238E27FC236}">
                    <a16:creationId xmlns:a16="http://schemas.microsoft.com/office/drawing/2014/main" id="{AF89ACF3-E508-4401-9D98-C14C9087C1C7}"/>
                  </a:ext>
                </a:extLst>
              </p:cNvPr>
              <p:cNvSpPr>
                <a:spLocks noChangeArrowheads="1"/>
              </p:cNvSpPr>
              <p:nvPr/>
            </p:nvSpPr>
            <p:spPr bwMode="auto">
              <a:xfrm>
                <a:off x="-1352865" y="975070"/>
                <a:ext cx="6350" cy="179134"/>
              </a:xfrm>
              <a:prstGeom prst="rect">
                <a:avLst/>
              </a:prstGeom>
              <a:solidFill>
                <a:schemeClr val="bg1"/>
              </a:solidFill>
              <a:ln w="9525" cap="rnd">
                <a:noFill/>
                <a:round/>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a:gradFill>
                    <a:gsLst>
                      <a:gs pos="1250">
                        <a:srgbClr val="FFFFFF"/>
                      </a:gs>
                      <a:gs pos="100000">
                        <a:srgbClr val="FFFFFF"/>
                      </a:gs>
                    </a:gsLst>
                    <a:lin ang="5400000" scaled="0"/>
                  </a:gradFill>
                  <a:latin typeface="Segoe UI"/>
                </a:endParaRPr>
              </a:p>
            </p:txBody>
          </p:sp>
          <p:sp>
            <p:nvSpPr>
              <p:cNvPr id="57" name="Rectangle 131">
                <a:extLst>
                  <a:ext uri="{FF2B5EF4-FFF2-40B4-BE49-F238E27FC236}">
                    <a16:creationId xmlns:a16="http://schemas.microsoft.com/office/drawing/2014/main" id="{8B679CE8-75E3-4789-A141-C8A6A603A96B}"/>
                  </a:ext>
                </a:extLst>
              </p:cNvPr>
              <p:cNvSpPr>
                <a:spLocks noChangeArrowheads="1"/>
              </p:cNvSpPr>
              <p:nvPr/>
            </p:nvSpPr>
            <p:spPr bwMode="auto">
              <a:xfrm>
                <a:off x="-1337404" y="975070"/>
                <a:ext cx="9525" cy="179134"/>
              </a:xfrm>
              <a:prstGeom prst="rect">
                <a:avLst/>
              </a:prstGeom>
              <a:solidFill>
                <a:schemeClr val="bg1"/>
              </a:solidFill>
              <a:ln w="9525" cap="rnd">
                <a:noFill/>
                <a:round/>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a:gradFill>
                    <a:gsLst>
                      <a:gs pos="1250">
                        <a:srgbClr val="FFFFFF"/>
                      </a:gs>
                      <a:gs pos="100000">
                        <a:srgbClr val="FFFFFF"/>
                      </a:gs>
                    </a:gsLst>
                    <a:lin ang="5400000" scaled="0"/>
                  </a:gradFill>
                  <a:latin typeface="Segoe UI"/>
                </a:endParaRPr>
              </a:p>
            </p:txBody>
          </p:sp>
          <p:sp>
            <p:nvSpPr>
              <p:cNvPr id="58" name="Rectangle 132">
                <a:extLst>
                  <a:ext uri="{FF2B5EF4-FFF2-40B4-BE49-F238E27FC236}">
                    <a16:creationId xmlns:a16="http://schemas.microsoft.com/office/drawing/2014/main" id="{BA0AD733-2595-4B30-A3E9-90951D6FC837}"/>
                  </a:ext>
                </a:extLst>
              </p:cNvPr>
              <p:cNvSpPr>
                <a:spLocks noChangeArrowheads="1"/>
              </p:cNvSpPr>
              <p:nvPr/>
            </p:nvSpPr>
            <p:spPr bwMode="auto">
              <a:xfrm>
                <a:off x="-1318768" y="975070"/>
                <a:ext cx="7938" cy="179134"/>
              </a:xfrm>
              <a:prstGeom prst="rect">
                <a:avLst/>
              </a:prstGeom>
              <a:solidFill>
                <a:schemeClr val="bg1"/>
              </a:solidFill>
              <a:ln w="9525" cap="rnd">
                <a:noFill/>
                <a:round/>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a:gradFill>
                    <a:gsLst>
                      <a:gs pos="1250">
                        <a:srgbClr val="FFFFFF"/>
                      </a:gs>
                      <a:gs pos="100000">
                        <a:srgbClr val="FFFFFF"/>
                      </a:gs>
                    </a:gsLst>
                    <a:lin ang="5400000" scaled="0"/>
                  </a:gradFill>
                  <a:latin typeface="Segoe UI"/>
                </a:endParaRPr>
              </a:p>
            </p:txBody>
          </p:sp>
          <p:sp>
            <p:nvSpPr>
              <p:cNvPr id="59" name="Oval 133">
                <a:extLst>
                  <a:ext uri="{FF2B5EF4-FFF2-40B4-BE49-F238E27FC236}">
                    <a16:creationId xmlns:a16="http://schemas.microsoft.com/office/drawing/2014/main" id="{805A1E3D-8B46-4B5A-8121-409B4173B13C}"/>
                  </a:ext>
                </a:extLst>
              </p:cNvPr>
              <p:cNvSpPr>
                <a:spLocks noChangeArrowheads="1"/>
              </p:cNvSpPr>
              <p:nvPr/>
            </p:nvSpPr>
            <p:spPr bwMode="auto">
              <a:xfrm>
                <a:off x="-1235075" y="985838"/>
                <a:ext cx="17463"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gradFill>
                    <a:gsLst>
                      <a:gs pos="1250">
                        <a:srgbClr val="FFFFFF"/>
                      </a:gs>
                      <a:gs pos="100000">
                        <a:srgbClr val="FFFFFF"/>
                      </a:gs>
                    </a:gsLst>
                    <a:lin ang="5400000" scaled="0"/>
                  </a:gradFill>
                  <a:latin typeface="Segoe UI"/>
                </a:endParaRPr>
              </a:p>
            </p:txBody>
          </p:sp>
        </p:grpSp>
        <p:pic>
          <p:nvPicPr>
            <p:cNvPr id="50" name="Picture 49">
              <a:extLst>
                <a:ext uri="{FF2B5EF4-FFF2-40B4-BE49-F238E27FC236}">
                  <a16:creationId xmlns:a16="http://schemas.microsoft.com/office/drawing/2014/main" id="{2AC78675-DF76-4178-9506-1C0B447525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64169" y="4013345"/>
              <a:ext cx="1048453" cy="305799"/>
            </a:xfrm>
            <a:prstGeom prst="rect">
              <a:avLst/>
            </a:prstGeom>
            <a:grpFill/>
          </p:spPr>
        </p:pic>
      </p:grpSp>
      <p:graphicFrame>
        <p:nvGraphicFramePr>
          <p:cNvPr id="60" name="Table 59">
            <a:extLst>
              <a:ext uri="{FF2B5EF4-FFF2-40B4-BE49-F238E27FC236}">
                <a16:creationId xmlns:a16="http://schemas.microsoft.com/office/drawing/2014/main" id="{C7DB85E7-1474-4860-907C-BAEB2A8B2FF2}"/>
              </a:ext>
            </a:extLst>
          </p:cNvPr>
          <p:cNvGraphicFramePr>
            <a:graphicFrameLocks noGrp="1"/>
          </p:cNvGraphicFramePr>
          <p:nvPr>
            <p:extLst>
              <p:ext uri="{D42A27DB-BD31-4B8C-83A1-F6EECF244321}">
                <p14:modId xmlns:p14="http://schemas.microsoft.com/office/powerpoint/2010/main" val="3815531995"/>
              </p:ext>
            </p:extLst>
          </p:nvPr>
        </p:nvGraphicFramePr>
        <p:xfrm>
          <a:off x="969718" y="5054573"/>
          <a:ext cx="10882577" cy="1273182"/>
        </p:xfrm>
        <a:graphic>
          <a:graphicData uri="http://schemas.openxmlformats.org/drawingml/2006/table">
            <a:tbl>
              <a:tblPr firstRow="1" bandRow="1">
                <a:tableStyleId>{5940675A-B579-460E-94D1-54222C63F5DA}</a:tableStyleId>
              </a:tblPr>
              <a:tblGrid>
                <a:gridCol w="1524529">
                  <a:extLst>
                    <a:ext uri="{9D8B030D-6E8A-4147-A177-3AD203B41FA5}">
                      <a16:colId xmlns:a16="http://schemas.microsoft.com/office/drawing/2014/main" val="235967582"/>
                    </a:ext>
                  </a:extLst>
                </a:gridCol>
                <a:gridCol w="803725">
                  <a:extLst>
                    <a:ext uri="{9D8B030D-6E8A-4147-A177-3AD203B41FA5}">
                      <a16:colId xmlns:a16="http://schemas.microsoft.com/office/drawing/2014/main" val="991770812"/>
                    </a:ext>
                  </a:extLst>
                </a:gridCol>
                <a:gridCol w="1046738">
                  <a:extLst>
                    <a:ext uri="{9D8B030D-6E8A-4147-A177-3AD203B41FA5}">
                      <a16:colId xmlns:a16="http://schemas.microsoft.com/office/drawing/2014/main" val="738744379"/>
                    </a:ext>
                  </a:extLst>
                </a:gridCol>
                <a:gridCol w="1049976">
                  <a:extLst>
                    <a:ext uri="{9D8B030D-6E8A-4147-A177-3AD203B41FA5}">
                      <a16:colId xmlns:a16="http://schemas.microsoft.com/office/drawing/2014/main" val="475230665"/>
                    </a:ext>
                  </a:extLst>
                </a:gridCol>
                <a:gridCol w="1174918">
                  <a:extLst>
                    <a:ext uri="{9D8B030D-6E8A-4147-A177-3AD203B41FA5}">
                      <a16:colId xmlns:a16="http://schemas.microsoft.com/office/drawing/2014/main" val="2756361938"/>
                    </a:ext>
                  </a:extLst>
                </a:gridCol>
                <a:gridCol w="1506147">
                  <a:extLst>
                    <a:ext uri="{9D8B030D-6E8A-4147-A177-3AD203B41FA5}">
                      <a16:colId xmlns:a16="http://schemas.microsoft.com/office/drawing/2014/main" val="4127273038"/>
                    </a:ext>
                  </a:extLst>
                </a:gridCol>
                <a:gridCol w="2115370">
                  <a:extLst>
                    <a:ext uri="{9D8B030D-6E8A-4147-A177-3AD203B41FA5}">
                      <a16:colId xmlns:a16="http://schemas.microsoft.com/office/drawing/2014/main" val="4267188207"/>
                    </a:ext>
                  </a:extLst>
                </a:gridCol>
                <a:gridCol w="1661174">
                  <a:extLst>
                    <a:ext uri="{9D8B030D-6E8A-4147-A177-3AD203B41FA5}">
                      <a16:colId xmlns:a16="http://schemas.microsoft.com/office/drawing/2014/main" val="3134918490"/>
                    </a:ext>
                  </a:extLst>
                </a:gridCol>
              </a:tblGrid>
              <a:tr h="414102">
                <a:tc>
                  <a:txBody>
                    <a:bodyPr/>
                    <a:lstStyle/>
                    <a:p>
                      <a:pPr algn="ctr"/>
                      <a:r>
                        <a:rPr lang="en-US" sz="1200" dirty="0">
                          <a:solidFill>
                            <a:schemeClr val="tx1"/>
                          </a:solidFill>
                        </a:rPr>
                        <a:t>16</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2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16</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64</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64</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32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128</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960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628234379"/>
                  </a:ext>
                </a:extLst>
              </a:tr>
              <a:tr h="429540">
                <a:tc>
                  <a:txBody>
                    <a:bodyPr/>
                    <a:lstStyle/>
                    <a:p>
                      <a:pPr algn="ctr"/>
                      <a:r>
                        <a:rPr lang="en-US" sz="1200" dirty="0">
                          <a:solidFill>
                            <a:schemeClr val="tx1"/>
                          </a:solidFill>
                        </a:rPr>
                        <a:t>112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2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56</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256</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432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448</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3800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20000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846218381"/>
                  </a:ext>
                </a:extLst>
              </a:tr>
              <a:tr h="429540">
                <a:tc>
                  <a:txBody>
                    <a:bodyPr/>
                    <a:lstStyle/>
                    <a:p>
                      <a:pPr algn="ctr"/>
                      <a:r>
                        <a:rPr lang="en-US" sz="1200" dirty="0">
                          <a:solidFill>
                            <a:schemeClr val="tx1"/>
                          </a:solidFill>
                        </a:rPr>
                        <a:t>382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2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1000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256</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864</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6144</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4000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47000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52016350"/>
                  </a:ext>
                </a:extLst>
              </a:tr>
            </a:tbl>
          </a:graphicData>
        </a:graphic>
      </p:graphicFrame>
      <p:sp>
        <p:nvSpPr>
          <p:cNvPr id="61" name="TextBox 60">
            <a:extLst>
              <a:ext uri="{FF2B5EF4-FFF2-40B4-BE49-F238E27FC236}">
                <a16:creationId xmlns:a16="http://schemas.microsoft.com/office/drawing/2014/main" id="{CBC3B683-14B5-4262-A34A-3255CCE17FC8}"/>
              </a:ext>
            </a:extLst>
          </p:cNvPr>
          <p:cNvSpPr txBox="1"/>
          <p:nvPr/>
        </p:nvSpPr>
        <p:spPr>
          <a:xfrm>
            <a:off x="0" y="5173330"/>
            <a:ext cx="678999" cy="399620"/>
          </a:xfrm>
          <a:prstGeom prst="rect">
            <a:avLst/>
          </a:prstGeom>
          <a:noFill/>
        </p:spPr>
        <p:txBody>
          <a:bodyPr wrap="none" lIns="89642" tIns="89642" rIns="89642" bIns="89642" rtlCol="0">
            <a:noAutofit/>
          </a:bodyPr>
          <a:lstStyle/>
          <a:p>
            <a:pPr>
              <a:lnSpc>
                <a:spcPct val="90000"/>
              </a:lnSpc>
              <a:spcAft>
                <a:spcPts val="588"/>
              </a:spcAft>
            </a:pPr>
            <a:r>
              <a:rPr lang="en-US" sz="980" b="1" dirty="0"/>
              <a:t>Max  vCPUs</a:t>
            </a:r>
          </a:p>
        </p:txBody>
      </p:sp>
      <p:sp>
        <p:nvSpPr>
          <p:cNvPr id="62" name="TextBox 61">
            <a:extLst>
              <a:ext uri="{FF2B5EF4-FFF2-40B4-BE49-F238E27FC236}">
                <a16:creationId xmlns:a16="http://schemas.microsoft.com/office/drawing/2014/main" id="{61A4CE82-C37F-4774-9476-FF8A8950FCAD}"/>
              </a:ext>
            </a:extLst>
          </p:cNvPr>
          <p:cNvSpPr txBox="1"/>
          <p:nvPr/>
        </p:nvSpPr>
        <p:spPr>
          <a:xfrm>
            <a:off x="1661" y="5462624"/>
            <a:ext cx="835750" cy="399620"/>
          </a:xfrm>
          <a:prstGeom prst="rect">
            <a:avLst/>
          </a:prstGeom>
          <a:noFill/>
        </p:spPr>
        <p:txBody>
          <a:bodyPr wrap="none" lIns="89642" tIns="89642" rIns="89642" bIns="89642" rtlCol="0">
            <a:noAutofit/>
          </a:bodyPr>
          <a:lstStyle/>
          <a:p>
            <a:pPr>
              <a:lnSpc>
                <a:spcPct val="90000"/>
              </a:lnSpc>
              <a:spcAft>
                <a:spcPts val="588"/>
              </a:spcAft>
            </a:pPr>
            <a:r>
              <a:rPr lang="en-US" sz="980" b="1" dirty="0"/>
              <a:t>Max RAM (</a:t>
            </a:r>
            <a:r>
              <a:rPr lang="en-US" sz="980" b="1" dirty="0" err="1"/>
              <a:t>GiB</a:t>
            </a:r>
            <a:r>
              <a:rPr lang="en-US" sz="980" b="1" dirty="0"/>
              <a:t>)</a:t>
            </a:r>
          </a:p>
        </p:txBody>
      </p:sp>
      <p:sp>
        <p:nvSpPr>
          <p:cNvPr id="63" name="Rectangle 108">
            <a:extLst>
              <a:ext uri="{FF2B5EF4-FFF2-40B4-BE49-F238E27FC236}">
                <a16:creationId xmlns:a16="http://schemas.microsoft.com/office/drawing/2014/main" id="{A3C5D6A0-9173-4471-9410-5D3EC5ABCDBE}"/>
              </a:ext>
            </a:extLst>
          </p:cNvPr>
          <p:cNvSpPr/>
          <p:nvPr/>
        </p:nvSpPr>
        <p:spPr bwMode="auto">
          <a:xfrm>
            <a:off x="8412081" y="3737998"/>
            <a:ext cx="1420204"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Optimized for large production SAP HANA workloads</a:t>
            </a:r>
          </a:p>
        </p:txBody>
      </p:sp>
      <p:sp>
        <p:nvSpPr>
          <p:cNvPr id="64" name="Rectangle 108">
            <a:extLst>
              <a:ext uri="{FF2B5EF4-FFF2-40B4-BE49-F238E27FC236}">
                <a16:creationId xmlns:a16="http://schemas.microsoft.com/office/drawing/2014/main" id="{C6833417-3286-4D13-BBBF-6F463A29A724}"/>
              </a:ext>
            </a:extLst>
          </p:cNvPr>
          <p:cNvSpPr/>
          <p:nvPr/>
        </p:nvSpPr>
        <p:spPr bwMode="auto">
          <a:xfrm>
            <a:off x="10279181" y="3737998"/>
            <a:ext cx="1342603"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Purpose built instance for largest SAP HANA production workloads</a:t>
            </a:r>
          </a:p>
        </p:txBody>
      </p:sp>
      <p:sp>
        <p:nvSpPr>
          <p:cNvPr id="65" name="TextBox 64">
            <a:extLst>
              <a:ext uri="{FF2B5EF4-FFF2-40B4-BE49-F238E27FC236}">
                <a16:creationId xmlns:a16="http://schemas.microsoft.com/office/drawing/2014/main" id="{26EF6F32-7864-4EDD-B139-C2F7453AAA7C}"/>
              </a:ext>
            </a:extLst>
          </p:cNvPr>
          <p:cNvSpPr txBox="1"/>
          <p:nvPr/>
        </p:nvSpPr>
        <p:spPr>
          <a:xfrm>
            <a:off x="1661" y="5862244"/>
            <a:ext cx="835750" cy="399620"/>
          </a:xfrm>
          <a:prstGeom prst="rect">
            <a:avLst/>
          </a:prstGeom>
          <a:noFill/>
        </p:spPr>
        <p:txBody>
          <a:bodyPr wrap="none" lIns="89642" tIns="89642" rIns="89642" bIns="89642" rtlCol="0">
            <a:noAutofit/>
          </a:bodyPr>
          <a:lstStyle/>
          <a:p>
            <a:pPr>
              <a:lnSpc>
                <a:spcPct val="90000"/>
              </a:lnSpc>
              <a:spcAft>
                <a:spcPts val="588"/>
              </a:spcAft>
            </a:pPr>
            <a:r>
              <a:rPr lang="en-US" sz="980" b="1" dirty="0"/>
              <a:t>Max Local </a:t>
            </a:r>
          </a:p>
          <a:p>
            <a:pPr>
              <a:lnSpc>
                <a:spcPct val="90000"/>
              </a:lnSpc>
              <a:spcAft>
                <a:spcPts val="588"/>
              </a:spcAft>
            </a:pPr>
            <a:r>
              <a:rPr lang="en-US" sz="980" b="1" dirty="0"/>
              <a:t>Storage (</a:t>
            </a:r>
            <a:r>
              <a:rPr lang="en-US" sz="980" b="1" dirty="0" err="1"/>
              <a:t>GiB</a:t>
            </a:r>
            <a:r>
              <a:rPr lang="en-US" sz="980" b="1" dirty="0"/>
              <a:t>)</a:t>
            </a:r>
          </a:p>
        </p:txBody>
      </p:sp>
      <p:sp>
        <p:nvSpPr>
          <p:cNvPr id="66" name="Rectangle 65">
            <a:extLst>
              <a:ext uri="{FF2B5EF4-FFF2-40B4-BE49-F238E27FC236}">
                <a16:creationId xmlns:a16="http://schemas.microsoft.com/office/drawing/2014/main" id="{DC975841-22C8-440F-8984-F4864E69B43D}"/>
              </a:ext>
            </a:extLst>
          </p:cNvPr>
          <p:cNvSpPr/>
          <p:nvPr/>
        </p:nvSpPr>
        <p:spPr bwMode="auto">
          <a:xfrm>
            <a:off x="5232328" y="3756990"/>
            <a:ext cx="1270268"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Memory optimized </a:t>
            </a:r>
            <a:b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b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for Dev/Test &amp; </a:t>
            </a:r>
            <a:r>
              <a:rPr lang="en-US" sz="1078" kern="0" dirty="0" err="1">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PoC</a:t>
            </a: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 HANA workloads</a:t>
            </a:r>
          </a:p>
        </p:txBody>
      </p:sp>
      <p:sp>
        <p:nvSpPr>
          <p:cNvPr id="67" name="Rectangle 66">
            <a:extLst>
              <a:ext uri="{FF2B5EF4-FFF2-40B4-BE49-F238E27FC236}">
                <a16:creationId xmlns:a16="http://schemas.microsoft.com/office/drawing/2014/main" id="{2F7B10F2-06FC-4F6F-AE6D-99BAA8D5E2B5}"/>
              </a:ext>
            </a:extLst>
          </p:cNvPr>
          <p:cNvSpPr/>
          <p:nvPr/>
        </p:nvSpPr>
        <p:spPr bwMode="auto">
          <a:xfrm>
            <a:off x="6757424" y="3756990"/>
            <a:ext cx="1270268"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Memory optimized </a:t>
            </a:r>
            <a:b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b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for Dev/Test &amp; </a:t>
            </a:r>
            <a:r>
              <a:rPr lang="en-US" sz="1078" kern="0" dirty="0" err="1">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PoC</a:t>
            </a: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 HANA workloads</a:t>
            </a:r>
          </a:p>
        </p:txBody>
      </p:sp>
    </p:spTree>
    <p:extLst>
      <p:ext uri="{BB962C8B-B14F-4D97-AF65-F5344CB8AC3E}">
        <p14:creationId xmlns:p14="http://schemas.microsoft.com/office/powerpoint/2010/main" val="220008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250"/>
                                  </p:stCondLst>
                                  <p:childTnLst>
                                    <p:animMotion origin="layout" path="M 2.42788E-6 4.03087E-6 L 2.42788E-6 0.05038 " pathEditMode="relative" rAng="0" ptsTypes="AA">
                                      <p:cBhvr>
                                        <p:cTn id="9" dur="750" spd="-100000" fill="hold"/>
                                        <p:tgtEl>
                                          <p:spTgt spid="8"/>
                                        </p:tgtEl>
                                        <p:attrNameLst>
                                          <p:attrName>ppt_x</p:attrName>
                                          <p:attrName>ppt_y</p:attrName>
                                        </p:attrNameLst>
                                      </p:cBhvr>
                                      <p:rCtr x="0" y="2519"/>
                                    </p:animMotion>
                                  </p:childTnLst>
                                </p:cTn>
                              </p:par>
                              <p:par>
                                <p:cTn id="10" presetID="10"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250"/>
                                  </p:stCondLst>
                                  <p:childTnLst>
                                    <p:animMotion origin="layout" path="M 1.43222E-6 -2.83704E-6 L 1.43222E-6 0.05039 " pathEditMode="relative" rAng="0" ptsTypes="AA">
                                      <p:cBhvr>
                                        <p:cTn id="14" dur="750" spd="-100000" fill="hold"/>
                                        <p:tgtEl>
                                          <p:spTgt spid="9"/>
                                        </p:tgtEl>
                                        <p:attrNameLst>
                                          <p:attrName>ppt_x</p:attrName>
                                          <p:attrName>ppt_y</p:attrName>
                                        </p:attrNameLst>
                                      </p:cBhvr>
                                      <p:rCtr x="0" y="2519"/>
                                    </p:animMotion>
                                  </p:childTnLst>
                                </p:cTn>
                              </p:par>
                              <p:par>
                                <p:cTn id="15" presetID="10" presetClass="entr" presetSubtype="0" fill="hold" nodeType="withEffect">
                                  <p:stCondLst>
                                    <p:cond delay="2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25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2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nodeType="withEffect">
                                  <p:stCondLst>
                                    <p:cond delay="25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par>
                                <p:cTn id="33" presetID="42" presetClass="path" presetSubtype="0" decel="100000" fill="hold" grpId="1" nodeType="withEffect">
                                  <p:stCondLst>
                                    <p:cond delay="250"/>
                                  </p:stCondLst>
                                  <p:childTnLst>
                                    <p:animMotion origin="layout" path="M 3.11463E-7 -1.67499E-6 L 3.11463E-7 0.05039 " pathEditMode="relative" rAng="0" ptsTypes="AA">
                                      <p:cBhvr>
                                        <p:cTn id="34" dur="750" spd="-100000" fill="hold"/>
                                        <p:tgtEl>
                                          <p:spTgt spid="63"/>
                                        </p:tgtEl>
                                        <p:attrNameLst>
                                          <p:attrName>ppt_x</p:attrName>
                                          <p:attrName>ppt_y</p:attrName>
                                        </p:attrNameLst>
                                      </p:cBhvr>
                                      <p:rCtr x="0" y="2519"/>
                                    </p:animMotion>
                                  </p:childTnLst>
                                </p:cTn>
                              </p:par>
                              <p:par>
                                <p:cTn id="35" presetID="10" presetClass="entr" presetSubtype="0" fill="hold" grpId="0" nodeType="withEffect">
                                  <p:stCondLst>
                                    <p:cond delay="25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42" presetClass="path" presetSubtype="0" decel="100000" fill="hold" grpId="1" nodeType="withEffect">
                                  <p:stCondLst>
                                    <p:cond delay="250"/>
                                  </p:stCondLst>
                                  <p:childTnLst>
                                    <p:animMotion origin="layout" path="M 3.07633E-6 -1.67499E-6 L 3.07633E-6 0.05039 " pathEditMode="relative" rAng="0" ptsTypes="AA">
                                      <p:cBhvr>
                                        <p:cTn id="39" dur="750" spd="-100000" fill="hold"/>
                                        <p:tgtEl>
                                          <p:spTgt spid="64"/>
                                        </p:tgtEl>
                                        <p:attrNameLst>
                                          <p:attrName>ppt_x</p:attrName>
                                          <p:attrName>ppt_y</p:attrName>
                                        </p:attrNameLst>
                                      </p:cBhvr>
                                      <p:rCtr x="0" y="2519"/>
                                    </p:animMotion>
                                  </p:childTnLst>
                                </p:cTn>
                              </p:par>
                              <p:par>
                                <p:cTn id="40" presetID="10" presetClass="entr" presetSubtype="0" fill="hold" grpId="0" nodeType="withEffect">
                                  <p:stCondLst>
                                    <p:cond delay="25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par>
                                <p:cTn id="43" presetID="42" presetClass="path" presetSubtype="0" decel="100000" fill="hold" grpId="1" nodeType="withEffect">
                                  <p:stCondLst>
                                    <p:cond delay="250"/>
                                  </p:stCondLst>
                                  <p:childTnLst>
                                    <p:animMotion origin="layout" path="M 4.36048E-6 -1.94734E-6 L 4.36048E-6 0.05039 " pathEditMode="relative" rAng="0" ptsTypes="AA">
                                      <p:cBhvr>
                                        <p:cTn id="44" dur="750" spd="-100000" fill="hold"/>
                                        <p:tgtEl>
                                          <p:spTgt spid="66"/>
                                        </p:tgtEl>
                                        <p:attrNameLst>
                                          <p:attrName>ppt_x</p:attrName>
                                          <p:attrName>ppt_y</p:attrName>
                                        </p:attrNameLst>
                                      </p:cBhvr>
                                      <p:rCtr x="0" y="2519"/>
                                    </p:animMotion>
                                  </p:childTnLst>
                                </p:cTn>
                              </p:par>
                              <p:par>
                                <p:cTn id="45" presetID="10" presetClass="entr" presetSubtype="0" fill="hold" grpId="0" nodeType="withEffect">
                                  <p:stCondLst>
                                    <p:cond delay="25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childTnLst>
                                </p:cTn>
                              </p:par>
                              <p:par>
                                <p:cTn id="48" presetID="42" presetClass="path" presetSubtype="0" decel="100000" fill="hold" grpId="1" nodeType="withEffect">
                                  <p:stCondLst>
                                    <p:cond delay="250"/>
                                  </p:stCondLst>
                                  <p:childTnLst>
                                    <p:animMotion origin="layout" path="M -1.37605E-6 -1.94734E-6 L -1.37605E-6 0.05039 " pathEditMode="relative" rAng="0" ptsTypes="AA">
                                      <p:cBhvr>
                                        <p:cTn id="49" dur="750" spd="-100000" fill="hold"/>
                                        <p:tgtEl>
                                          <p:spTgt spid="67"/>
                                        </p:tgtEl>
                                        <p:attrNameLst>
                                          <p:attrName>ppt_x</p:attrName>
                                          <p:attrName>ppt_y</p:attrName>
                                        </p:attrNameLst>
                                      </p:cBhvr>
                                      <p:rCtr x="0" y="2519"/>
                                    </p:animMotion>
                                  </p:childTnLst>
                                </p:cTn>
                              </p:par>
                            </p:childTnLst>
                          </p:cTn>
                        </p:par>
                        <p:par>
                          <p:cTn id="50" fill="hold">
                            <p:stCondLst>
                              <p:cond delay="1000"/>
                            </p:stCondLst>
                            <p:childTnLst>
                              <p:par>
                                <p:cTn id="51" presetID="2" presetClass="entr" presetSubtype="4" fill="hold" grpId="0" nodeType="afterEffect">
                                  <p:stCondLst>
                                    <p:cond delay="0"/>
                                  </p:stCondLst>
                                  <p:childTnLst>
                                    <p:set>
                                      <p:cBhvr>
                                        <p:cTn id="52" dur="1" fill="hold">
                                          <p:stCondLst>
                                            <p:cond delay="0"/>
                                          </p:stCondLst>
                                        </p:cTn>
                                        <p:tgtEl>
                                          <p:spTgt spid="61"/>
                                        </p:tgtEl>
                                        <p:attrNameLst>
                                          <p:attrName>style.visibility</p:attrName>
                                        </p:attrNameLst>
                                      </p:cBhvr>
                                      <p:to>
                                        <p:strVal val="visible"/>
                                      </p:to>
                                    </p:set>
                                    <p:anim calcmode="lin" valueType="num">
                                      <p:cBhvr additive="base">
                                        <p:cTn id="53" dur="500" fill="hold"/>
                                        <p:tgtEl>
                                          <p:spTgt spid="61"/>
                                        </p:tgtEl>
                                        <p:attrNameLst>
                                          <p:attrName>ppt_x</p:attrName>
                                        </p:attrNameLst>
                                      </p:cBhvr>
                                      <p:tavLst>
                                        <p:tav tm="0">
                                          <p:val>
                                            <p:strVal val="#ppt_x"/>
                                          </p:val>
                                        </p:tav>
                                        <p:tav tm="100000">
                                          <p:val>
                                            <p:strVal val="#ppt_x"/>
                                          </p:val>
                                        </p:tav>
                                      </p:tavLst>
                                    </p:anim>
                                    <p:anim calcmode="lin" valueType="num">
                                      <p:cBhvr additive="base">
                                        <p:cTn id="54" dur="500" fill="hold"/>
                                        <p:tgtEl>
                                          <p:spTgt spid="6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anim calcmode="lin" valueType="num">
                                      <p:cBhvr additive="base">
                                        <p:cTn id="57" dur="500" fill="hold"/>
                                        <p:tgtEl>
                                          <p:spTgt spid="62"/>
                                        </p:tgtEl>
                                        <p:attrNameLst>
                                          <p:attrName>ppt_x</p:attrName>
                                        </p:attrNameLst>
                                      </p:cBhvr>
                                      <p:tavLst>
                                        <p:tav tm="0">
                                          <p:val>
                                            <p:strVal val="#ppt_x"/>
                                          </p:val>
                                        </p:tav>
                                        <p:tav tm="100000">
                                          <p:val>
                                            <p:strVal val="#ppt_x"/>
                                          </p:val>
                                        </p:tav>
                                      </p:tavLst>
                                    </p:anim>
                                    <p:anim calcmode="lin" valueType="num">
                                      <p:cBhvr additive="base">
                                        <p:cTn id="58" dur="500" fill="hold"/>
                                        <p:tgtEl>
                                          <p:spTgt spid="6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anim calcmode="lin" valueType="num">
                                      <p:cBhvr additive="base">
                                        <p:cTn id="61" dur="500" fill="hold"/>
                                        <p:tgtEl>
                                          <p:spTgt spid="65"/>
                                        </p:tgtEl>
                                        <p:attrNameLst>
                                          <p:attrName>ppt_x</p:attrName>
                                        </p:attrNameLst>
                                      </p:cBhvr>
                                      <p:tavLst>
                                        <p:tav tm="0">
                                          <p:val>
                                            <p:strVal val="#ppt_x"/>
                                          </p:val>
                                        </p:tav>
                                        <p:tav tm="100000">
                                          <p:val>
                                            <p:strVal val="#ppt_x"/>
                                          </p:val>
                                        </p:tav>
                                      </p:tavLst>
                                    </p:anim>
                                    <p:anim calcmode="lin" valueType="num">
                                      <p:cBhvr additive="base">
                                        <p:cTn id="62" dur="500" fill="hold"/>
                                        <p:tgtEl>
                                          <p:spTgt spid="65"/>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anim calcmode="lin" valueType="num">
                                      <p:cBhvr additive="base">
                                        <p:cTn id="65" dur="500" fill="hold"/>
                                        <p:tgtEl>
                                          <p:spTgt spid="60"/>
                                        </p:tgtEl>
                                        <p:attrNameLst>
                                          <p:attrName>ppt_x</p:attrName>
                                        </p:attrNameLst>
                                      </p:cBhvr>
                                      <p:tavLst>
                                        <p:tav tm="0">
                                          <p:val>
                                            <p:strVal val="#ppt_x"/>
                                          </p:val>
                                        </p:tav>
                                        <p:tav tm="100000">
                                          <p:val>
                                            <p:strVal val="#ppt_x"/>
                                          </p:val>
                                        </p:tav>
                                      </p:tavLst>
                                    </p:anim>
                                    <p:anim calcmode="lin" valueType="num">
                                      <p:cBhvr additive="base">
                                        <p:cTn id="6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61" grpId="0"/>
      <p:bldP spid="62" grpId="0"/>
      <p:bldP spid="63" grpId="0"/>
      <p:bldP spid="63" grpId="1"/>
      <p:bldP spid="64" grpId="0"/>
      <p:bldP spid="64" grpId="1"/>
      <p:bldP spid="65" grpId="0"/>
      <p:bldP spid="66" grpId="0"/>
      <p:bldP spid="66" grpId="1"/>
      <p:bldP spid="67" grpId="0"/>
      <p:bldP spid="6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ECB3991-AAF9-4643-B0AF-7DC5F506BA40}"/>
              </a:ext>
            </a:extLst>
          </p:cNvPr>
          <p:cNvGraphicFramePr>
            <a:graphicFrameLocks noGrp="1"/>
          </p:cNvGraphicFramePr>
          <p:nvPr>
            <p:extLst>
              <p:ext uri="{D42A27DB-BD31-4B8C-83A1-F6EECF244321}">
                <p14:modId xmlns:p14="http://schemas.microsoft.com/office/powerpoint/2010/main" val="3064417771"/>
              </p:ext>
            </p:extLst>
          </p:nvPr>
        </p:nvGraphicFramePr>
        <p:xfrm>
          <a:off x="442672" y="1413302"/>
          <a:ext cx="11170855" cy="4297582"/>
        </p:xfrm>
        <a:graphic>
          <a:graphicData uri="http://schemas.openxmlformats.org/drawingml/2006/table">
            <a:tbl>
              <a:tblPr firstRow="1" bandRow="1">
                <a:tableStyleId>{21E4AEA4-8DFA-4A89-87EB-49C32662AFE0}</a:tableStyleId>
              </a:tblPr>
              <a:tblGrid>
                <a:gridCol w="360924">
                  <a:extLst>
                    <a:ext uri="{9D8B030D-6E8A-4147-A177-3AD203B41FA5}">
                      <a16:colId xmlns:a16="http://schemas.microsoft.com/office/drawing/2014/main" val="2725184960"/>
                    </a:ext>
                  </a:extLst>
                </a:gridCol>
                <a:gridCol w="3872313">
                  <a:extLst>
                    <a:ext uri="{9D8B030D-6E8A-4147-A177-3AD203B41FA5}">
                      <a16:colId xmlns:a16="http://schemas.microsoft.com/office/drawing/2014/main" val="1201680317"/>
                    </a:ext>
                  </a:extLst>
                </a:gridCol>
                <a:gridCol w="4238163">
                  <a:extLst>
                    <a:ext uri="{9D8B030D-6E8A-4147-A177-3AD203B41FA5}">
                      <a16:colId xmlns:a16="http://schemas.microsoft.com/office/drawing/2014/main" val="1665200899"/>
                    </a:ext>
                  </a:extLst>
                </a:gridCol>
                <a:gridCol w="2699455">
                  <a:extLst>
                    <a:ext uri="{9D8B030D-6E8A-4147-A177-3AD203B41FA5}">
                      <a16:colId xmlns:a16="http://schemas.microsoft.com/office/drawing/2014/main" val="4288066691"/>
                    </a:ext>
                  </a:extLst>
                </a:gridCol>
              </a:tblGrid>
              <a:tr h="466088">
                <a:tc>
                  <a:txBody>
                    <a:bodyPr/>
                    <a:lstStyle/>
                    <a:p>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a:t>
                      </a:r>
                      <a:r>
                        <a:rPr lang="en-US" sz="1600" dirty="0">
                          <a:solidFill>
                            <a:srgbClr val="FF0000"/>
                          </a:solidFill>
                          <a:latin typeface="+mj-lt"/>
                        </a:rPr>
                        <a:t>Scenario and DB/RAM size</a:t>
                      </a:r>
                      <a:endParaRPr lang="en-US" sz="1600" dirty="0">
                        <a:solidFill>
                          <a:srgbClr val="FF0000"/>
                        </a:solidFill>
                        <a:latin typeface="+mj-lt"/>
                        <a:cs typeface="Segoe UI Light" panose="020B0502040204020203" pitchFamily="34" charset="0"/>
                      </a:endParaRPr>
                    </a:p>
                  </a:txBody>
                  <a:tcPr marL="91427" marR="91427" marT="45713" marB="45713" anchor="ctr"/>
                </a:tc>
                <a:tc>
                  <a:txBody>
                    <a:bodyPr/>
                    <a:lstStyle/>
                    <a:p>
                      <a:r>
                        <a:rPr lang="en-US" sz="1600" dirty="0">
                          <a:latin typeface="+mj-lt"/>
                        </a:rPr>
                        <a:t>Select a  Compute SKU based of RAM size required for </a:t>
                      </a:r>
                      <a:r>
                        <a:rPr lang="en-US" sz="1600" dirty="0">
                          <a:solidFill>
                            <a:srgbClr val="FF0000"/>
                          </a:solidFill>
                          <a:latin typeface="+mj-lt"/>
                        </a:rPr>
                        <a:t>HANA Database server(s)</a:t>
                      </a:r>
                      <a:endParaRPr lang="en-US" sz="1600" dirty="0">
                        <a:solidFill>
                          <a:srgbClr val="FF0000"/>
                        </a:solidFill>
                        <a:latin typeface="+mj-lt"/>
                        <a:cs typeface="Segoe UI Light" panose="020B0502040204020203" pitchFamily="34" charset="0"/>
                      </a:endParaRPr>
                    </a:p>
                  </a:txBody>
                  <a:tcPr marL="91427" marR="91427" marT="45713" marB="45713" anchor="ctr"/>
                </a:tc>
                <a:tc>
                  <a:txBody>
                    <a:bodyPr/>
                    <a:lstStyle/>
                    <a:p>
                      <a:r>
                        <a:rPr lang="en-US" sz="1600" dirty="0">
                          <a:latin typeface="+mj-lt"/>
                        </a:rPr>
                        <a:t>Combine Compute SKUs based on SAPS required for </a:t>
                      </a:r>
                      <a:r>
                        <a:rPr lang="en-US" sz="1600" dirty="0">
                          <a:solidFill>
                            <a:srgbClr val="FF0000"/>
                          </a:solidFill>
                          <a:latin typeface="+mj-lt"/>
                        </a:rPr>
                        <a:t>SAP application servers</a:t>
                      </a:r>
                      <a:endParaRPr lang="en-US" sz="1600" dirty="0">
                        <a:solidFill>
                          <a:srgbClr val="FF0000"/>
                        </a:solidFill>
                        <a:latin typeface="+mj-lt"/>
                        <a:cs typeface="Segoe UI Light" panose="020B0502040204020203" pitchFamily="34" charset="0"/>
                      </a:endParaRPr>
                    </a:p>
                  </a:txBody>
                  <a:tcPr marL="91427" marR="91427" marT="45713" marB="45713" anchor="ctr"/>
                </a:tc>
                <a:extLst>
                  <a:ext uri="{0D108BD9-81ED-4DB2-BD59-A6C34878D82A}">
                    <a16:rowId xmlns:a16="http://schemas.microsoft.com/office/drawing/2014/main" val="2409207783"/>
                  </a:ext>
                </a:extLst>
              </a:tr>
              <a:tr h="436045">
                <a:tc>
                  <a:txBody>
                    <a:bodyPr/>
                    <a:lstStyle/>
                    <a:p>
                      <a:r>
                        <a:rPr lang="en-US" sz="1600" dirty="0">
                          <a:latin typeface="+mj-lt"/>
                        </a:rPr>
                        <a:t>1</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Dev and Test up to 4TiB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E16s v3, E32s v3, E64s v3, M32ls, M32ts, M64ls, M64s, M64ms, M128s, M128ms</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j-lt"/>
                        </a:rPr>
                        <a:t>D v3, E v3, Fractional M VMs – scale out</a:t>
                      </a:r>
                      <a:endParaRPr lang="en-US" sz="1600" dirty="0">
                        <a:latin typeface="+mj-lt"/>
                        <a:cs typeface="Segoe UI Light" panose="020B0502040204020203" pitchFamily="34" charset="0"/>
                      </a:endParaRPr>
                    </a:p>
                  </a:txBody>
                  <a:tcPr marL="91427" marR="91427" marT="45713" marB="45713" anchor="ctr"/>
                </a:tc>
                <a:extLst>
                  <a:ext uri="{0D108BD9-81ED-4DB2-BD59-A6C34878D82A}">
                    <a16:rowId xmlns:a16="http://schemas.microsoft.com/office/drawing/2014/main" val="1737912949"/>
                  </a:ext>
                </a:extLst>
              </a:tr>
              <a:tr h="436045">
                <a:tc>
                  <a:txBody>
                    <a:bodyPr/>
                    <a:lstStyle/>
                    <a:p>
                      <a:r>
                        <a:rPr lang="en-US" sz="1600" dirty="0">
                          <a:latin typeface="+mj-lt"/>
                        </a:rPr>
                        <a:t>2</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Production - OLTP 192GiB to 4TiB (of RAM)</a:t>
                      </a:r>
                      <a:endParaRPr lang="en-US" sz="1600" dirty="0">
                        <a:latin typeface="+mj-lt"/>
                        <a:cs typeface="Segoe UI Light" panose="020B0502040204020203" pitchFamily="34" charset="0"/>
                      </a:endParaRPr>
                    </a:p>
                  </a:txBody>
                  <a:tcPr marL="91427" marR="91427" marT="45713" marB="45713" anchor="ctr"/>
                </a:tc>
                <a:tc>
                  <a:txBody>
                    <a:bodyPr/>
                    <a:lstStyle/>
                    <a:p>
                      <a:r>
                        <a:rPr kumimoji="0" lang="en-US" sz="1600" b="0" i="0" u="none" strike="noStrike" kern="1200" cap="none" spc="0" normalizeH="0" baseline="0" noProof="0" dirty="0">
                          <a:ln>
                            <a:noFill/>
                          </a:ln>
                          <a:solidFill>
                            <a:srgbClr val="353535"/>
                          </a:solidFill>
                          <a:effectLst/>
                          <a:uLnTx/>
                          <a:uFillTx/>
                          <a:latin typeface="Segoe UI Light"/>
                          <a:ea typeface="+mn-ea"/>
                          <a:cs typeface="+mn-cs"/>
                        </a:rPr>
                        <a:t>M32ls, M32ts, M64ls, M64s, M64ms, M128s, M128ms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mn-cs"/>
                        </a:rPr>
                        <a:t>D v3, E v3, Fractional M VMs – scale out</a:t>
                      </a:r>
                      <a:endParaRPr kumimoji="0" lang="en-US" sz="1600" b="0" i="0" u="none" strike="noStrike" kern="1200" cap="none" spc="0" normalizeH="0" baseline="0" noProof="0" dirty="0">
                        <a:ln>
                          <a:noFill/>
                        </a:ln>
                        <a:solidFill>
                          <a:prstClr val="black"/>
                        </a:solidFill>
                        <a:effectLst/>
                        <a:uLnTx/>
                        <a:uFillTx/>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3943093915"/>
                  </a:ext>
                </a:extLst>
              </a:tr>
              <a:tr h="436045">
                <a:tc>
                  <a:txBody>
                    <a:bodyPr/>
                    <a:lstStyle/>
                    <a:p>
                      <a:r>
                        <a:rPr lang="en-US" sz="1600" dirty="0">
                          <a:latin typeface="+mj-lt"/>
                          <a:cs typeface="Segoe UI Light" panose="020B0502040204020203" pitchFamily="34" charset="0"/>
                        </a:rPr>
                        <a:t>3</a:t>
                      </a:r>
                    </a:p>
                  </a:txBody>
                  <a:tcPr marL="91427" marR="91427" marT="45713" marB="45713" anchor="ctr"/>
                </a:tc>
                <a:tc>
                  <a:txBody>
                    <a:bodyPr/>
                    <a:lstStyle/>
                    <a:p>
                      <a:r>
                        <a:rPr lang="en-US" sz="1600" dirty="0">
                          <a:latin typeface="+mj-lt"/>
                        </a:rPr>
                        <a:t>Production – OLTP 4.1 to 24TiB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Large Instances</a:t>
                      </a:r>
                      <a:br>
                        <a:rPr lang="en-US" sz="1600" dirty="0">
                          <a:latin typeface="+mj-lt"/>
                        </a:rPr>
                      </a:br>
                      <a:r>
                        <a:rPr lang="en-US" sz="1600" dirty="0">
                          <a:latin typeface="+mj-lt"/>
                        </a:rPr>
                        <a:t>S192xm, S384m…. S960m, S768xm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mn-cs"/>
                        </a:rPr>
                        <a:t>D v3, E v3, Fractional M VMs  – scale out</a:t>
                      </a:r>
                      <a:endParaRPr kumimoji="0" lang="en-US" sz="1600" b="0" i="0" u="none" strike="noStrike" kern="1200" cap="none" spc="0" normalizeH="0" baseline="0" noProof="0" dirty="0">
                        <a:ln>
                          <a:noFill/>
                        </a:ln>
                        <a:solidFill>
                          <a:prstClr val="black"/>
                        </a:solidFill>
                        <a:effectLst/>
                        <a:uLnTx/>
                        <a:uFillTx/>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106487678"/>
                  </a:ext>
                </a:extLst>
              </a:tr>
              <a:tr h="436045">
                <a:tc>
                  <a:txBody>
                    <a:bodyPr/>
                    <a:lstStyle/>
                    <a:p>
                      <a:r>
                        <a:rPr lang="en-US" sz="1600" dirty="0">
                          <a:latin typeface="+mj-lt"/>
                          <a:cs typeface="Segoe UI Light" panose="020B0502040204020203" pitchFamily="34" charset="0"/>
                        </a:rPr>
                        <a:t>4</a:t>
                      </a:r>
                    </a:p>
                  </a:txBody>
                  <a:tcPr marL="91427" marR="91427" marT="45713" marB="45713" anchor="ctr"/>
                </a:tc>
                <a:tc>
                  <a:txBody>
                    <a:bodyPr/>
                    <a:lstStyle/>
                    <a:p>
                      <a:r>
                        <a:rPr lang="en-US" sz="1600" dirty="0">
                          <a:latin typeface="+mj-lt"/>
                        </a:rPr>
                        <a:t>Production – OLAP 1 to 2TiB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M64s, M128s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mn-cs"/>
                        </a:rPr>
                        <a:t>D v3, E v3, Fractional M VMs – scale out</a:t>
                      </a:r>
                      <a:endParaRPr kumimoji="0" lang="en-US" sz="1600" b="0" i="0" u="none" strike="noStrike" kern="1200" cap="none" spc="0" normalizeH="0" baseline="0" noProof="0" dirty="0">
                        <a:ln>
                          <a:noFill/>
                        </a:ln>
                        <a:solidFill>
                          <a:prstClr val="black"/>
                        </a:solidFill>
                        <a:effectLst/>
                        <a:uLnTx/>
                        <a:uFillTx/>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184735381"/>
                  </a:ext>
                </a:extLst>
              </a:tr>
              <a:tr h="466032">
                <a:tc>
                  <a:txBody>
                    <a:bodyPr/>
                    <a:lstStyle/>
                    <a:p>
                      <a:r>
                        <a:rPr lang="en-US" sz="1600" dirty="0">
                          <a:latin typeface="+mj-lt"/>
                          <a:cs typeface="Segoe UI Light" panose="020B0502040204020203" pitchFamily="34" charset="0"/>
                        </a:rPr>
                        <a:t>5</a:t>
                      </a:r>
                    </a:p>
                  </a:txBody>
                  <a:tcPr marL="91427" marR="91427" marT="45713" marB="45713" anchor="ctr"/>
                </a:tc>
                <a:tc>
                  <a:txBody>
                    <a:bodyPr/>
                    <a:lstStyle/>
                    <a:p>
                      <a:r>
                        <a:rPr lang="en-US" sz="1600" dirty="0">
                          <a:latin typeface="+mj-lt"/>
                        </a:rPr>
                        <a:t>Production – OLAP 2.1 to 4TiB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Large Instances S384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 v3, E v3, Fractional M VMs – scale out </a:t>
                      </a:r>
                      <a:endParaRPr kumimoji="0" lang="en-US" sz="1600" b="0" i="0" u="none" strike="noStrike" kern="1200" cap="none" spc="0" normalizeH="0" baseline="0" noProof="0" dirty="0">
                        <a:ln>
                          <a:noFill/>
                        </a:ln>
                        <a:solidFill>
                          <a:prstClr val="black"/>
                        </a:solidFill>
                        <a:effectLst/>
                        <a:uLnTx/>
                        <a:uFillTx/>
                        <a:latin typeface="Segoe UI Ligh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1207854951"/>
                  </a:ext>
                </a:extLst>
              </a:tr>
              <a:tr h="458235">
                <a:tc>
                  <a:txBody>
                    <a:bodyPr/>
                    <a:lstStyle/>
                    <a:p>
                      <a:r>
                        <a:rPr lang="en-US" sz="1600" dirty="0">
                          <a:latin typeface="+mj-lt"/>
                        </a:rPr>
                        <a:t>6</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Production – OLAP 4.1 to 60TiB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Large Instances S72, S96, S192 and S384 – multiple nodes </a:t>
                      </a:r>
                      <a:r>
                        <a:rPr lang="en-US" sz="1600" b="1" u="sng" dirty="0">
                          <a:latin typeface="+mj-lt"/>
                        </a:rPr>
                        <a:t>Scale out</a:t>
                      </a:r>
                      <a:r>
                        <a:rPr lang="en-US" sz="1600" dirty="0">
                          <a:latin typeface="+mj-lt"/>
                        </a:rPr>
                        <a:t> up to 16 nodes</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 v3, E v3, Fractional M VMs – scale out </a:t>
                      </a:r>
                      <a:endParaRPr kumimoji="0" lang="en-US" sz="1600" b="0" i="0" u="none" strike="noStrike" kern="1200" cap="none" spc="0" normalizeH="0" baseline="0" noProof="0" dirty="0">
                        <a:ln>
                          <a:noFill/>
                        </a:ln>
                        <a:solidFill>
                          <a:prstClr val="black"/>
                        </a:solidFill>
                        <a:effectLst/>
                        <a:uLnTx/>
                        <a:uFillTx/>
                        <a:latin typeface="Segoe UI Ligh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633157743"/>
                  </a:ext>
                </a:extLst>
              </a:tr>
            </a:tbl>
          </a:graphicData>
        </a:graphic>
      </p:graphicFrame>
      <p:sp>
        <p:nvSpPr>
          <p:cNvPr id="13" name="Title 1">
            <a:extLst>
              <a:ext uri="{FF2B5EF4-FFF2-40B4-BE49-F238E27FC236}">
                <a16:creationId xmlns:a16="http://schemas.microsoft.com/office/drawing/2014/main" id="{F12C7EE7-B265-4746-9899-2D8A79ED8644}"/>
              </a:ext>
            </a:extLst>
          </p:cNvPr>
          <p:cNvSpPr>
            <a:spLocks noGrp="1"/>
          </p:cNvSpPr>
          <p:nvPr>
            <p:ph type="title"/>
          </p:nvPr>
        </p:nvSpPr>
        <p:spPr/>
        <p:txBody>
          <a:bodyPr>
            <a:noAutofit/>
          </a:bodyPr>
          <a:lstStyle/>
          <a:p>
            <a:pPr algn="ctr"/>
            <a:r>
              <a:rPr lang="en-US" sz="3200" dirty="0"/>
              <a:t>Determine Azure SKUs for HANA </a:t>
            </a:r>
            <a:r>
              <a:rPr lang="en-US" sz="3200" dirty="0">
                <a:solidFill>
                  <a:schemeClr val="tx1"/>
                </a:solidFill>
              </a:rPr>
              <a:t>based on HANA DB Size and SAPS</a:t>
            </a:r>
            <a:endParaRPr lang="en-US" sz="3200" dirty="0"/>
          </a:p>
        </p:txBody>
      </p:sp>
      <p:sp>
        <p:nvSpPr>
          <p:cNvPr id="23" name="TextBox 22">
            <a:extLst>
              <a:ext uri="{FF2B5EF4-FFF2-40B4-BE49-F238E27FC236}">
                <a16:creationId xmlns:a16="http://schemas.microsoft.com/office/drawing/2014/main" id="{E611B9E0-AB6B-4758-82FA-5CA6CBBE1702}"/>
              </a:ext>
            </a:extLst>
          </p:cNvPr>
          <p:cNvSpPr txBox="1"/>
          <p:nvPr/>
        </p:nvSpPr>
        <p:spPr>
          <a:xfrm>
            <a:off x="614199" y="6139635"/>
            <a:ext cx="10827802" cy="338554"/>
          </a:xfrm>
          <a:prstGeom prst="rect">
            <a:avLst/>
          </a:prstGeom>
          <a:noFill/>
        </p:spPr>
        <p:txBody>
          <a:bodyPr wrap="square" rtlCol="0">
            <a:spAutoFit/>
          </a:bodyPr>
          <a:lstStyle/>
          <a:p>
            <a:pPr defTabSz="914225">
              <a:defRPr/>
            </a:pPr>
            <a:r>
              <a:rPr lang="en-US" sz="1600" dirty="0"/>
              <a:t>(*) OLAP : BW on HANA,  BW/4HANA, Enterprise DWH, Sidecar | OLTP : S/4HANA, Business Suite on HANA, NetWeaver</a:t>
            </a:r>
          </a:p>
        </p:txBody>
      </p:sp>
    </p:spTree>
    <p:extLst>
      <p:ext uri="{BB962C8B-B14F-4D97-AF65-F5344CB8AC3E}">
        <p14:creationId xmlns:p14="http://schemas.microsoft.com/office/powerpoint/2010/main" val="40088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95300" y="365125"/>
            <a:ext cx="9525000" cy="1325563"/>
          </a:xfrm>
        </p:spPr>
        <p:txBody>
          <a:bodyPr/>
          <a:lstStyle/>
          <a:p>
            <a:r>
              <a:rPr lang="en-US" dirty="0"/>
              <a:t>M-Series Virtual Machines</a:t>
            </a:r>
            <a:br>
              <a:rPr lang="en-US" dirty="0"/>
            </a:br>
            <a:r>
              <a:rPr lang="en-US" sz="3137" dirty="0">
                <a:solidFill>
                  <a:schemeClr val="tx1"/>
                </a:solidFill>
              </a:rPr>
              <a:t>Massive memory, CPU, storage, and scale</a:t>
            </a:r>
            <a:endParaRPr lang="en-US" dirty="0">
              <a:solidFill>
                <a:schemeClr val="tx1"/>
              </a:solidFill>
            </a:endParaRPr>
          </a:p>
        </p:txBody>
      </p:sp>
      <p:sp>
        <p:nvSpPr>
          <p:cNvPr id="4" name="Text Placeholder 3">
            <a:extLst>
              <a:ext uri="{FF2B5EF4-FFF2-40B4-BE49-F238E27FC236}">
                <a16:creationId xmlns:a16="http://schemas.microsoft.com/office/drawing/2014/main" id="{4E470164-6B7E-4579-9DDA-28E6638C9656}"/>
              </a:ext>
            </a:extLst>
          </p:cNvPr>
          <p:cNvSpPr>
            <a:spLocks noGrp="1"/>
          </p:cNvSpPr>
          <p:nvPr>
            <p:ph type="body" sz="quarter" idx="4294967295"/>
          </p:nvPr>
        </p:nvSpPr>
        <p:spPr>
          <a:xfrm>
            <a:off x="819150" y="1690688"/>
            <a:ext cx="10410825" cy="1989137"/>
          </a:xfrm>
        </p:spPr>
        <p:txBody>
          <a:bodyPr/>
          <a:lstStyle/>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Hyper-Threaded support</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Premium Storage and Write Accelerator support</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Based on Intel® Xeon® Processor E7-8890 v3</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High Performance DDR4 memory</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SAP Certified for both HANA and </a:t>
            </a:r>
            <a:r>
              <a:rPr lang="en-US" sz="1961" dirty="0" err="1">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AnyDB</a:t>
            </a:r>
            <a:endPar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82620639"/>
              </p:ext>
            </p:extLst>
          </p:nvPr>
        </p:nvGraphicFramePr>
        <p:xfrm>
          <a:off x="364952" y="3578859"/>
          <a:ext cx="11462096" cy="2914016"/>
        </p:xfrm>
        <a:graphic>
          <a:graphicData uri="http://schemas.openxmlformats.org/drawingml/2006/table">
            <a:tbl>
              <a:tblPr firstRow="1">
                <a:tableStyleId>{69C7853C-536D-4A76-A0AE-DD22124D55A5}</a:tableStyleId>
              </a:tblPr>
              <a:tblGrid>
                <a:gridCol w="1432762">
                  <a:extLst>
                    <a:ext uri="{9D8B030D-6E8A-4147-A177-3AD203B41FA5}">
                      <a16:colId xmlns:a16="http://schemas.microsoft.com/office/drawing/2014/main" val="2895900535"/>
                    </a:ext>
                  </a:extLst>
                </a:gridCol>
                <a:gridCol w="1212185">
                  <a:extLst>
                    <a:ext uri="{9D8B030D-6E8A-4147-A177-3AD203B41FA5}">
                      <a16:colId xmlns:a16="http://schemas.microsoft.com/office/drawing/2014/main" val="3905696585"/>
                    </a:ext>
                  </a:extLst>
                </a:gridCol>
                <a:gridCol w="1653339">
                  <a:extLst>
                    <a:ext uri="{9D8B030D-6E8A-4147-A177-3AD203B41FA5}">
                      <a16:colId xmlns:a16="http://schemas.microsoft.com/office/drawing/2014/main" val="3593946262"/>
                    </a:ext>
                  </a:extLst>
                </a:gridCol>
                <a:gridCol w="1432762">
                  <a:extLst>
                    <a:ext uri="{9D8B030D-6E8A-4147-A177-3AD203B41FA5}">
                      <a16:colId xmlns:a16="http://schemas.microsoft.com/office/drawing/2014/main" val="2444580219"/>
                    </a:ext>
                  </a:extLst>
                </a:gridCol>
                <a:gridCol w="1432762">
                  <a:extLst>
                    <a:ext uri="{9D8B030D-6E8A-4147-A177-3AD203B41FA5}">
                      <a16:colId xmlns:a16="http://schemas.microsoft.com/office/drawing/2014/main" val="1467832252"/>
                    </a:ext>
                  </a:extLst>
                </a:gridCol>
                <a:gridCol w="1605712">
                  <a:extLst>
                    <a:ext uri="{9D8B030D-6E8A-4147-A177-3AD203B41FA5}">
                      <a16:colId xmlns:a16="http://schemas.microsoft.com/office/drawing/2014/main" val="33564971"/>
                    </a:ext>
                  </a:extLst>
                </a:gridCol>
                <a:gridCol w="1259812">
                  <a:extLst>
                    <a:ext uri="{9D8B030D-6E8A-4147-A177-3AD203B41FA5}">
                      <a16:colId xmlns:a16="http://schemas.microsoft.com/office/drawing/2014/main" val="1691539257"/>
                    </a:ext>
                  </a:extLst>
                </a:gridCol>
                <a:gridCol w="1432762">
                  <a:extLst>
                    <a:ext uri="{9D8B030D-6E8A-4147-A177-3AD203B41FA5}">
                      <a16:colId xmlns:a16="http://schemas.microsoft.com/office/drawing/2014/main" val="2862398401"/>
                    </a:ext>
                  </a:extLst>
                </a:gridCol>
              </a:tblGrid>
              <a:tr h="555783">
                <a:tc>
                  <a:txBody>
                    <a:bodyPr/>
                    <a:lstStyle/>
                    <a:p>
                      <a:pPr algn="ctr" rtl="0" fontAlgn="b">
                        <a:lnSpc>
                          <a:spcPct val="90000"/>
                        </a:lnSpc>
                      </a:pPr>
                      <a:r>
                        <a:rPr lang="en-US" sz="1400" b="0" u="none" strike="noStrike" dirty="0">
                          <a:solidFill>
                            <a:schemeClr val="tx1"/>
                          </a:solidFill>
                          <a:effectLst/>
                        </a:rPr>
                        <a:t>VM size</a:t>
                      </a:r>
                      <a:endParaRPr lang="en-US" sz="1400" b="0" i="0" u="none" strike="noStrike" dirty="0">
                        <a:solidFill>
                          <a:schemeClr val="tx1"/>
                        </a:solidFill>
                        <a:effectLst/>
                        <a:latin typeface="Calibri" panose="020F0502020204030204" pitchFamily="34" charset="0"/>
                      </a:endParaRPr>
                    </a:p>
                  </a:txBody>
                  <a:tcPr marL="179285"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vCPU</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Memory:</a:t>
                      </a:r>
                      <a:r>
                        <a:rPr lang="en-US" sz="1400" b="0" u="none" strike="noStrike" baseline="0" dirty="0">
                          <a:solidFill>
                            <a:schemeClr val="tx1"/>
                          </a:solidFill>
                          <a:effectLst/>
                        </a:rPr>
                        <a:t> </a:t>
                      </a:r>
                      <a:r>
                        <a:rPr lang="en-US" sz="1400" b="0" u="none" strike="noStrike" baseline="0" dirty="0" err="1">
                          <a:solidFill>
                            <a:schemeClr val="tx1"/>
                          </a:solidFill>
                          <a:effectLst/>
                        </a:rPr>
                        <a:t>GiB</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i="0" u="none" strike="noStrike" dirty="0">
                          <a:solidFill>
                            <a:schemeClr val="tx1"/>
                          </a:solidFill>
                          <a:effectLst/>
                          <a:latin typeface="Calibri" panose="020F0502020204030204" pitchFamily="34" charset="0"/>
                        </a:rPr>
                        <a:t>SAPS</a:t>
                      </a: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Max cached IOPS</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Max cached storage throughput (</a:t>
                      </a:r>
                      <a:r>
                        <a:rPr lang="en-US" sz="1400" b="0" u="none" strike="noStrike" dirty="0" err="1">
                          <a:solidFill>
                            <a:schemeClr val="tx1"/>
                          </a:solidFill>
                          <a:effectLst/>
                        </a:rPr>
                        <a:t>GiB</a:t>
                      </a:r>
                      <a:r>
                        <a:rPr lang="en-US" sz="1400" b="0" u="none" strike="noStrike" dirty="0">
                          <a:solidFill>
                            <a:schemeClr val="tx1"/>
                          </a:solidFill>
                          <a:effectLst/>
                        </a:rPr>
                        <a:t>)</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Network Bandwidth</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i="0" u="none" strike="noStrike" dirty="0">
                          <a:solidFill>
                            <a:schemeClr val="tx1"/>
                          </a:solidFill>
                          <a:effectLst/>
                          <a:latin typeface="Calibri" panose="020F0502020204030204" pitchFamily="34" charset="0"/>
                        </a:rPr>
                        <a:t>HANA Workload</a:t>
                      </a: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641864821"/>
                  </a:ext>
                </a:extLst>
              </a:tr>
              <a:tr h="304784">
                <a:tc>
                  <a:txBody>
                    <a:bodyPr/>
                    <a:lstStyle/>
                    <a:p>
                      <a:pPr algn="ctr" rtl="0" fontAlgn="b"/>
                      <a:r>
                        <a:rPr lang="en-US" sz="1200" b="0" i="0" u="none" strike="noStrike" dirty="0">
                          <a:solidFill>
                            <a:schemeClr val="bg1"/>
                          </a:solidFill>
                          <a:effectLst/>
                          <a:latin typeface="+mn-lt"/>
                        </a:rPr>
                        <a:t>M32ts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192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33,670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8 Gbps</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337067138"/>
                  </a:ext>
                </a:extLst>
              </a:tr>
              <a:tr h="304784">
                <a:tc>
                  <a:txBody>
                    <a:bodyPr/>
                    <a:lstStyle/>
                    <a:p>
                      <a:pPr algn="ctr" rtl="0" fontAlgn="b"/>
                      <a:r>
                        <a:rPr lang="en-US" sz="1200" b="0" i="0" u="none" strike="noStrike" dirty="0">
                          <a:solidFill>
                            <a:schemeClr val="bg1"/>
                          </a:solidFill>
                          <a:effectLst/>
                          <a:latin typeface="+mn-lt"/>
                        </a:rPr>
                        <a:t>M32ls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256</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33,300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8 Gbps</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1635427858"/>
                  </a:ext>
                </a:extLst>
              </a:tr>
              <a:tr h="304784">
                <a:tc>
                  <a:txBody>
                    <a:bodyPr/>
                    <a:lstStyle/>
                    <a:p>
                      <a:pPr algn="ctr" rtl="0" fontAlgn="b"/>
                      <a:r>
                        <a:rPr lang="en-US" sz="1200" b="0" i="0" u="none" strike="noStrike" dirty="0">
                          <a:solidFill>
                            <a:schemeClr val="bg1"/>
                          </a:solidFill>
                          <a:effectLst/>
                          <a:latin typeface="+mn-lt"/>
                        </a:rPr>
                        <a:t>M64ls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64</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512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66,600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16 Gbps</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1103985155"/>
                  </a:ext>
                </a:extLst>
              </a:tr>
              <a:tr h="304784">
                <a:tc>
                  <a:txBody>
                    <a:bodyPr/>
                    <a:lstStyle/>
                    <a:p>
                      <a:pPr algn="ctr" rtl="0" fontAlgn="b"/>
                      <a:r>
                        <a:rPr lang="en-US" sz="1200" b="0" i="0" u="none" strike="noStrike" dirty="0">
                          <a:solidFill>
                            <a:schemeClr val="bg1"/>
                          </a:solidFill>
                          <a:effectLst/>
                          <a:latin typeface="+mn-lt"/>
                        </a:rPr>
                        <a:t>M64s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64</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1,024</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67,315</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u="none" strike="noStrike" dirty="0">
                          <a:solidFill>
                            <a:schemeClr val="bg1"/>
                          </a:solidFill>
                          <a:effectLst/>
                          <a:latin typeface="+mn-lt"/>
                        </a:rPr>
                        <a:t>16 Gbps</a:t>
                      </a:r>
                      <a:endParaRPr lang="en-US" sz="1200" b="0" i="0" u="none" strike="noStrike" dirty="0">
                        <a:solidFill>
                          <a:schemeClr val="bg1"/>
                        </a:solidFill>
                        <a:effectLst/>
                        <a:latin typeface="+mn-lt"/>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OLAP and 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3302519720"/>
                  </a:ext>
                </a:extLst>
              </a:tr>
              <a:tr h="304784">
                <a:tc>
                  <a:txBody>
                    <a:bodyPr/>
                    <a:lstStyle/>
                    <a:p>
                      <a:pPr algn="ctr" rtl="0" fontAlgn="b"/>
                      <a:r>
                        <a:rPr lang="en-US" sz="1200" u="none" strike="noStrike" dirty="0">
                          <a:solidFill>
                            <a:schemeClr val="bg1"/>
                          </a:solidFill>
                          <a:effectLst/>
                        </a:rPr>
                        <a:t>M64ms</a:t>
                      </a:r>
                      <a:endParaRPr lang="en-US" sz="1200" b="0" i="0" u="none" strike="noStrike" dirty="0">
                        <a:solidFill>
                          <a:schemeClr val="bg1"/>
                        </a:solidFill>
                        <a:effectLst/>
                        <a:latin typeface="Calibri" panose="020F0502020204030204" pitchFamily="34" charset="0"/>
                      </a:endParaRP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64</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1,792</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68,930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800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u="none" strike="noStrike" dirty="0">
                          <a:solidFill>
                            <a:schemeClr val="bg1"/>
                          </a:solidFill>
                          <a:effectLst/>
                          <a:latin typeface="+mn-lt"/>
                        </a:rPr>
                        <a:t>16 Gbps</a:t>
                      </a:r>
                      <a:endParaRPr lang="en-US" sz="1200" b="0" i="0" u="none" strike="noStrike" dirty="0">
                        <a:solidFill>
                          <a:schemeClr val="bg1"/>
                        </a:solidFill>
                        <a:effectLst/>
                        <a:latin typeface="+mn-lt"/>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596429359"/>
                  </a:ext>
                </a:extLst>
              </a:tr>
              <a:tr h="304784">
                <a:tc>
                  <a:txBody>
                    <a:bodyPr/>
                    <a:lstStyle/>
                    <a:p>
                      <a:pPr algn="ctr" rtl="0" fontAlgn="b"/>
                      <a:r>
                        <a:rPr lang="en-US" sz="1200" u="none" strike="noStrike">
                          <a:solidFill>
                            <a:schemeClr val="bg1"/>
                          </a:solidFill>
                          <a:effectLst/>
                        </a:rPr>
                        <a:t>M128s</a:t>
                      </a:r>
                      <a:endParaRPr lang="en-US" sz="1200" b="0" i="0" u="none" strike="noStrike">
                        <a:solidFill>
                          <a:schemeClr val="bg1"/>
                        </a:solidFill>
                        <a:effectLst/>
                        <a:latin typeface="Calibri" panose="020F0502020204030204" pitchFamily="34" charset="0"/>
                      </a:endParaRP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a:solidFill>
                            <a:schemeClr val="bg1"/>
                          </a:solidFill>
                          <a:effectLst/>
                        </a:rPr>
                        <a:t>128</a:t>
                      </a:r>
                      <a:endParaRPr lang="en-US" sz="1200" b="0" i="0" u="none" strike="noStrike">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2,048</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134,630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25 Gbps</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OLAP and 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3041849216"/>
                  </a:ext>
                </a:extLst>
              </a:tr>
              <a:tr h="304784">
                <a:tc>
                  <a:txBody>
                    <a:bodyPr/>
                    <a:lstStyle/>
                    <a:p>
                      <a:pPr algn="ctr" rtl="0" fontAlgn="b"/>
                      <a:r>
                        <a:rPr lang="en-US" sz="1200" u="none" strike="noStrike" dirty="0">
                          <a:solidFill>
                            <a:schemeClr val="bg1"/>
                          </a:solidFill>
                          <a:effectLst/>
                        </a:rPr>
                        <a:t>M128ms</a:t>
                      </a:r>
                      <a:endParaRPr lang="en-US" sz="1200" b="0" i="0" u="none" strike="noStrike" dirty="0">
                        <a:solidFill>
                          <a:schemeClr val="bg1"/>
                        </a:solidFill>
                        <a:effectLst/>
                        <a:latin typeface="Calibri" panose="020F0502020204030204" pitchFamily="34" charset="0"/>
                      </a:endParaRP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a:solidFill>
                            <a:schemeClr val="bg1"/>
                          </a:solidFill>
                          <a:effectLst/>
                        </a:rPr>
                        <a:t>128</a:t>
                      </a:r>
                      <a:endParaRPr lang="en-US" sz="1200" b="0" i="0" u="none" strike="noStrike">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3,800 (= 4,080 GB)</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14367"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134,630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25 Gbps</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1715942548"/>
                  </a:ext>
                </a:extLst>
              </a:tr>
            </a:tbl>
          </a:graphicData>
        </a:graphic>
      </p:graphicFrame>
      <p:sp>
        <p:nvSpPr>
          <p:cNvPr id="5" name="TextBox 4">
            <a:extLst>
              <a:ext uri="{FF2B5EF4-FFF2-40B4-BE49-F238E27FC236}">
                <a16:creationId xmlns:a16="http://schemas.microsoft.com/office/drawing/2014/main" id="{8BDB561B-B74E-43C8-9F5D-8AC0576E9437}"/>
              </a:ext>
            </a:extLst>
          </p:cNvPr>
          <p:cNvSpPr txBox="1"/>
          <p:nvPr/>
        </p:nvSpPr>
        <p:spPr>
          <a:xfrm>
            <a:off x="7606729" y="1962490"/>
            <a:ext cx="4220319" cy="1077218"/>
          </a:xfrm>
          <a:prstGeom prst="rect">
            <a:avLst/>
          </a:prstGeom>
          <a:noFill/>
        </p:spPr>
        <p:txBody>
          <a:bodyPr wrap="square" rtlCol="0">
            <a:spAutoFit/>
          </a:bodyPr>
          <a:lstStyle/>
          <a:p>
            <a:pPr defTabSz="914225">
              <a:defRPr/>
            </a:pPr>
            <a:r>
              <a:rPr lang="en-US" sz="1600" dirty="0"/>
              <a:t>(*) OLAP : BW on HANA,  BW/4HANA, Enterprise DWH, Sidecar </a:t>
            </a:r>
          </a:p>
          <a:p>
            <a:pPr defTabSz="914225">
              <a:defRPr/>
            </a:pPr>
            <a:r>
              <a:rPr lang="en-US" sz="1600" dirty="0"/>
              <a:t>(*) OLTP : S/4HANA, Business Suite on HANA, NetWeaver</a:t>
            </a:r>
          </a:p>
        </p:txBody>
      </p:sp>
      <p:sp>
        <p:nvSpPr>
          <p:cNvPr id="6" name="Rectangle 5">
            <a:extLst>
              <a:ext uri="{FF2B5EF4-FFF2-40B4-BE49-F238E27FC236}">
                <a16:creationId xmlns:a16="http://schemas.microsoft.com/office/drawing/2014/main" id="{2B0FAAD3-2C34-4262-91C0-E53A53E2333F}"/>
              </a:ext>
            </a:extLst>
          </p:cNvPr>
          <p:cNvSpPr/>
          <p:nvPr/>
        </p:nvSpPr>
        <p:spPr bwMode="auto">
          <a:xfrm>
            <a:off x="2995685" y="3578859"/>
            <a:ext cx="1671850" cy="291401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340A07E3-67B6-43A3-B715-06285C33FE5A}"/>
              </a:ext>
            </a:extLst>
          </p:cNvPr>
          <p:cNvSpPr/>
          <p:nvPr/>
        </p:nvSpPr>
        <p:spPr bwMode="auto">
          <a:xfrm>
            <a:off x="10333631" y="3578859"/>
            <a:ext cx="1493417" cy="291401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166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idx="4294967295"/>
          </p:nvPr>
        </p:nvSpPr>
        <p:spPr>
          <a:xfrm>
            <a:off x="395067" y="75080"/>
            <a:ext cx="11834813" cy="430213"/>
          </a:xfrm>
        </p:spPr>
        <p:txBody>
          <a:bodyPr>
            <a:noAutofit/>
          </a:bodyPr>
          <a:lstStyle/>
          <a:p>
            <a:r>
              <a:rPr lang="en-US" sz="4000" dirty="0">
                <a:solidFill>
                  <a:schemeClr val="bg1"/>
                </a:solidFill>
                <a:cs typeface="Segoe UI Light" panose="020B0502040204020203" pitchFamily="34" charset="0"/>
              </a:rPr>
              <a:t>(SAPS) Azure VM Options for SAP Applications</a:t>
            </a:r>
            <a:endParaRPr lang="en-US" sz="2800" i="1" dirty="0">
              <a:solidFill>
                <a:schemeClr val="bg1"/>
              </a:solidFill>
              <a:cs typeface="Segoe UI Light" panose="020B0502040204020203" pitchFamily="34" charset="0"/>
            </a:endParaRPr>
          </a:p>
        </p:txBody>
      </p:sp>
      <p:pic>
        <p:nvPicPr>
          <p:cNvPr id="7" name="Picture 6" descr="Azure VM Options for SAP Applications table.&#10;&#10;A table of Azure VM Options for SAP Applications displays the information in the Instructor Not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13" y="888979"/>
            <a:ext cx="10933938" cy="5592029"/>
          </a:xfrm>
          <a:prstGeom prst="rect">
            <a:avLst/>
          </a:prstGeom>
        </p:spPr>
      </p:pic>
      <p:sp>
        <p:nvSpPr>
          <p:cNvPr id="6" name="Rectangle 5">
            <a:extLst>
              <a:ext uri="{FF2B5EF4-FFF2-40B4-BE49-F238E27FC236}">
                <a16:creationId xmlns:a16="http://schemas.microsoft.com/office/drawing/2014/main" id="{D90A14AD-94AA-4A24-B643-78C6D6E64FAB}"/>
              </a:ext>
            </a:extLst>
          </p:cNvPr>
          <p:cNvSpPr/>
          <p:nvPr/>
        </p:nvSpPr>
        <p:spPr>
          <a:xfrm>
            <a:off x="0" y="6494322"/>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SAP Note 1928533 and https://docs.microsoft.com/en-us/azure/virtual-machines/windows/sizes-memory</a:t>
            </a:r>
          </a:p>
        </p:txBody>
      </p:sp>
      <p:sp>
        <p:nvSpPr>
          <p:cNvPr id="2" name="TextBox 1">
            <a:extLst>
              <a:ext uri="{FF2B5EF4-FFF2-40B4-BE49-F238E27FC236}">
                <a16:creationId xmlns:a16="http://schemas.microsoft.com/office/drawing/2014/main" id="{A984A932-15A4-467F-8CC5-AAB90C230D94}"/>
              </a:ext>
            </a:extLst>
          </p:cNvPr>
          <p:cNvSpPr txBox="1"/>
          <p:nvPr/>
        </p:nvSpPr>
        <p:spPr>
          <a:xfrm>
            <a:off x="9238594" y="6517405"/>
            <a:ext cx="22906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Segoe UI Light"/>
                <a:ea typeface="+mn-ea"/>
                <a:cs typeface="+mn-cs"/>
              </a:rPr>
              <a:t>Red: certification in roadmap</a:t>
            </a:r>
          </a:p>
        </p:txBody>
      </p:sp>
      <p:sp>
        <p:nvSpPr>
          <p:cNvPr id="4" name="Rectangle 3">
            <a:extLst>
              <a:ext uri="{FF2B5EF4-FFF2-40B4-BE49-F238E27FC236}">
                <a16:creationId xmlns:a16="http://schemas.microsoft.com/office/drawing/2014/main" id="{E640D308-B82E-4210-81FE-36E284DC0CE2}"/>
              </a:ext>
            </a:extLst>
          </p:cNvPr>
          <p:cNvSpPr/>
          <p:nvPr/>
        </p:nvSpPr>
        <p:spPr bwMode="auto">
          <a:xfrm>
            <a:off x="3948545" y="810491"/>
            <a:ext cx="602673" cy="570691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129216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DD6B-0DC5-4B92-A54F-6E24BAE7E3C5}"/>
              </a:ext>
            </a:extLst>
          </p:cNvPr>
          <p:cNvSpPr>
            <a:spLocks noGrp="1"/>
          </p:cNvSpPr>
          <p:nvPr>
            <p:ph type="title" idx="4294967295"/>
          </p:nvPr>
        </p:nvSpPr>
        <p:spPr>
          <a:xfrm>
            <a:off x="-1" y="228600"/>
            <a:ext cx="12108129" cy="1558925"/>
          </a:xfrm>
        </p:spPr>
        <p:txBody>
          <a:bodyPr>
            <a:noAutofit/>
          </a:bodyPr>
          <a:lstStyle/>
          <a:p>
            <a:pPr algn="ctr"/>
            <a:r>
              <a:rPr lang="en-US" sz="3200" dirty="0"/>
              <a:t>Premium Storage Allocation to run SAP HANA on Azure M Series VM</a:t>
            </a:r>
          </a:p>
        </p:txBody>
      </p:sp>
      <p:pic>
        <p:nvPicPr>
          <p:cNvPr id="3" name="Picture 2">
            <a:extLst>
              <a:ext uri="{FF2B5EF4-FFF2-40B4-BE49-F238E27FC236}">
                <a16:creationId xmlns:a16="http://schemas.microsoft.com/office/drawing/2014/main" id="{9CA225ED-A36B-4059-BA2D-F676AF3739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134597"/>
            <a:ext cx="12192000" cy="3011886"/>
          </a:xfrm>
          <a:prstGeom prst="rect">
            <a:avLst/>
          </a:prstGeom>
        </p:spPr>
      </p:pic>
      <p:sp>
        <p:nvSpPr>
          <p:cNvPr id="4" name="Rectangle 3">
            <a:extLst>
              <a:ext uri="{FF2B5EF4-FFF2-40B4-BE49-F238E27FC236}">
                <a16:creationId xmlns:a16="http://schemas.microsoft.com/office/drawing/2014/main" id="{8A9BE08C-451D-4315-8D30-388B20E09548}"/>
              </a:ext>
            </a:extLst>
          </p:cNvPr>
          <p:cNvSpPr/>
          <p:nvPr/>
        </p:nvSpPr>
        <p:spPr>
          <a:xfrm>
            <a:off x="3143534" y="5312502"/>
            <a:ext cx="6996752" cy="646331"/>
          </a:xfrm>
          <a:prstGeom prst="rect">
            <a:avLst/>
          </a:prstGeom>
        </p:spPr>
        <p:txBody>
          <a:bodyPr wrap="square">
            <a:spAutoFit/>
          </a:bodyPr>
          <a:lstStyle/>
          <a:p>
            <a:r>
              <a:rPr lang="en-US" dirty="0">
                <a:solidFill>
                  <a:schemeClr val="bg1"/>
                </a:solidFill>
                <a:highlight>
                  <a:srgbClr val="FFFF00"/>
                </a:highlight>
                <a:latin typeface="Segoe UI Light" panose="020B0502040204020203" pitchFamily="34" charset="0"/>
                <a:cs typeface="Segoe UI Light" panose="020B0502040204020203" pitchFamily="34" charset="0"/>
              </a:rPr>
              <a:t>https://docs.microsoft.com/en-us/azure/virtual-machines/workloads/sap/hana-vm-operations</a:t>
            </a:r>
          </a:p>
        </p:txBody>
      </p:sp>
      <p:sp>
        <p:nvSpPr>
          <p:cNvPr id="5" name="Rectangle 4">
            <a:extLst>
              <a:ext uri="{FF2B5EF4-FFF2-40B4-BE49-F238E27FC236}">
                <a16:creationId xmlns:a16="http://schemas.microsoft.com/office/drawing/2014/main" id="{AE66455F-7F67-409E-9518-206A92EB51DE}"/>
              </a:ext>
            </a:extLst>
          </p:cNvPr>
          <p:cNvSpPr/>
          <p:nvPr/>
        </p:nvSpPr>
        <p:spPr>
          <a:xfrm>
            <a:off x="5056496" y="2006221"/>
            <a:ext cx="1269241" cy="887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A8EE43AD-F96F-4A79-BFF1-5FB8C1C8B3B7}"/>
              </a:ext>
            </a:extLst>
          </p:cNvPr>
          <p:cNvCxnSpPr>
            <a:cxnSpLocks/>
            <a:stCxn id="5" idx="0"/>
          </p:cNvCxnSpPr>
          <p:nvPr/>
        </p:nvCxnSpPr>
        <p:spPr>
          <a:xfrm rot="5400000" flipH="1" flipV="1">
            <a:off x="5718412" y="1398896"/>
            <a:ext cx="580030" cy="63462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143C9B-27B2-4E0E-A942-65FEF0E7407B}"/>
              </a:ext>
            </a:extLst>
          </p:cNvPr>
          <p:cNvSpPr txBox="1"/>
          <p:nvPr/>
        </p:nvSpPr>
        <p:spPr>
          <a:xfrm>
            <a:off x="6413376" y="1222332"/>
            <a:ext cx="3603009"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Enable Write Accelerator</a:t>
            </a:r>
          </a:p>
        </p:txBody>
      </p:sp>
      <p:sp>
        <p:nvSpPr>
          <p:cNvPr id="10" name="Rectangle 9">
            <a:extLst>
              <a:ext uri="{FF2B5EF4-FFF2-40B4-BE49-F238E27FC236}">
                <a16:creationId xmlns:a16="http://schemas.microsoft.com/office/drawing/2014/main" id="{5C90C29B-A7CA-4CBC-A17E-A04CE6C56586}"/>
              </a:ext>
            </a:extLst>
          </p:cNvPr>
          <p:cNvSpPr/>
          <p:nvPr/>
        </p:nvSpPr>
        <p:spPr>
          <a:xfrm>
            <a:off x="8154538" y="5482145"/>
            <a:ext cx="4037462" cy="830997"/>
          </a:xfrm>
          <a:prstGeom prst="rect">
            <a:avLst/>
          </a:prstGeom>
        </p:spPr>
        <p:txBody>
          <a:bodyPr wrap="square">
            <a:spAutoFit/>
          </a:bodyPr>
          <a:lstStyle/>
          <a:p>
            <a:r>
              <a:rPr lang="en-US" sz="1200" dirty="0">
                <a:latin typeface="Segoe UI Light" panose="020B0502040204020203" pitchFamily="34" charset="0"/>
                <a:cs typeface="Segoe UI Light" panose="020B0502040204020203" pitchFamily="34" charset="0"/>
              </a:rPr>
              <a:t>As stripe sizes for the RAID 0 the recommendation is to use:</a:t>
            </a:r>
          </a:p>
          <a:p>
            <a:pPr>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64K or 128K for /</a:t>
            </a:r>
            <a:r>
              <a:rPr lang="en-US" sz="1200" dirty="0" err="1">
                <a:latin typeface="Segoe UI Light" panose="020B0502040204020203" pitchFamily="34" charset="0"/>
                <a:cs typeface="Segoe UI Light" panose="020B0502040204020203" pitchFamily="34" charset="0"/>
              </a:rPr>
              <a:t>hana</a:t>
            </a:r>
            <a:r>
              <a:rPr lang="en-US" sz="1200" dirty="0">
                <a:latin typeface="Segoe UI Light" panose="020B0502040204020203" pitchFamily="34" charset="0"/>
                <a:cs typeface="Segoe UI Light" panose="020B0502040204020203" pitchFamily="34" charset="0"/>
              </a:rPr>
              <a:t>/data</a:t>
            </a:r>
          </a:p>
          <a:p>
            <a:pPr>
              <a:buFont typeface="Arial" panose="020B0604020202020204" pitchFamily="34" charset="0"/>
              <a:buChar char="•"/>
            </a:pPr>
            <a:r>
              <a:rPr lang="en-US" sz="1200" dirty="0">
                <a:solidFill>
                  <a:schemeClr val="bg1"/>
                </a:solidFill>
                <a:highlight>
                  <a:srgbClr val="FFFF00"/>
                </a:highlight>
                <a:latin typeface="Segoe UI Light" panose="020B0502040204020203" pitchFamily="34" charset="0"/>
                <a:cs typeface="Segoe UI Light" panose="020B0502040204020203" pitchFamily="34" charset="0"/>
              </a:rPr>
              <a:t>32K for /</a:t>
            </a:r>
            <a:r>
              <a:rPr lang="en-US" sz="1200" dirty="0" err="1">
                <a:solidFill>
                  <a:schemeClr val="bg1"/>
                </a:solidFill>
                <a:highlight>
                  <a:srgbClr val="FFFF00"/>
                </a:highlight>
                <a:latin typeface="Segoe UI Light" panose="020B0502040204020203" pitchFamily="34" charset="0"/>
                <a:cs typeface="Segoe UI Light" panose="020B0502040204020203" pitchFamily="34" charset="0"/>
              </a:rPr>
              <a:t>hana</a:t>
            </a:r>
            <a:r>
              <a:rPr lang="en-US" sz="1200" dirty="0">
                <a:solidFill>
                  <a:schemeClr val="bg1"/>
                </a:solidFill>
                <a:highlight>
                  <a:srgbClr val="FFFF00"/>
                </a:highlight>
                <a:latin typeface="Segoe UI Light" panose="020B0502040204020203" pitchFamily="34" charset="0"/>
                <a:cs typeface="Segoe UI Light" panose="020B0502040204020203" pitchFamily="34" charset="0"/>
              </a:rPr>
              <a:t>/log </a:t>
            </a:r>
            <a:r>
              <a:rPr lang="en-US" sz="1200" dirty="0">
                <a:latin typeface="Segoe UI Light" panose="020B0502040204020203" pitchFamily="34" charset="0"/>
                <a:cs typeface="Segoe UI Light" panose="020B0502040204020203" pitchFamily="34" charset="0"/>
              </a:rPr>
              <a:t>(as Only smaller I/O sizes (&lt;=32KiB) are taking the accelerated path of Write Accelerator)</a:t>
            </a:r>
            <a:endParaRPr lang="en-US" sz="1200" b="0" i="0" dirty="0">
              <a:effectLst/>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9EE60C94-405B-46EB-9443-B25C6A40C986}"/>
              </a:ext>
            </a:extLst>
          </p:cNvPr>
          <p:cNvSpPr/>
          <p:nvPr/>
        </p:nvSpPr>
        <p:spPr>
          <a:xfrm>
            <a:off x="204717" y="5429070"/>
            <a:ext cx="2750023" cy="738664"/>
          </a:xfrm>
          <a:prstGeom prst="rect">
            <a:avLst/>
          </a:prstGeom>
        </p:spPr>
        <p:txBody>
          <a:bodyPr wrap="square">
            <a:spAutoFit/>
          </a:bodyPr>
          <a:lstStyle/>
          <a:p>
            <a:r>
              <a:rPr lang="en-US" sz="1400" dirty="0">
                <a:latin typeface="Segoe UI Light" panose="020B0502040204020203" pitchFamily="34" charset="0"/>
                <a:cs typeface="Segoe UI Light" panose="020B0502040204020203" pitchFamily="34" charset="0"/>
              </a:rPr>
              <a:t>All the disks building those volumes should have caching of those disks set to 'None'.</a:t>
            </a:r>
          </a:p>
        </p:txBody>
      </p:sp>
      <p:sp>
        <p:nvSpPr>
          <p:cNvPr id="12" name="Rectangle 11">
            <a:extLst>
              <a:ext uri="{FF2B5EF4-FFF2-40B4-BE49-F238E27FC236}">
                <a16:creationId xmlns:a16="http://schemas.microsoft.com/office/drawing/2014/main" id="{EFFD86BD-5D24-407B-866A-9764381C8990}"/>
              </a:ext>
            </a:extLst>
          </p:cNvPr>
          <p:cNvSpPr/>
          <p:nvPr/>
        </p:nvSpPr>
        <p:spPr>
          <a:xfrm>
            <a:off x="3182203" y="6005000"/>
            <a:ext cx="4717576" cy="923330"/>
          </a:xfrm>
          <a:prstGeom prst="rect">
            <a:avLst/>
          </a:prstGeom>
        </p:spPr>
        <p:txBody>
          <a:bodyPr wrap="square">
            <a:spAutoFit/>
          </a:bodyPr>
          <a:lstStyle/>
          <a:p>
            <a:r>
              <a:rPr lang="en-US" dirty="0">
                <a:latin typeface="Segoe UI Light" panose="020B0502040204020203" pitchFamily="34" charset="0"/>
                <a:cs typeface="Segoe UI Light" panose="020B0502040204020203" pitchFamily="34" charset="0"/>
              </a:rPr>
              <a:t>https://docs.microsoft.com/en-us/azure/virtual-machines/linux/how-to-enable-write-accelerator</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14C5D94-FC80-4EB7-8ED3-50B79377EDFC}"/>
                  </a:ext>
                </a:extLst>
              </p14:cNvPr>
              <p14:cNvContentPartPr/>
              <p14:nvPr/>
            </p14:nvContentPartPr>
            <p14:xfrm>
              <a:off x="6743520" y="6127920"/>
              <a:ext cx="360" cy="360"/>
            </p14:xfrm>
          </p:contentPart>
        </mc:Choice>
        <mc:Fallback xmlns="">
          <p:pic>
            <p:nvPicPr>
              <p:cNvPr id="6" name="Ink 5">
                <a:extLst>
                  <a:ext uri="{FF2B5EF4-FFF2-40B4-BE49-F238E27FC236}">
                    <a16:creationId xmlns:a16="http://schemas.microsoft.com/office/drawing/2014/main" id="{514C5D94-FC80-4EB7-8ED3-50B79377EDFC}"/>
                  </a:ext>
                </a:extLst>
              </p:cNvPr>
              <p:cNvPicPr/>
              <p:nvPr/>
            </p:nvPicPr>
            <p:blipFill>
              <a:blip r:embed="rId4"/>
              <a:stretch>
                <a:fillRect/>
              </a:stretch>
            </p:blipFill>
            <p:spPr>
              <a:xfrm>
                <a:off x="6734160" y="6118560"/>
                <a:ext cx="19080" cy="19080"/>
              </a:xfrm>
              <a:prstGeom prst="rect">
                <a:avLst/>
              </a:prstGeom>
            </p:spPr>
          </p:pic>
        </mc:Fallback>
      </mc:AlternateContent>
    </p:spTree>
    <p:extLst>
      <p:ext uri="{BB962C8B-B14F-4D97-AF65-F5344CB8AC3E}">
        <p14:creationId xmlns:p14="http://schemas.microsoft.com/office/powerpoint/2010/main" val="389647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7F6AB9-D35F-456F-818F-3C9DB224182C}"/>
              </a:ext>
            </a:extLst>
          </p:cNvPr>
          <p:cNvSpPr>
            <a:spLocks noGrp="1"/>
          </p:cNvSpPr>
          <p:nvPr>
            <p:ph type="title" idx="4294967295"/>
          </p:nvPr>
        </p:nvSpPr>
        <p:spPr>
          <a:xfrm>
            <a:off x="103188" y="217488"/>
            <a:ext cx="12088812" cy="498475"/>
          </a:xfrm>
        </p:spPr>
        <p:txBody>
          <a:bodyPr>
            <a:normAutofit fontScale="90000"/>
          </a:bodyPr>
          <a:lstStyle/>
          <a:p>
            <a:r>
              <a:rPr lang="en-US" sz="4900" dirty="0">
                <a:latin typeface="Segoe UI" panose="020B0502040204020203" pitchFamily="34" charset="0"/>
              </a:rPr>
              <a:t>Premium Storage KPIs (Cost differ by region)</a:t>
            </a:r>
          </a:p>
        </p:txBody>
      </p:sp>
      <p:graphicFrame>
        <p:nvGraphicFramePr>
          <p:cNvPr id="5" name="Table 4">
            <a:extLst>
              <a:ext uri="{FF2B5EF4-FFF2-40B4-BE49-F238E27FC236}">
                <a16:creationId xmlns:a16="http://schemas.microsoft.com/office/drawing/2014/main" id="{32280A11-6F51-48E4-93BE-20EA5D34C89F}"/>
              </a:ext>
            </a:extLst>
          </p:cNvPr>
          <p:cNvGraphicFramePr>
            <a:graphicFrameLocks noGrp="1"/>
          </p:cNvGraphicFramePr>
          <p:nvPr>
            <p:extLst>
              <p:ext uri="{D42A27DB-BD31-4B8C-83A1-F6EECF244321}">
                <p14:modId xmlns:p14="http://schemas.microsoft.com/office/powerpoint/2010/main" val="2887870317"/>
              </p:ext>
            </p:extLst>
          </p:nvPr>
        </p:nvGraphicFramePr>
        <p:xfrm>
          <a:off x="3269078" y="1776674"/>
          <a:ext cx="8649794" cy="2887547"/>
        </p:xfrm>
        <a:graphic>
          <a:graphicData uri="http://schemas.openxmlformats.org/drawingml/2006/table">
            <a:tbl>
              <a:tblPr firstRow="1" firstCol="1" bandCol="1"/>
              <a:tblGrid>
                <a:gridCol w="1424610">
                  <a:extLst>
                    <a:ext uri="{9D8B030D-6E8A-4147-A177-3AD203B41FA5}">
                      <a16:colId xmlns:a16="http://schemas.microsoft.com/office/drawing/2014/main" val="3500317582"/>
                    </a:ext>
                  </a:extLst>
                </a:gridCol>
                <a:gridCol w="911624">
                  <a:extLst>
                    <a:ext uri="{9D8B030D-6E8A-4147-A177-3AD203B41FA5}">
                      <a16:colId xmlns:a16="http://schemas.microsoft.com/office/drawing/2014/main" val="2183111314"/>
                    </a:ext>
                  </a:extLst>
                </a:gridCol>
                <a:gridCol w="911624">
                  <a:extLst>
                    <a:ext uri="{9D8B030D-6E8A-4147-A177-3AD203B41FA5}">
                      <a16:colId xmlns:a16="http://schemas.microsoft.com/office/drawing/2014/main" val="1420941286"/>
                    </a:ext>
                  </a:extLst>
                </a:gridCol>
                <a:gridCol w="911624">
                  <a:extLst>
                    <a:ext uri="{9D8B030D-6E8A-4147-A177-3AD203B41FA5}">
                      <a16:colId xmlns:a16="http://schemas.microsoft.com/office/drawing/2014/main" val="3717901746"/>
                    </a:ext>
                  </a:extLst>
                </a:gridCol>
                <a:gridCol w="911624">
                  <a:extLst>
                    <a:ext uri="{9D8B030D-6E8A-4147-A177-3AD203B41FA5}">
                      <a16:colId xmlns:a16="http://schemas.microsoft.com/office/drawing/2014/main" val="594706877"/>
                    </a:ext>
                  </a:extLst>
                </a:gridCol>
                <a:gridCol w="859995">
                  <a:extLst>
                    <a:ext uri="{9D8B030D-6E8A-4147-A177-3AD203B41FA5}">
                      <a16:colId xmlns:a16="http://schemas.microsoft.com/office/drawing/2014/main" val="3133262503"/>
                    </a:ext>
                  </a:extLst>
                </a:gridCol>
                <a:gridCol w="906231">
                  <a:extLst>
                    <a:ext uri="{9D8B030D-6E8A-4147-A177-3AD203B41FA5}">
                      <a16:colId xmlns:a16="http://schemas.microsoft.com/office/drawing/2014/main" val="942016152"/>
                    </a:ext>
                  </a:extLst>
                </a:gridCol>
                <a:gridCol w="906231">
                  <a:extLst>
                    <a:ext uri="{9D8B030D-6E8A-4147-A177-3AD203B41FA5}">
                      <a16:colId xmlns:a16="http://schemas.microsoft.com/office/drawing/2014/main" val="3175885136"/>
                    </a:ext>
                  </a:extLst>
                </a:gridCol>
                <a:gridCol w="906231">
                  <a:extLst>
                    <a:ext uri="{9D8B030D-6E8A-4147-A177-3AD203B41FA5}">
                      <a16:colId xmlns:a16="http://schemas.microsoft.com/office/drawing/2014/main" val="2483227964"/>
                    </a:ext>
                  </a:extLst>
                </a:gridCol>
              </a:tblGrid>
              <a:tr h="105071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Premium Storage Disk Type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P6</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P10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marL="0" algn="ctr" defTabSz="914029" rtl="0" eaLnBrk="1" latinLnBrk="0" hangingPunct="1"/>
                      <a:r>
                        <a:rPr lang="en-US" sz="1600" b="0" kern="1200" dirty="0">
                          <a:solidFill>
                            <a:schemeClr val="lt1"/>
                          </a:solidFill>
                          <a:latin typeface="+mj-lt"/>
                          <a:ea typeface="+mn-ea"/>
                          <a:cs typeface="+mn-cs"/>
                        </a:rPr>
                        <a:t>P15</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P30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P50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895604224"/>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Disk size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32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64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128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256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512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1024 GB </a:t>
                      </a:r>
                    </a:p>
                    <a:p>
                      <a:pPr algn="ctr"/>
                      <a:r>
                        <a:rPr lang="en-US" sz="1600" b="0" dirty="0">
                          <a:solidFill>
                            <a:schemeClr val="bg1"/>
                          </a:solidFill>
                          <a:latin typeface="+mj-lt"/>
                        </a:rPr>
                        <a:t>(1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2048 GB </a:t>
                      </a:r>
                    </a:p>
                    <a:p>
                      <a:pPr algn="ctr"/>
                      <a:r>
                        <a:rPr lang="en-US" sz="1600" b="0" dirty="0">
                          <a:solidFill>
                            <a:schemeClr val="bg1"/>
                          </a:solidFill>
                          <a:latin typeface="+mj-lt"/>
                        </a:rPr>
                        <a:t>(2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4096 GB</a:t>
                      </a:r>
                    </a:p>
                    <a:p>
                      <a:pPr algn="ctr"/>
                      <a:r>
                        <a:rPr lang="en-US" sz="1600" b="0" dirty="0">
                          <a:solidFill>
                            <a:schemeClr val="bg1"/>
                          </a:solidFill>
                          <a:latin typeface="+mj-lt"/>
                        </a:rPr>
                        <a:t>(4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2634373"/>
                  </a:ext>
                </a:extLst>
              </a:tr>
              <a:tr h="393056">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IOPS 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1100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2,300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7506956"/>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Throughput </a:t>
                      </a:r>
                    </a:p>
                    <a:p>
                      <a:pPr algn="ctr"/>
                      <a:r>
                        <a:rPr lang="en-US" sz="1600" b="0" dirty="0">
                          <a:solidFill>
                            <a:schemeClr val="tx1"/>
                          </a:solidFill>
                          <a:latin typeface="+mj-lt"/>
                        </a:rPr>
                        <a:t>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22101627"/>
                  </a:ext>
                </a:extLst>
              </a:tr>
            </a:tbl>
          </a:graphicData>
        </a:graphic>
      </p:graphicFrame>
      <p:pic>
        <p:nvPicPr>
          <p:cNvPr id="6" name="Picture 5">
            <a:extLst>
              <a:ext uri="{FF2B5EF4-FFF2-40B4-BE49-F238E27FC236}">
                <a16:creationId xmlns:a16="http://schemas.microsoft.com/office/drawing/2014/main" id="{31F2FB75-E168-488F-BCC0-F6C10A0ECD42}"/>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51223" y="1194100"/>
            <a:ext cx="1901822" cy="1901822"/>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16B08653-C93C-4998-AE07-C3C6BFBE3C77}"/>
              </a:ext>
            </a:extLst>
          </p:cNvPr>
          <p:cNvSpPr txBox="1">
            <a:spLocks/>
          </p:cNvSpPr>
          <p:nvPr/>
        </p:nvSpPr>
        <p:spPr>
          <a:xfrm>
            <a:off x="2967671" y="5488654"/>
            <a:ext cx="8745194" cy="49852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Calibri Light" panose="020F0302020204030204"/>
                <a:ea typeface="+mj-ea"/>
                <a:cs typeface="Segoe UI Light" panose="020B0502040204020203" pitchFamily="34" charset="0"/>
              </a:rPr>
              <a:t>* Stripe Premium Storage Disks to aggregate</a:t>
            </a:r>
          </a:p>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Calibri Light" panose="020F0302020204030204"/>
                <a:ea typeface="+mj-ea"/>
                <a:cs typeface="Segoe UI Light" panose="020B0502040204020203" pitchFamily="34" charset="0"/>
              </a:rPr>
              <a:t>IOPS, Throughput and Storage Capacity</a:t>
            </a:r>
            <a:endParaRPr kumimoji="0" lang="en-US" sz="2400" b="0" i="0" u="none" strike="noStrike" kern="1200" cap="none" spc="0" normalizeH="0" baseline="0" noProof="0" dirty="0">
              <a:ln>
                <a:noFill/>
              </a:ln>
              <a:solidFill>
                <a:schemeClr val="tx1"/>
              </a:solidFill>
              <a:effectLst/>
              <a:uLnTx/>
              <a:uFillTx/>
              <a:latin typeface="Calibri Light" panose="020F0302020204030204"/>
              <a:ea typeface="+mj-ea"/>
            </a:endParaRPr>
          </a:p>
        </p:txBody>
      </p:sp>
      <p:sp>
        <p:nvSpPr>
          <p:cNvPr id="9" name="Text Placeholder 2">
            <a:extLst>
              <a:ext uri="{FF2B5EF4-FFF2-40B4-BE49-F238E27FC236}">
                <a16:creationId xmlns:a16="http://schemas.microsoft.com/office/drawing/2014/main" id="{7ED391AE-C885-4DE0-A691-2102DF872216}"/>
              </a:ext>
            </a:extLst>
          </p:cNvPr>
          <p:cNvSpPr txBox="1">
            <a:spLocks/>
          </p:cNvSpPr>
          <p:nvPr/>
        </p:nvSpPr>
        <p:spPr>
          <a:xfrm>
            <a:off x="221130" y="3095922"/>
            <a:ext cx="2965622" cy="354459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Consistent low latency SSD with predictable throughput</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For high-performance  IO-intensive DB workloads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Single digit ms latencies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Supports up to 4 TB blob/disk size</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Stripe up to 64 disks for a total of 256 TB</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Disk performance is dependent on the disk size, with up to 7,500 IOPS  per disk </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Pay for what you provision</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Check Azure VMs for maximum IOPS</a:t>
            </a:r>
          </a:p>
        </p:txBody>
      </p:sp>
    </p:spTree>
    <p:extLst>
      <p:ext uri="{BB962C8B-B14F-4D97-AF65-F5344CB8AC3E}">
        <p14:creationId xmlns:p14="http://schemas.microsoft.com/office/powerpoint/2010/main" val="2157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Common scenarios</a:t>
            </a:r>
          </a:p>
        </p:txBody>
      </p:sp>
      <p:pic>
        <p:nvPicPr>
          <p:cNvPr id="2" name="Picture 1" descr="Availability Set and Single Instance SLA sequence.&#10;&#10;Under Availability set with 99.95 percent, two fault domain racks each have a virtual machine and are connected. Under Single Instance SLA, a computer points to an Azure Premium Storage accou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64" y="1327757"/>
            <a:ext cx="11679610" cy="4685115"/>
          </a:xfrm>
          <a:prstGeom prst="rect">
            <a:avLst/>
          </a:prstGeom>
        </p:spPr>
      </p:pic>
    </p:spTree>
    <p:extLst>
      <p:ext uri="{BB962C8B-B14F-4D97-AF65-F5344CB8AC3E}">
        <p14:creationId xmlns:p14="http://schemas.microsoft.com/office/powerpoint/2010/main" val="6083181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19042" y="228600"/>
            <a:ext cx="10833146" cy="757238"/>
          </a:xfrm>
        </p:spPr>
        <p:txBody>
          <a:bodyPr/>
          <a:lstStyle/>
          <a:p>
            <a:r>
              <a:rPr lang="en-US" dirty="0">
                <a:solidFill>
                  <a:schemeClr val="bg1"/>
                </a:solidFill>
              </a:rPr>
              <a:t>SAP HA Architecture</a:t>
            </a:r>
            <a:br>
              <a:rPr lang="en-US" dirty="0">
                <a:solidFill>
                  <a:schemeClr val="bg1"/>
                </a:solidFill>
              </a:rPr>
            </a:br>
            <a:r>
              <a:rPr lang="en-US" sz="2157" dirty="0">
                <a:solidFill>
                  <a:schemeClr val="bg1"/>
                </a:solidFill>
              </a:rPr>
              <a:t>SAP NetWeaver ABAP / Java 7.00 (and higher) – Windows &amp; Linux</a:t>
            </a:r>
          </a:p>
        </p:txBody>
      </p:sp>
      <p:sp>
        <p:nvSpPr>
          <p:cNvPr id="16" name="Rectangle 15">
            <a:extLst>
              <a:ext uri="{FF2B5EF4-FFF2-40B4-BE49-F238E27FC236}">
                <a16:creationId xmlns:a16="http://schemas.microsoft.com/office/drawing/2014/main" id="{95458ADB-9EEC-4791-A6F4-7FCCA13E36D7}"/>
              </a:ext>
            </a:extLst>
          </p:cNvPr>
          <p:cNvSpPr>
            <a:spLocks noChangeArrowheads="1"/>
          </p:cNvSpPr>
          <p:nvPr/>
        </p:nvSpPr>
        <p:spPr bwMode="gray">
          <a:xfrm>
            <a:off x="319042" y="1657938"/>
            <a:ext cx="11318919" cy="4971461"/>
          </a:xfrm>
          <a:prstGeom prst="rect">
            <a:avLst/>
          </a:prstGeo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marL="0" lvl="1" defTabSz="914367">
              <a:spcBef>
                <a:spcPct val="25000"/>
              </a:spcBef>
              <a:buClr>
                <a:srgbClr val="F0AB00"/>
              </a:buClr>
              <a:defRPr/>
            </a:pPr>
            <a:r>
              <a:rPr lang="en-US" sz="1961" b="1" dirty="0">
                <a:solidFill>
                  <a:schemeClr val="bg1"/>
                </a:solidFill>
                <a:latin typeface="Segoe UI Semilight"/>
                <a:cs typeface="Arial" panose="020B0604020202020204" pitchFamily="34" charset="0"/>
              </a:rPr>
              <a:t>SAP Instances in 4 Layers:</a:t>
            </a:r>
            <a:br>
              <a:rPr lang="en-US" sz="1961" b="1" dirty="0">
                <a:solidFill>
                  <a:srgbClr val="353535"/>
                </a:solidFill>
                <a:latin typeface="Segoe UI Semilight"/>
                <a:cs typeface="Arial" panose="020B0604020202020204" pitchFamily="34" charset="0"/>
              </a:rPr>
            </a:br>
            <a:endParaRPr lang="en-US" sz="1961" dirty="0">
              <a:solidFill>
                <a:srgbClr val="353535"/>
              </a:solidFill>
              <a:latin typeface="Segoe UI Semilight"/>
              <a:cs typeface="Arial" panose="020B0604020202020204" pitchFamily="34" charset="0"/>
            </a:endParaRPr>
          </a:p>
          <a:p>
            <a:pPr marL="619378" lvl="2" indent="-264558" defTabSz="914367">
              <a:spcBef>
                <a:spcPct val="25000"/>
              </a:spcBef>
              <a:buClr>
                <a:srgbClr val="F0AB00"/>
              </a:buClr>
              <a:buFont typeface="Wingdings" pitchFamily="2" charset="2"/>
              <a:buChar char=""/>
              <a:defRPr/>
            </a:pPr>
            <a:r>
              <a:rPr lang="en-US" sz="1765" dirty="0">
                <a:solidFill>
                  <a:schemeClr val="bg1"/>
                </a:solidFill>
                <a:latin typeface="Segoe UI Semilight"/>
                <a:cs typeface="Arial" panose="020B0604020202020204" pitchFamily="34" charset="0"/>
              </a:rPr>
              <a:t>One or more </a:t>
            </a:r>
            <a:r>
              <a:rPr lang="en-US" sz="1765" b="1" dirty="0">
                <a:solidFill>
                  <a:srgbClr val="00B050"/>
                </a:solidFill>
                <a:latin typeface="Segoe UI Semilight"/>
                <a:cs typeface="Arial" panose="020B0604020202020204" pitchFamily="34" charset="0"/>
              </a:rPr>
              <a:t>Application Server </a:t>
            </a:r>
            <a:r>
              <a:rPr lang="en-US" sz="1765" dirty="0">
                <a:solidFill>
                  <a:schemeClr val="bg1"/>
                </a:solidFill>
                <a:latin typeface="Segoe UI Semilight"/>
                <a:cs typeface="Arial" panose="020B0604020202020204" pitchFamily="34" charset="0"/>
              </a:rPr>
              <a:t>Instances </a:t>
            </a:r>
            <a:br>
              <a:rPr lang="en-US" sz="1765" dirty="0">
                <a:solidFill>
                  <a:srgbClr val="353535"/>
                </a:solidFill>
                <a:latin typeface="Segoe UI Semilight"/>
                <a:cs typeface="Arial" panose="020B0604020202020204" pitchFamily="34" charset="0"/>
              </a:rPr>
            </a:br>
            <a:r>
              <a:rPr lang="en-US" sz="1765" dirty="0">
                <a:solidFill>
                  <a:schemeClr val="bg1"/>
                </a:solidFill>
                <a:latin typeface="Segoe UI Semilight"/>
                <a:cs typeface="Arial" panose="020B0604020202020204" pitchFamily="34" charset="0"/>
              </a:rPr>
              <a:t>(</a:t>
            </a:r>
            <a:r>
              <a:rPr lang="en-US" sz="1765" b="1" dirty="0">
                <a:solidFill>
                  <a:srgbClr val="00B050"/>
                </a:solidFill>
                <a:latin typeface="Segoe UI Semilight"/>
                <a:cs typeface="Arial" panose="020B0604020202020204" pitchFamily="34" charset="0"/>
              </a:rPr>
              <a:t>Redundant Components</a:t>
            </a:r>
            <a:r>
              <a:rPr lang="en-US" sz="1765" dirty="0">
                <a:solidFill>
                  <a:schemeClr val="bg1"/>
                </a:solidFill>
                <a:latin typeface="Segoe UI Semilight"/>
                <a:cs typeface="Arial" panose="020B0604020202020204" pitchFamily="34" charset="0"/>
              </a:rPr>
              <a:t>)</a:t>
            </a:r>
          </a:p>
          <a:p>
            <a:pPr marL="354820" lvl="2" defTabSz="914367">
              <a:spcBef>
                <a:spcPct val="25000"/>
              </a:spcBef>
              <a:buClr>
                <a:srgbClr val="F0AB00"/>
              </a:buClr>
              <a:defRPr/>
            </a:pPr>
            <a:br>
              <a:rPr lang="en-US" sz="1765" dirty="0">
                <a:solidFill>
                  <a:srgbClr val="353535"/>
                </a:solidFill>
                <a:latin typeface="Segoe UI Semilight"/>
                <a:cs typeface="Arial" panose="020B0604020202020204" pitchFamily="34" charset="0"/>
              </a:rPr>
            </a:br>
            <a:endParaRPr lang="en-US" sz="1765" dirty="0">
              <a:solidFill>
                <a:srgbClr val="353535"/>
              </a:solidFill>
              <a:latin typeface="Segoe UI Semilight"/>
              <a:cs typeface="Arial" panose="020B0604020202020204" pitchFamily="34" charset="0"/>
            </a:endParaRPr>
          </a:p>
          <a:p>
            <a:pPr marL="619378" lvl="2" indent="-264558" defTabSz="914367">
              <a:spcBef>
                <a:spcPct val="25000"/>
              </a:spcBef>
              <a:buClr>
                <a:srgbClr val="F0AB00"/>
              </a:buClr>
              <a:buFont typeface="Wingdings" pitchFamily="2" charset="2"/>
              <a:buChar char=""/>
              <a:defRPr/>
            </a:pPr>
            <a:r>
              <a:rPr lang="en-US" sz="1765" dirty="0">
                <a:solidFill>
                  <a:schemeClr val="bg1"/>
                </a:solidFill>
                <a:latin typeface="Segoe UI Semilight"/>
                <a:cs typeface="Arial" panose="020B0604020202020204" pitchFamily="34" charset="0"/>
              </a:rPr>
              <a:t>One </a:t>
            </a:r>
            <a:r>
              <a:rPr lang="en-US" sz="1765" b="1" dirty="0">
                <a:solidFill>
                  <a:srgbClr val="FF8C00"/>
                </a:solidFill>
                <a:latin typeface="Segoe UI Semilight"/>
                <a:cs typeface="Arial" panose="020B0604020202020204" pitchFamily="34" charset="0"/>
              </a:rPr>
              <a:t>ASCS</a:t>
            </a:r>
            <a:r>
              <a:rPr lang="en-US" sz="1765" b="1" dirty="0">
                <a:solidFill>
                  <a:schemeClr val="bg1"/>
                </a:solidFill>
                <a:latin typeface="Segoe UI Semilight"/>
                <a:cs typeface="Arial" panose="020B0604020202020204" pitchFamily="34" charset="0"/>
              </a:rPr>
              <a:t> </a:t>
            </a:r>
            <a:r>
              <a:rPr lang="en-US" sz="1765" dirty="0">
                <a:solidFill>
                  <a:schemeClr val="bg1"/>
                </a:solidFill>
                <a:latin typeface="Segoe UI Semilight"/>
                <a:cs typeface="Arial" panose="020B0604020202020204" pitchFamily="34" charset="0"/>
              </a:rPr>
              <a:t>Instance (</a:t>
            </a:r>
            <a:r>
              <a:rPr lang="en-US" sz="1765" b="1" dirty="0">
                <a:solidFill>
                  <a:srgbClr val="FF8C00"/>
                </a:solidFill>
                <a:latin typeface="Segoe UI Semilight"/>
                <a:cs typeface="Arial" panose="020B0604020202020204" pitchFamily="34" charset="0"/>
              </a:rPr>
              <a:t>SPOF</a:t>
            </a:r>
            <a:r>
              <a:rPr lang="en-US" sz="1765" dirty="0">
                <a:solidFill>
                  <a:schemeClr val="bg1"/>
                </a:solidFill>
                <a:latin typeface="Segoe UI Semilight"/>
                <a:cs typeface="Arial" panose="020B0604020202020204" pitchFamily="34" charset="0"/>
              </a:rPr>
              <a:t>)</a:t>
            </a:r>
          </a:p>
          <a:p>
            <a:pPr marL="354820" lvl="2" defTabSz="914367">
              <a:spcBef>
                <a:spcPct val="25000"/>
              </a:spcBef>
              <a:buClr>
                <a:srgbClr val="F0AB00"/>
              </a:buClr>
              <a:defRPr/>
            </a:pPr>
            <a:br>
              <a:rPr lang="en-US" sz="1765" b="1" i="1" dirty="0">
                <a:solidFill>
                  <a:srgbClr val="353535"/>
                </a:solidFill>
                <a:latin typeface="Segoe UI Semilight"/>
                <a:cs typeface="Arial" panose="020B0604020202020204" pitchFamily="34" charset="0"/>
              </a:rPr>
            </a:br>
            <a:br>
              <a:rPr lang="en-US" sz="1765" b="1" i="1" dirty="0">
                <a:solidFill>
                  <a:srgbClr val="353535"/>
                </a:solidFill>
                <a:latin typeface="Segoe UI Semilight"/>
                <a:cs typeface="Arial" panose="020B0604020202020204" pitchFamily="34" charset="0"/>
              </a:rPr>
            </a:br>
            <a:endParaRPr lang="en-US" sz="1765" dirty="0">
              <a:solidFill>
                <a:srgbClr val="353535"/>
              </a:solidFill>
              <a:latin typeface="Segoe UI Semilight"/>
              <a:cs typeface="Arial" panose="020B0604020202020204" pitchFamily="34" charset="0"/>
            </a:endParaRPr>
          </a:p>
          <a:p>
            <a:pPr marL="619378" lvl="2" indent="-264558" defTabSz="914367">
              <a:spcBef>
                <a:spcPct val="25000"/>
              </a:spcBef>
              <a:buClr>
                <a:srgbClr val="F0AB00"/>
              </a:buClr>
              <a:buFont typeface="Wingdings" pitchFamily="2" charset="2"/>
              <a:buChar char=""/>
              <a:defRPr/>
            </a:pPr>
            <a:r>
              <a:rPr lang="en-US" sz="1765" dirty="0">
                <a:solidFill>
                  <a:schemeClr val="bg1"/>
                </a:solidFill>
                <a:latin typeface="Segoe UI Semilight"/>
                <a:cs typeface="Arial" panose="020B0604020202020204" pitchFamily="34" charset="0"/>
              </a:rPr>
              <a:t>One </a:t>
            </a:r>
            <a:r>
              <a:rPr lang="en-US" sz="1765" b="1" dirty="0">
                <a:solidFill>
                  <a:srgbClr val="FFFF00"/>
                </a:solidFill>
                <a:latin typeface="Segoe UI Semilight"/>
                <a:cs typeface="Arial" panose="020B0604020202020204" pitchFamily="34" charset="0"/>
              </a:rPr>
              <a:t>File Share</a:t>
            </a:r>
            <a:r>
              <a:rPr lang="en-US" sz="1765" dirty="0">
                <a:solidFill>
                  <a:schemeClr val="bg1"/>
                </a:solidFill>
                <a:latin typeface="Segoe UI Semilight"/>
                <a:cs typeface="Arial" panose="020B0604020202020204" pitchFamily="34" charset="0"/>
              </a:rPr>
              <a:t> Instance (</a:t>
            </a:r>
            <a:r>
              <a:rPr lang="en-US" sz="1765" b="1" dirty="0">
                <a:solidFill>
                  <a:srgbClr val="FFFF00"/>
                </a:solidFill>
                <a:latin typeface="Segoe UI Semilight"/>
                <a:cs typeface="Arial" panose="020B0604020202020204" pitchFamily="34" charset="0"/>
              </a:rPr>
              <a:t>SPOF</a:t>
            </a:r>
            <a:r>
              <a:rPr lang="en-US" sz="1765" dirty="0">
                <a:solidFill>
                  <a:schemeClr val="bg1"/>
                </a:solidFill>
                <a:latin typeface="Segoe UI Semilight"/>
                <a:cs typeface="Arial" panose="020B0604020202020204" pitchFamily="34" charset="0"/>
              </a:rPr>
              <a:t>)</a:t>
            </a:r>
          </a:p>
          <a:p>
            <a:pPr marL="619378" lvl="2" indent="-264558" defTabSz="914367">
              <a:spcBef>
                <a:spcPct val="25000"/>
              </a:spcBef>
              <a:buClr>
                <a:srgbClr val="F0AB00"/>
              </a:buClr>
              <a:buFont typeface="Wingdings" pitchFamily="2" charset="2"/>
              <a:buChar char=""/>
              <a:defRPr/>
            </a:pPr>
            <a:endParaRPr lang="en-US" sz="1765" dirty="0">
              <a:solidFill>
                <a:schemeClr val="bg1"/>
              </a:solidFill>
              <a:latin typeface="Segoe UI Semilight"/>
              <a:cs typeface="Arial" panose="020B0604020202020204" pitchFamily="34" charset="0"/>
            </a:endParaRPr>
          </a:p>
          <a:p>
            <a:pPr marL="619378" lvl="2" indent="-264558" defTabSz="914367">
              <a:spcBef>
                <a:spcPct val="25000"/>
              </a:spcBef>
              <a:buClr>
                <a:srgbClr val="F0AB00"/>
              </a:buClr>
              <a:buFont typeface="Wingdings" pitchFamily="2" charset="2"/>
              <a:buChar char=""/>
              <a:defRPr/>
            </a:pPr>
            <a:endParaRPr lang="en-US" sz="1765" dirty="0">
              <a:solidFill>
                <a:schemeClr val="bg1"/>
              </a:solidFill>
              <a:latin typeface="Segoe UI Semilight"/>
              <a:cs typeface="Arial" panose="020B0604020202020204" pitchFamily="34" charset="0"/>
            </a:endParaRPr>
          </a:p>
          <a:p>
            <a:pPr marL="619378" lvl="2" indent="-264558" defTabSz="914367">
              <a:spcBef>
                <a:spcPct val="25000"/>
              </a:spcBef>
              <a:buClr>
                <a:srgbClr val="F0AB00"/>
              </a:buClr>
              <a:buFont typeface="Wingdings" pitchFamily="2" charset="2"/>
              <a:buChar char=""/>
              <a:defRPr/>
            </a:pPr>
            <a:r>
              <a:rPr lang="en-US" sz="1765" dirty="0">
                <a:solidFill>
                  <a:schemeClr val="bg1"/>
                </a:solidFill>
                <a:latin typeface="Segoe UI Semilight"/>
                <a:cs typeface="Arial" panose="020B0604020202020204" pitchFamily="34" charset="0"/>
              </a:rPr>
              <a:t>One </a:t>
            </a:r>
            <a:r>
              <a:rPr lang="en-US" sz="1765" b="1" dirty="0">
                <a:solidFill>
                  <a:srgbClr val="FF0000"/>
                </a:solidFill>
                <a:latin typeface="Segoe UI Semilight"/>
                <a:cs typeface="Arial" panose="020B0604020202020204" pitchFamily="34" charset="0"/>
              </a:rPr>
              <a:t>Database</a:t>
            </a:r>
            <a:r>
              <a:rPr lang="en-US" sz="1765" dirty="0">
                <a:solidFill>
                  <a:schemeClr val="bg1"/>
                </a:solidFill>
                <a:latin typeface="Segoe UI Semilight"/>
                <a:cs typeface="Arial" panose="020B0604020202020204" pitchFamily="34" charset="0"/>
              </a:rPr>
              <a:t> Instance (</a:t>
            </a:r>
            <a:r>
              <a:rPr lang="en-US" sz="1765" b="1" dirty="0">
                <a:solidFill>
                  <a:srgbClr val="FF0000"/>
                </a:solidFill>
                <a:latin typeface="Segoe UI Semilight"/>
                <a:cs typeface="Arial" panose="020B0604020202020204" pitchFamily="34" charset="0"/>
              </a:rPr>
              <a:t>SPOF</a:t>
            </a:r>
            <a:r>
              <a:rPr lang="en-US" sz="1765" dirty="0">
                <a:solidFill>
                  <a:schemeClr val="bg1"/>
                </a:solidFill>
                <a:latin typeface="Segoe UI Semilight"/>
                <a:cs typeface="Arial" panose="020B0604020202020204" pitchFamily="34" charset="0"/>
              </a:rPr>
              <a:t>)</a:t>
            </a:r>
            <a:endParaRPr lang="de-DE" sz="1765" dirty="0">
              <a:solidFill>
                <a:schemeClr val="bg1"/>
              </a:solidFill>
              <a:latin typeface="Segoe UI Semilight"/>
              <a:cs typeface="Arial" panose="020B0604020202020204" pitchFamily="34" charset="0"/>
            </a:endParaRPr>
          </a:p>
          <a:p>
            <a:pPr marL="619378" lvl="2" indent="-264558" defTabSz="914367">
              <a:spcBef>
                <a:spcPct val="25000"/>
              </a:spcBef>
              <a:buClr>
                <a:srgbClr val="F0AB00"/>
              </a:buClr>
              <a:buFont typeface="Wingdings" pitchFamily="2" charset="2"/>
              <a:buChar char=""/>
              <a:defRPr/>
            </a:pPr>
            <a:endParaRPr lang="en-US" sz="1765" dirty="0">
              <a:solidFill>
                <a:schemeClr val="bg1"/>
              </a:solidFill>
              <a:latin typeface="Segoe UI Semilight"/>
              <a:cs typeface="Arial" panose="020B0604020202020204" pitchFamily="34" charset="0"/>
            </a:endParaRPr>
          </a:p>
        </p:txBody>
      </p:sp>
      <p:sp>
        <p:nvSpPr>
          <p:cNvPr id="17" name="Rectangle 16">
            <a:extLst>
              <a:ext uri="{FF2B5EF4-FFF2-40B4-BE49-F238E27FC236}">
                <a16:creationId xmlns:a16="http://schemas.microsoft.com/office/drawing/2014/main" id="{54A456A4-F48E-410C-8C47-9D2A7A0116F1}"/>
              </a:ext>
            </a:extLst>
          </p:cNvPr>
          <p:cNvSpPr/>
          <p:nvPr/>
        </p:nvSpPr>
        <p:spPr bwMode="gray">
          <a:xfrm>
            <a:off x="7051455" y="2297085"/>
            <a:ext cx="3156425" cy="606033"/>
          </a:xfrm>
          <a:prstGeom prst="rect">
            <a:avLst/>
          </a:prstGeom>
          <a:solidFill>
            <a:srgbClr val="00B050"/>
          </a:solidFill>
          <a:ln>
            <a:headEnd/>
            <a:tailEnd/>
          </a:ln>
        </p:spPr>
        <p:style>
          <a:lnRef idx="2">
            <a:schemeClr val="accent4">
              <a:shade val="50000"/>
            </a:schemeClr>
          </a:lnRef>
          <a:fillRef idx="1">
            <a:schemeClr val="accent4"/>
          </a:fillRef>
          <a:effectRef idx="0">
            <a:schemeClr val="accent4"/>
          </a:effectRef>
          <a:fontRef idx="minor">
            <a:schemeClr val="lt1"/>
          </a:fontRef>
        </p:style>
        <p:txBody>
          <a:bodyPr lIns="88231" tIns="70585" rIns="88231" bIns="70585" rtlCol="0" anchor="ctr"/>
          <a:lstStyle/>
          <a:p>
            <a:pPr algn="ctr" defTabSz="896386" fontAlgn="base">
              <a:spcBef>
                <a:spcPct val="50000"/>
              </a:spcBef>
              <a:spcAft>
                <a:spcPct val="0"/>
              </a:spcAft>
              <a:buClr>
                <a:srgbClr val="F0AB00"/>
              </a:buClr>
              <a:buSzPct val="80000"/>
              <a:defRPr/>
            </a:pPr>
            <a:endParaRPr lang="en-US" sz="1961" kern="0" dirty="0" err="1">
              <a:solidFill>
                <a:srgbClr val="FFFFFF"/>
              </a:solidFill>
              <a:latin typeface="Segoe UI Semilight"/>
              <a:ea typeface="Arial Unicode MS" pitchFamily="34" charset="-128"/>
              <a:cs typeface="Arial Unicode MS" pitchFamily="34" charset="-128"/>
            </a:endParaRPr>
          </a:p>
        </p:txBody>
      </p:sp>
      <p:sp>
        <p:nvSpPr>
          <p:cNvPr id="18" name="Rectangle 17">
            <a:extLst>
              <a:ext uri="{FF2B5EF4-FFF2-40B4-BE49-F238E27FC236}">
                <a16:creationId xmlns:a16="http://schemas.microsoft.com/office/drawing/2014/main" id="{44C8E456-8F22-461C-B209-2A1B44A83079}"/>
              </a:ext>
            </a:extLst>
          </p:cNvPr>
          <p:cNvSpPr/>
          <p:nvPr/>
        </p:nvSpPr>
        <p:spPr bwMode="gray">
          <a:xfrm>
            <a:off x="7051455" y="3505720"/>
            <a:ext cx="3156425" cy="606033"/>
          </a:xfrm>
          <a:prstGeom prst="rect">
            <a:avLst/>
          </a:prstGeom>
          <a:solidFill>
            <a:srgbClr val="FF8C00"/>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lIns="88231" tIns="70585" rIns="88231" bIns="70585" rtlCol="0" anchor="ctr"/>
          <a:lstStyle/>
          <a:p>
            <a:pPr algn="ctr" defTabSz="896386" fontAlgn="base">
              <a:spcBef>
                <a:spcPct val="50000"/>
              </a:spcBef>
              <a:spcAft>
                <a:spcPct val="0"/>
              </a:spcAft>
              <a:buClr>
                <a:srgbClr val="F0AB00"/>
              </a:buClr>
              <a:buSzPct val="80000"/>
              <a:defRPr/>
            </a:pPr>
            <a:endParaRPr lang="en-US" sz="1961" kern="0" dirty="0" err="1">
              <a:solidFill>
                <a:srgbClr val="FFFFFF"/>
              </a:solidFill>
              <a:latin typeface="Segoe UI Semilight"/>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1F24AB39-26DD-4D91-8B01-93154D46D9FB}"/>
              </a:ext>
            </a:extLst>
          </p:cNvPr>
          <p:cNvSpPr/>
          <p:nvPr/>
        </p:nvSpPr>
        <p:spPr bwMode="gray">
          <a:xfrm>
            <a:off x="7051455" y="4727619"/>
            <a:ext cx="3156425" cy="606033"/>
          </a:xfrm>
          <a:prstGeom prst="rect">
            <a:avLst/>
          </a:prstGeom>
          <a:solidFill>
            <a:srgbClr val="FFFF00"/>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88231" tIns="70585" rIns="88231" bIns="70585" rtlCol="0" anchor="ctr"/>
          <a:lstStyle/>
          <a:p>
            <a:pPr algn="ctr" defTabSz="896386" fontAlgn="base">
              <a:spcBef>
                <a:spcPct val="50000"/>
              </a:spcBef>
              <a:spcAft>
                <a:spcPct val="0"/>
              </a:spcAft>
              <a:buClr>
                <a:srgbClr val="F0AB00"/>
              </a:buClr>
              <a:buSzPct val="80000"/>
              <a:defRPr/>
            </a:pPr>
            <a:endParaRPr lang="en-US" sz="1961" kern="0" dirty="0" err="1">
              <a:solidFill>
                <a:srgbClr val="FFFFFF"/>
              </a:solidFill>
              <a:latin typeface="Segoe UI Semilight"/>
              <a:ea typeface="Arial Unicode MS" pitchFamily="34" charset="-128"/>
              <a:cs typeface="Arial Unicode MS" pitchFamily="34" charset="-128"/>
            </a:endParaRPr>
          </a:p>
        </p:txBody>
      </p:sp>
      <p:sp>
        <p:nvSpPr>
          <p:cNvPr id="20" name="Rectangle 19">
            <a:extLst>
              <a:ext uri="{FF2B5EF4-FFF2-40B4-BE49-F238E27FC236}">
                <a16:creationId xmlns:a16="http://schemas.microsoft.com/office/drawing/2014/main" id="{67BAF60B-F100-4748-A77D-15752BB9DD66}"/>
              </a:ext>
            </a:extLst>
          </p:cNvPr>
          <p:cNvSpPr/>
          <p:nvPr/>
        </p:nvSpPr>
        <p:spPr bwMode="gray">
          <a:xfrm>
            <a:off x="7398661" y="2442497"/>
            <a:ext cx="612347" cy="315206"/>
          </a:xfrm>
          <a:prstGeom prst="rect">
            <a:avLst/>
          </a:prstGeom>
          <a:solidFill>
            <a:schemeClr val="tx2"/>
          </a:solidFill>
          <a:ln w="6350" algn="ctr">
            <a:noFill/>
            <a:miter lim="800000"/>
            <a:headEnd/>
            <a:tailEnd/>
          </a:ln>
        </p:spPr>
        <p:txBody>
          <a:bodyPr lIns="88231" tIns="70585" rIns="88231" bIns="70585" rtlCol="0" anchor="ctr"/>
          <a:lstStyle/>
          <a:p>
            <a:pPr algn="ctr" defTabSz="896386" fontAlgn="base">
              <a:spcBef>
                <a:spcPct val="50000"/>
              </a:spcBef>
              <a:spcAft>
                <a:spcPct val="0"/>
              </a:spcAft>
              <a:buClr>
                <a:srgbClr val="F0AB00"/>
              </a:buClr>
              <a:buSzPct val="80000"/>
              <a:defRPr/>
            </a:pPr>
            <a:r>
              <a:rPr lang="de-DE" sz="1568" kern="0" dirty="0">
                <a:solidFill>
                  <a:srgbClr val="FFFFFF"/>
                </a:solidFill>
                <a:latin typeface="Segoe UI Semilight"/>
                <a:ea typeface="Arial Unicode MS" pitchFamily="34" charset="-128"/>
                <a:cs typeface="Arial Unicode MS" pitchFamily="34" charset="-128"/>
              </a:rPr>
              <a:t>AP</a:t>
            </a:r>
            <a:endParaRPr lang="en-US" sz="1568" kern="0" dirty="0" err="1">
              <a:solidFill>
                <a:srgbClr val="FFFFFF"/>
              </a:solidFill>
              <a:latin typeface="Segoe UI Semilight"/>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7FBC1B75-0806-4E2E-BC7B-10094FC9EA39}"/>
              </a:ext>
            </a:extLst>
          </p:cNvPr>
          <p:cNvSpPr/>
          <p:nvPr/>
        </p:nvSpPr>
        <p:spPr bwMode="gray">
          <a:xfrm>
            <a:off x="8052040" y="2442496"/>
            <a:ext cx="612347" cy="315206"/>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algn="ctr" defTabSz="896386" fontAlgn="base">
              <a:spcBef>
                <a:spcPct val="50000"/>
              </a:spcBef>
              <a:spcAft>
                <a:spcPct val="0"/>
              </a:spcAft>
              <a:buClr>
                <a:srgbClr val="F0AB00"/>
              </a:buClr>
              <a:buSzPct val="80000"/>
              <a:defRPr/>
            </a:pPr>
            <a:r>
              <a:rPr lang="de-DE" sz="1568" kern="0" dirty="0">
                <a:solidFill>
                  <a:srgbClr val="FFFFFF"/>
                </a:solidFill>
                <a:latin typeface="Segoe UI Semilight"/>
                <a:ea typeface="Arial Unicode MS" pitchFamily="34" charset="-128"/>
                <a:cs typeface="Arial Unicode MS" pitchFamily="34" charset="-128"/>
              </a:rPr>
              <a:t>AP</a:t>
            </a:r>
            <a:endParaRPr lang="en-US" sz="1568" kern="0" dirty="0" err="1">
              <a:solidFill>
                <a:srgbClr val="FFFFFF"/>
              </a:solidFill>
              <a:latin typeface="Segoe UI Semilight"/>
              <a:ea typeface="Arial Unicode MS" pitchFamily="34" charset="-128"/>
              <a:cs typeface="Arial Unicode MS" pitchFamily="34" charset="-128"/>
            </a:endParaRPr>
          </a:p>
        </p:txBody>
      </p:sp>
      <p:sp>
        <p:nvSpPr>
          <p:cNvPr id="22" name="Rectangle 21">
            <a:extLst>
              <a:ext uri="{FF2B5EF4-FFF2-40B4-BE49-F238E27FC236}">
                <a16:creationId xmlns:a16="http://schemas.microsoft.com/office/drawing/2014/main" id="{8C06E1C6-8E1D-423C-83E0-AC9D6C3ACBDD}"/>
              </a:ext>
            </a:extLst>
          </p:cNvPr>
          <p:cNvSpPr/>
          <p:nvPr/>
        </p:nvSpPr>
        <p:spPr bwMode="gray">
          <a:xfrm>
            <a:off x="9358799" y="2442496"/>
            <a:ext cx="612347" cy="315206"/>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algn="ctr" defTabSz="896386" fontAlgn="base">
              <a:spcBef>
                <a:spcPct val="50000"/>
              </a:spcBef>
              <a:spcAft>
                <a:spcPct val="0"/>
              </a:spcAft>
              <a:buClr>
                <a:srgbClr val="F0AB00"/>
              </a:buClr>
              <a:buSzPct val="80000"/>
              <a:defRPr/>
            </a:pPr>
            <a:r>
              <a:rPr lang="de-DE" sz="1568" kern="0" dirty="0">
                <a:solidFill>
                  <a:srgbClr val="FFFFFF"/>
                </a:solidFill>
                <a:latin typeface="Segoe UI Semilight"/>
                <a:ea typeface="Arial Unicode MS" pitchFamily="34" charset="-128"/>
                <a:cs typeface="Arial Unicode MS" pitchFamily="34" charset="-128"/>
              </a:rPr>
              <a:t>AP</a:t>
            </a:r>
            <a:endParaRPr lang="en-US" sz="1568" kern="0" dirty="0" err="1">
              <a:solidFill>
                <a:srgbClr val="FFFFFF"/>
              </a:solidFill>
              <a:latin typeface="Segoe UI Semilight"/>
              <a:ea typeface="Arial Unicode MS" pitchFamily="34" charset="-128"/>
              <a:cs typeface="Arial Unicode MS" pitchFamily="34" charset="-128"/>
            </a:endParaRPr>
          </a:p>
        </p:txBody>
      </p:sp>
      <p:sp>
        <p:nvSpPr>
          <p:cNvPr id="23" name="Rectangle 22">
            <a:extLst>
              <a:ext uri="{FF2B5EF4-FFF2-40B4-BE49-F238E27FC236}">
                <a16:creationId xmlns:a16="http://schemas.microsoft.com/office/drawing/2014/main" id="{402CCD5E-D80E-4348-93CC-F170DCBDFDC5}"/>
              </a:ext>
            </a:extLst>
          </p:cNvPr>
          <p:cNvSpPr/>
          <p:nvPr/>
        </p:nvSpPr>
        <p:spPr bwMode="gray">
          <a:xfrm>
            <a:off x="8143156" y="3657742"/>
            <a:ext cx="946928" cy="315206"/>
          </a:xfrm>
          <a:prstGeom prst="rect">
            <a:avLst/>
          </a:prstGeom>
          <a:solidFill>
            <a:schemeClr val="tx2"/>
          </a:solidFill>
          <a:ln w="6350" algn="ctr">
            <a:noFill/>
            <a:miter lim="800000"/>
            <a:headEnd/>
            <a:tailEnd/>
          </a:ln>
        </p:spPr>
        <p:txBody>
          <a:bodyPr lIns="88231" tIns="70585" rIns="88231" bIns="70585" rtlCol="0" anchor="ctr"/>
          <a:lstStyle/>
          <a:p>
            <a:pPr algn="ctr" defTabSz="896386" fontAlgn="base">
              <a:spcBef>
                <a:spcPct val="50000"/>
              </a:spcBef>
              <a:spcAft>
                <a:spcPct val="0"/>
              </a:spcAft>
              <a:buClr>
                <a:srgbClr val="F0AB00"/>
              </a:buClr>
              <a:buSzPct val="80000"/>
              <a:defRPr/>
            </a:pPr>
            <a:r>
              <a:rPr lang="de-DE" sz="1568" kern="0" dirty="0">
                <a:solidFill>
                  <a:srgbClr val="FFFFFF"/>
                </a:solidFill>
                <a:latin typeface="Segoe UI Semilight"/>
                <a:ea typeface="Arial Unicode MS" pitchFamily="34" charset="-128"/>
                <a:cs typeface="Arial Unicode MS" pitchFamily="34" charset="-128"/>
              </a:rPr>
              <a:t>(A)SCS</a:t>
            </a:r>
            <a:endParaRPr lang="en-US" sz="1568" kern="0" dirty="0" err="1">
              <a:solidFill>
                <a:srgbClr val="FFFFFF"/>
              </a:solidFill>
              <a:latin typeface="Segoe UI Semilight"/>
              <a:ea typeface="Arial Unicode MS" pitchFamily="34" charset="-128"/>
              <a:cs typeface="Arial Unicode MS" pitchFamily="34" charset="-128"/>
            </a:endParaRPr>
          </a:p>
        </p:txBody>
      </p:sp>
      <p:sp>
        <p:nvSpPr>
          <p:cNvPr id="24" name="Rectangle 23">
            <a:extLst>
              <a:ext uri="{FF2B5EF4-FFF2-40B4-BE49-F238E27FC236}">
                <a16:creationId xmlns:a16="http://schemas.microsoft.com/office/drawing/2014/main" id="{C144A7E5-2F53-4999-B95E-6892E0A0E583}"/>
              </a:ext>
            </a:extLst>
          </p:cNvPr>
          <p:cNvSpPr/>
          <p:nvPr/>
        </p:nvSpPr>
        <p:spPr bwMode="gray">
          <a:xfrm>
            <a:off x="8081740" y="4879641"/>
            <a:ext cx="1096378" cy="273917"/>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algn="ctr" defTabSz="896386" fontAlgn="base">
              <a:spcBef>
                <a:spcPct val="50000"/>
              </a:spcBef>
              <a:spcAft>
                <a:spcPct val="0"/>
              </a:spcAft>
              <a:buClr>
                <a:srgbClr val="F0AB00"/>
              </a:buClr>
              <a:buSzPct val="80000"/>
              <a:defRPr/>
            </a:pPr>
            <a:r>
              <a:rPr lang="de-DE" sz="1568" kern="0" dirty="0">
                <a:solidFill>
                  <a:srgbClr val="FFFFFF"/>
                </a:solidFill>
                <a:latin typeface="Segoe UI Semilight"/>
                <a:ea typeface="Arial Unicode MS" pitchFamily="34" charset="-128"/>
                <a:cs typeface="Arial Unicode MS" pitchFamily="34" charset="-128"/>
              </a:rPr>
              <a:t>File Share</a:t>
            </a:r>
            <a:endParaRPr lang="en-US" sz="1568" kern="0" dirty="0" err="1">
              <a:solidFill>
                <a:srgbClr val="FFFFFF"/>
              </a:solidFill>
              <a:latin typeface="Segoe UI Semilight"/>
              <a:ea typeface="Arial Unicode MS" pitchFamily="34" charset="-128"/>
              <a:cs typeface="Arial Unicode MS" pitchFamily="34" charset="-128"/>
            </a:endParaRPr>
          </a:p>
        </p:txBody>
      </p:sp>
      <p:sp>
        <p:nvSpPr>
          <p:cNvPr id="25" name="TextBox 24">
            <a:extLst>
              <a:ext uri="{FF2B5EF4-FFF2-40B4-BE49-F238E27FC236}">
                <a16:creationId xmlns:a16="http://schemas.microsoft.com/office/drawing/2014/main" id="{00302396-F56D-4266-BD12-FFDC973992B1}"/>
              </a:ext>
            </a:extLst>
          </p:cNvPr>
          <p:cNvSpPr txBox="1"/>
          <p:nvPr/>
        </p:nvSpPr>
        <p:spPr>
          <a:xfrm>
            <a:off x="8768547" y="2423079"/>
            <a:ext cx="580782" cy="271554"/>
          </a:xfrm>
          <a:prstGeom prst="rect">
            <a:avLst/>
          </a:prstGeom>
          <a:noFill/>
        </p:spPr>
        <p:txBody>
          <a:bodyPr wrap="square" lIns="0" tIns="0" rIns="0" bIns="0" rtlCol="0">
            <a:spAutoFit/>
          </a:bodyPr>
          <a:lstStyle/>
          <a:p>
            <a:pPr defTabSz="914367" fontAlgn="base">
              <a:spcBef>
                <a:spcPts val="588"/>
              </a:spcBef>
              <a:spcAft>
                <a:spcPct val="0"/>
              </a:spcAft>
              <a:buClr>
                <a:srgbClr val="F0AB00"/>
              </a:buClr>
              <a:buSzPct val="80000"/>
              <a:defRPr/>
            </a:pPr>
            <a:r>
              <a:rPr lang="de-DE" sz="1765" kern="0" dirty="0">
                <a:solidFill>
                  <a:srgbClr val="353535"/>
                </a:solidFill>
                <a:latin typeface="Segoe UI Semilight"/>
                <a:ea typeface="Arial Unicode MS" pitchFamily="34" charset="-128"/>
                <a:cs typeface="Arial Unicode MS" pitchFamily="34" charset="-128"/>
              </a:rPr>
              <a:t>…..</a:t>
            </a:r>
            <a:endParaRPr lang="en-US" sz="1765" kern="0" dirty="0" err="1">
              <a:solidFill>
                <a:srgbClr val="353535"/>
              </a:solidFill>
              <a:latin typeface="Segoe UI Semilight"/>
              <a:ea typeface="Arial Unicode MS" pitchFamily="34" charset="-128"/>
              <a:cs typeface="Arial Unicode MS" pitchFamily="34" charset="-128"/>
            </a:endParaRPr>
          </a:p>
        </p:txBody>
      </p:sp>
      <p:cxnSp>
        <p:nvCxnSpPr>
          <p:cNvPr id="26" name="Straight Connector 25">
            <a:extLst>
              <a:ext uri="{FF2B5EF4-FFF2-40B4-BE49-F238E27FC236}">
                <a16:creationId xmlns:a16="http://schemas.microsoft.com/office/drawing/2014/main" id="{52140044-9C30-4C14-AE9D-55AACEACA047}"/>
              </a:ext>
            </a:extLst>
          </p:cNvPr>
          <p:cNvCxnSpPr>
            <a:cxnSpLocks/>
          </p:cNvCxnSpPr>
          <p:nvPr/>
        </p:nvCxnSpPr>
        <p:spPr>
          <a:xfrm>
            <a:off x="725846" y="3113250"/>
            <a:ext cx="9864123" cy="2320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984D18B-4B18-4C5F-BBB3-7D69B4143216}"/>
              </a:ext>
            </a:extLst>
          </p:cNvPr>
          <p:cNvCxnSpPr>
            <a:cxnSpLocks/>
          </p:cNvCxnSpPr>
          <p:nvPr/>
        </p:nvCxnSpPr>
        <p:spPr>
          <a:xfrm>
            <a:off x="750567" y="4358430"/>
            <a:ext cx="9814681" cy="2320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BA318986-7956-4CA5-A166-33DB8DCF634A}"/>
              </a:ext>
            </a:extLst>
          </p:cNvPr>
          <p:cNvPicPr>
            <a:picLocks noChangeAspect="1"/>
          </p:cNvPicPr>
          <p:nvPr/>
        </p:nvPicPr>
        <p:blipFill>
          <a:blip r:embed="rId3"/>
          <a:stretch>
            <a:fillRect/>
          </a:stretch>
        </p:blipFill>
        <p:spPr>
          <a:xfrm>
            <a:off x="11152188" y="1105285"/>
            <a:ext cx="325622" cy="374467"/>
          </a:xfrm>
          <a:prstGeom prst="rect">
            <a:avLst/>
          </a:prstGeom>
        </p:spPr>
      </p:pic>
      <p:pic>
        <p:nvPicPr>
          <p:cNvPr id="30" name="Picture 29">
            <a:extLst>
              <a:ext uri="{FF2B5EF4-FFF2-40B4-BE49-F238E27FC236}">
                <a16:creationId xmlns:a16="http://schemas.microsoft.com/office/drawing/2014/main" id="{94B3C604-2A47-413C-A634-D3FC06BA1796}"/>
              </a:ext>
            </a:extLst>
          </p:cNvPr>
          <p:cNvPicPr>
            <a:picLocks noChangeAspect="1"/>
          </p:cNvPicPr>
          <p:nvPr/>
        </p:nvPicPr>
        <p:blipFill>
          <a:blip r:embed="rId4"/>
          <a:stretch>
            <a:fillRect/>
          </a:stretch>
        </p:blipFill>
        <p:spPr>
          <a:xfrm>
            <a:off x="10608212" y="1137232"/>
            <a:ext cx="310574" cy="310574"/>
          </a:xfrm>
          <a:prstGeom prst="rect">
            <a:avLst/>
          </a:prstGeom>
        </p:spPr>
      </p:pic>
      <p:sp>
        <p:nvSpPr>
          <p:cNvPr id="31" name="TextBox 30">
            <a:extLst>
              <a:ext uri="{FF2B5EF4-FFF2-40B4-BE49-F238E27FC236}">
                <a16:creationId xmlns:a16="http://schemas.microsoft.com/office/drawing/2014/main" id="{D7E253D3-D97C-4ECF-9E20-4B70125C7D78}"/>
              </a:ext>
            </a:extLst>
          </p:cNvPr>
          <p:cNvSpPr txBox="1"/>
          <p:nvPr/>
        </p:nvSpPr>
        <p:spPr>
          <a:xfrm>
            <a:off x="8427438" y="251884"/>
            <a:ext cx="2800177" cy="845753"/>
          </a:xfrm>
          <a:prstGeom prst="rect">
            <a:avLst/>
          </a:prstGeom>
          <a:noFill/>
        </p:spPr>
        <p:txBody>
          <a:bodyPr wrap="square" rtlCol="0">
            <a:spAutoFit/>
          </a:bodyPr>
          <a:lstStyle/>
          <a:p>
            <a:pPr>
              <a:defRPr/>
            </a:pPr>
            <a:r>
              <a:rPr lang="en-US" sz="1200" dirty="0">
                <a:solidFill>
                  <a:schemeClr val="bg1"/>
                </a:solidFill>
                <a:latin typeface="Segoe UI Light" panose="020B0502040204020203" pitchFamily="34" charset="0"/>
                <a:cs typeface="Segoe UI Light" panose="020B0502040204020203" pitchFamily="34" charset="0"/>
              </a:rPr>
              <a:t>(*) ASCS : ABAP SAP Central Services – </a:t>
            </a:r>
            <a:br>
              <a:rPr lang="en-US" sz="1200" dirty="0">
                <a:solidFill>
                  <a:schemeClr val="bg1"/>
                </a:solidFill>
                <a:latin typeface="Segoe UI Light" panose="020B0502040204020203" pitchFamily="34" charset="0"/>
                <a:cs typeface="Segoe UI Light" panose="020B0502040204020203" pitchFamily="34" charset="0"/>
              </a:rPr>
            </a:br>
            <a:r>
              <a:rPr lang="en-US" sz="1200" dirty="0">
                <a:solidFill>
                  <a:schemeClr val="bg1"/>
                </a:solidFill>
                <a:latin typeface="Segoe UI Light" panose="020B0502040204020203" pitchFamily="34" charset="0"/>
                <a:cs typeface="Segoe UI Light" panose="020B0502040204020203" pitchFamily="34" charset="0"/>
              </a:rPr>
              <a:t>part of SAP application servers running message/enqueue service,  which is a single point of failure (SPOF)</a:t>
            </a:r>
          </a:p>
        </p:txBody>
      </p:sp>
      <p:cxnSp>
        <p:nvCxnSpPr>
          <p:cNvPr id="32" name="Straight Connector 31">
            <a:extLst>
              <a:ext uri="{FF2B5EF4-FFF2-40B4-BE49-F238E27FC236}">
                <a16:creationId xmlns:a16="http://schemas.microsoft.com/office/drawing/2014/main" id="{75839795-A9B3-4CAB-B6B9-BB476A5314FF}"/>
              </a:ext>
            </a:extLst>
          </p:cNvPr>
          <p:cNvCxnSpPr>
            <a:cxnSpLocks/>
          </p:cNvCxnSpPr>
          <p:nvPr/>
        </p:nvCxnSpPr>
        <p:spPr>
          <a:xfrm>
            <a:off x="725846" y="5532310"/>
            <a:ext cx="9864123" cy="3277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AB421C1-8864-4E30-B4A7-D6D0E4B690E2}"/>
              </a:ext>
            </a:extLst>
          </p:cNvPr>
          <p:cNvSpPr/>
          <p:nvPr/>
        </p:nvSpPr>
        <p:spPr bwMode="gray">
          <a:xfrm>
            <a:off x="7051455" y="5839429"/>
            <a:ext cx="3156425" cy="606033"/>
          </a:xfrm>
          <a:prstGeom prst="rect">
            <a:avLst/>
          </a:prstGeom>
          <a:solidFill>
            <a:srgbClr val="FF0000"/>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88231" tIns="70585" rIns="88231" bIns="70585" rtlCol="0" anchor="ctr"/>
          <a:lstStyle/>
          <a:p>
            <a:pPr algn="ctr" defTabSz="896386" fontAlgn="base">
              <a:spcBef>
                <a:spcPct val="50000"/>
              </a:spcBef>
              <a:spcAft>
                <a:spcPct val="0"/>
              </a:spcAft>
              <a:buClr>
                <a:srgbClr val="F0AB00"/>
              </a:buClr>
              <a:buSzPct val="80000"/>
              <a:defRPr/>
            </a:pPr>
            <a:endParaRPr lang="en-US" sz="1961" kern="0" dirty="0" err="1">
              <a:solidFill>
                <a:srgbClr val="FFFFFF"/>
              </a:solidFill>
              <a:latin typeface="Segoe UI Semilight"/>
              <a:ea typeface="Arial Unicode MS" pitchFamily="34" charset="-128"/>
              <a:cs typeface="Arial Unicode MS" pitchFamily="34" charset="-128"/>
            </a:endParaRPr>
          </a:p>
        </p:txBody>
      </p:sp>
      <p:sp>
        <p:nvSpPr>
          <p:cNvPr id="37" name="Rectangle 36">
            <a:extLst>
              <a:ext uri="{FF2B5EF4-FFF2-40B4-BE49-F238E27FC236}">
                <a16:creationId xmlns:a16="http://schemas.microsoft.com/office/drawing/2014/main" id="{9232BEC3-B6B7-4AD7-9656-BC93B99C3DAF}"/>
              </a:ext>
            </a:extLst>
          </p:cNvPr>
          <p:cNvSpPr/>
          <p:nvPr/>
        </p:nvSpPr>
        <p:spPr bwMode="gray">
          <a:xfrm>
            <a:off x="8143156" y="5991451"/>
            <a:ext cx="946928" cy="315206"/>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algn="ctr" defTabSz="896386" fontAlgn="base">
              <a:spcBef>
                <a:spcPct val="50000"/>
              </a:spcBef>
              <a:spcAft>
                <a:spcPct val="0"/>
              </a:spcAft>
              <a:buClr>
                <a:srgbClr val="F0AB00"/>
              </a:buClr>
              <a:buSzPct val="80000"/>
              <a:defRPr/>
            </a:pPr>
            <a:r>
              <a:rPr lang="de-DE" sz="1568" kern="0" dirty="0">
                <a:solidFill>
                  <a:srgbClr val="FFFFFF"/>
                </a:solidFill>
                <a:latin typeface="Segoe UI Semilight"/>
                <a:ea typeface="Arial Unicode MS" pitchFamily="34" charset="-128"/>
                <a:cs typeface="Arial Unicode MS" pitchFamily="34" charset="-128"/>
              </a:rPr>
              <a:t>DBMS</a:t>
            </a:r>
            <a:endParaRPr lang="en-US" sz="1568" kern="0" dirty="0" err="1">
              <a:solidFill>
                <a:srgbClr val="FFFFFF"/>
              </a:solidFill>
              <a:latin typeface="Segoe UI Semilight"/>
              <a:ea typeface="Arial Unicode MS" pitchFamily="34" charset="-128"/>
              <a:cs typeface="Arial Unicode MS" pitchFamily="34" charset="-128"/>
            </a:endParaRPr>
          </a:p>
        </p:txBody>
      </p:sp>
    </p:spTree>
    <p:extLst>
      <p:ext uri="{BB962C8B-B14F-4D97-AF65-F5344CB8AC3E}">
        <p14:creationId xmlns:p14="http://schemas.microsoft.com/office/powerpoint/2010/main" val="14032098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2">
            <a:extLst>
              <a:ext uri="{FF2B5EF4-FFF2-40B4-BE49-F238E27FC236}">
                <a16:creationId xmlns:a16="http://schemas.microsoft.com/office/drawing/2014/main" id="{5C5F5DD1-8F39-4CE4-9D06-860F1A7C1FEF}"/>
              </a:ext>
            </a:extLst>
          </p:cNvPr>
          <p:cNvSpPr/>
          <p:nvPr/>
        </p:nvSpPr>
        <p:spPr bwMode="auto">
          <a:xfrm>
            <a:off x="8307215" y="1361984"/>
            <a:ext cx="1087284" cy="1567167"/>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 name="Rounded Rectangle 14">
            <a:extLst>
              <a:ext uri="{FF2B5EF4-FFF2-40B4-BE49-F238E27FC236}">
                <a16:creationId xmlns:a16="http://schemas.microsoft.com/office/drawing/2014/main" id="{20D42AA2-46C3-4F00-9B45-3D5CACB7D50D}"/>
              </a:ext>
            </a:extLst>
          </p:cNvPr>
          <p:cNvSpPr/>
          <p:nvPr/>
        </p:nvSpPr>
        <p:spPr bwMode="auto">
          <a:xfrm>
            <a:off x="10645756" y="1361984"/>
            <a:ext cx="960301" cy="1567167"/>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Rounded Rectangle 16">
            <a:extLst>
              <a:ext uri="{FF2B5EF4-FFF2-40B4-BE49-F238E27FC236}">
                <a16:creationId xmlns:a16="http://schemas.microsoft.com/office/drawing/2014/main" id="{160DA007-9561-4F71-B4C5-558652ADA209}"/>
              </a:ext>
            </a:extLst>
          </p:cNvPr>
          <p:cNvSpPr/>
          <p:nvPr/>
        </p:nvSpPr>
        <p:spPr bwMode="auto">
          <a:xfrm>
            <a:off x="8159395" y="1236920"/>
            <a:ext cx="3597119" cy="20333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9D00E0EA-71B9-425A-8471-388EF9904757}"/>
              </a:ext>
            </a:extLst>
          </p:cNvPr>
          <p:cNvSpPr>
            <a:spLocks noChangeArrowheads="1"/>
          </p:cNvSpPr>
          <p:nvPr/>
        </p:nvSpPr>
        <p:spPr bwMode="auto">
          <a:xfrm>
            <a:off x="8454947" y="1783144"/>
            <a:ext cx="2956339" cy="445293"/>
          </a:xfrm>
          <a:prstGeom prst="rect">
            <a:avLst/>
          </a:prstGeom>
          <a:noFill/>
          <a:ln w="41275">
            <a:solidFill>
              <a:srgbClr val="FF00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353535"/>
              </a:solidFill>
              <a:effectLst/>
              <a:uLnTx/>
              <a:uFillTx/>
              <a:latin typeface="Arial"/>
              <a:ea typeface="+mn-ea"/>
              <a:cs typeface="+mn-cs"/>
            </a:endParaRPr>
          </a:p>
        </p:txBody>
      </p:sp>
      <p:sp>
        <p:nvSpPr>
          <p:cNvPr id="8" name="Text Box 147">
            <a:extLst>
              <a:ext uri="{FF2B5EF4-FFF2-40B4-BE49-F238E27FC236}">
                <a16:creationId xmlns:a16="http://schemas.microsoft.com/office/drawing/2014/main" id="{E1C7FDA7-544C-4F8D-B303-724E59B24378}"/>
              </a:ext>
            </a:extLst>
          </p:cNvPr>
          <p:cNvSpPr txBox="1">
            <a:spLocks noChangeArrowheads="1"/>
          </p:cNvSpPr>
          <p:nvPr/>
        </p:nvSpPr>
        <p:spPr bwMode="auto">
          <a:xfrm>
            <a:off x="9486054" y="1624323"/>
            <a:ext cx="1101277" cy="312029"/>
          </a:xfrm>
          <a:prstGeom prst="rect">
            <a:avLst/>
          </a:prstGeom>
          <a:solidFill>
            <a:srgbClr val="FF0000"/>
          </a:solidFill>
          <a:ln>
            <a:noFill/>
          </a:ln>
          <a:effectLst/>
          <a:extLst/>
        </p:spPr>
        <p:txBody>
          <a:bodyPr wrap="square">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DBMS</a:t>
            </a:r>
            <a:endParaRPr kumimoji="0" lang="en-US" sz="1400" b="0" i="0" u="none" strike="noStrike" kern="1200" cap="none" spc="0" normalizeH="0" baseline="0" noProof="0" dirty="0">
              <a:ln>
                <a:noFill/>
              </a:ln>
              <a:solidFill>
                <a:srgbClr val="353535"/>
              </a:solidFill>
              <a:effectLst/>
              <a:uLnTx/>
              <a:uFillTx/>
              <a:latin typeface="Arial"/>
              <a:ea typeface="+mn-ea"/>
              <a:cs typeface="+mn-cs"/>
            </a:endParaRPr>
          </a:p>
        </p:txBody>
      </p:sp>
      <p:sp>
        <p:nvSpPr>
          <p:cNvPr id="9" name="TextBox 8">
            <a:extLst>
              <a:ext uri="{FF2B5EF4-FFF2-40B4-BE49-F238E27FC236}">
                <a16:creationId xmlns:a16="http://schemas.microsoft.com/office/drawing/2014/main" id="{781EBBE5-27F7-4413-9C47-6BDABA5A0593}"/>
              </a:ext>
            </a:extLst>
          </p:cNvPr>
          <p:cNvSpPr txBox="1"/>
          <p:nvPr/>
        </p:nvSpPr>
        <p:spPr>
          <a:xfrm>
            <a:off x="9479191" y="1269583"/>
            <a:ext cx="1318398" cy="31202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353535"/>
                </a:solidFill>
                <a:effectLst/>
                <a:uLnTx/>
                <a:uFillTx/>
                <a:latin typeface="Segoe UI Semilight"/>
                <a:ea typeface="+mn-ea"/>
                <a:cs typeface="+mn-cs"/>
              </a:rPr>
              <a:t> </a:t>
            </a:r>
            <a:endParaRPr kumimoji="0" lang="en-US" sz="1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 name="Rectangle 28">
            <a:extLst>
              <a:ext uri="{FF2B5EF4-FFF2-40B4-BE49-F238E27FC236}">
                <a16:creationId xmlns:a16="http://schemas.microsoft.com/office/drawing/2014/main" id="{18B1603E-273D-4D46-9CC8-F3F3F9104ED4}"/>
              </a:ext>
            </a:extLst>
          </p:cNvPr>
          <p:cNvSpPr>
            <a:spLocks noChangeArrowheads="1"/>
          </p:cNvSpPr>
          <p:nvPr/>
        </p:nvSpPr>
        <p:spPr bwMode="auto">
          <a:xfrm>
            <a:off x="8652380" y="1838514"/>
            <a:ext cx="572684" cy="310071"/>
          </a:xfrm>
          <a:prstGeom prst="rect">
            <a:avLst/>
          </a:prstGeom>
          <a:solidFill>
            <a:srgbClr val="FF000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lang="de-DE" sz="1200" b="1" dirty="0">
                <a:solidFill>
                  <a:srgbClr val="FFFFFF"/>
                </a:solidFill>
                <a:latin typeface="Arial"/>
              </a:rPr>
              <a:t>HANA</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pic>
        <p:nvPicPr>
          <p:cNvPr id="17" name="Picture 16">
            <a:extLst>
              <a:ext uri="{FF2B5EF4-FFF2-40B4-BE49-F238E27FC236}">
                <a16:creationId xmlns:a16="http://schemas.microsoft.com/office/drawing/2014/main" id="{314E3B64-ACCB-4613-BBE8-D10BEB81992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00425" y="599199"/>
            <a:ext cx="390090" cy="390090"/>
          </a:xfrm>
          <a:prstGeom prst="rect">
            <a:avLst/>
          </a:prstGeom>
        </p:spPr>
      </p:pic>
      <p:cxnSp>
        <p:nvCxnSpPr>
          <p:cNvPr id="18" name="Straight Arrow Connector 17">
            <a:extLst>
              <a:ext uri="{FF2B5EF4-FFF2-40B4-BE49-F238E27FC236}">
                <a16:creationId xmlns:a16="http://schemas.microsoft.com/office/drawing/2014/main" id="{AC6A0615-5C3F-4125-9217-D04547D28C3F}"/>
              </a:ext>
            </a:extLst>
          </p:cNvPr>
          <p:cNvCxnSpPr>
            <a:cxnSpLocks/>
            <a:endCxn id="17" idx="0"/>
          </p:cNvCxnSpPr>
          <p:nvPr/>
        </p:nvCxnSpPr>
        <p:spPr>
          <a:xfrm>
            <a:off x="9995470" y="313640"/>
            <a:ext cx="0" cy="2855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FE0AED4-23CE-404B-950A-988E098E4538}"/>
              </a:ext>
            </a:extLst>
          </p:cNvPr>
          <p:cNvCxnSpPr>
            <a:cxnSpLocks/>
            <a:stCxn id="17" idx="2"/>
            <a:endCxn id="4" idx="0"/>
          </p:cNvCxnSpPr>
          <p:nvPr/>
        </p:nvCxnSpPr>
        <p:spPr>
          <a:xfrm flipH="1">
            <a:off x="8850858" y="989291"/>
            <a:ext cx="1144613" cy="3726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E28912D-ADAA-43AA-A72A-EF2168F1D52D}"/>
              </a:ext>
            </a:extLst>
          </p:cNvPr>
          <p:cNvCxnSpPr>
            <a:cxnSpLocks/>
            <a:stCxn id="17" idx="2"/>
            <a:endCxn id="5" idx="0"/>
          </p:cNvCxnSpPr>
          <p:nvPr/>
        </p:nvCxnSpPr>
        <p:spPr>
          <a:xfrm>
            <a:off x="9995471" y="989291"/>
            <a:ext cx="1130436" cy="3726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AEE22E9-93E0-41AF-862F-61C86B3F53FA}"/>
              </a:ext>
            </a:extLst>
          </p:cNvPr>
          <p:cNvSpPr txBox="1"/>
          <p:nvPr/>
        </p:nvSpPr>
        <p:spPr>
          <a:xfrm>
            <a:off x="10235650" y="608846"/>
            <a:ext cx="1238814" cy="28067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353535"/>
                </a:solidFill>
                <a:effectLst/>
                <a:uLnTx/>
                <a:uFillTx/>
                <a:latin typeface="Segoe UI Semilight"/>
                <a:ea typeface="+mn-ea"/>
                <a:cs typeface="+mn-cs"/>
              </a:rPr>
              <a:t>HANA IP</a:t>
            </a:r>
            <a:endParaRPr kumimoji="0" lang="en-US" sz="12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2" name="TextBox 21">
            <a:extLst>
              <a:ext uri="{FF2B5EF4-FFF2-40B4-BE49-F238E27FC236}">
                <a16:creationId xmlns:a16="http://schemas.microsoft.com/office/drawing/2014/main" id="{7C756D70-BAC9-44CF-9536-EF012BA5ABED}"/>
              </a:ext>
            </a:extLst>
          </p:cNvPr>
          <p:cNvSpPr txBox="1"/>
          <p:nvPr/>
        </p:nvSpPr>
        <p:spPr>
          <a:xfrm>
            <a:off x="8970082" y="604748"/>
            <a:ext cx="828667" cy="28067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353535"/>
                </a:solidFill>
                <a:effectLst/>
                <a:uLnTx/>
                <a:uFillTx/>
                <a:latin typeface="Segoe UI Semilight"/>
                <a:ea typeface="+mn-ea"/>
                <a:cs typeface="+mn-cs"/>
              </a:rPr>
              <a:t>Azure ILB</a:t>
            </a:r>
            <a:endParaRPr kumimoji="0" lang="en-US" sz="12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7" name="Picture 26">
            <a:extLst>
              <a:ext uri="{FF2B5EF4-FFF2-40B4-BE49-F238E27FC236}">
                <a16:creationId xmlns:a16="http://schemas.microsoft.com/office/drawing/2014/main" id="{23F9D4BE-09B5-40DC-AFFB-F6CABF950495}"/>
              </a:ext>
            </a:extLst>
          </p:cNvPr>
          <p:cNvPicPr>
            <a:picLocks noChangeAspect="1"/>
          </p:cNvPicPr>
          <p:nvPr/>
        </p:nvPicPr>
        <p:blipFill>
          <a:blip r:embed="rId4"/>
          <a:stretch>
            <a:fillRect/>
          </a:stretch>
        </p:blipFill>
        <p:spPr>
          <a:xfrm>
            <a:off x="8780146" y="3587568"/>
            <a:ext cx="314409" cy="558134"/>
          </a:xfrm>
          <a:prstGeom prst="rect">
            <a:avLst/>
          </a:prstGeom>
        </p:spPr>
      </p:pic>
      <p:cxnSp>
        <p:nvCxnSpPr>
          <p:cNvPr id="28" name="Straight Arrow Connector 27">
            <a:extLst>
              <a:ext uri="{FF2B5EF4-FFF2-40B4-BE49-F238E27FC236}">
                <a16:creationId xmlns:a16="http://schemas.microsoft.com/office/drawing/2014/main" id="{255BE6DD-5F23-47FC-AB9D-AA427323DA61}"/>
              </a:ext>
            </a:extLst>
          </p:cNvPr>
          <p:cNvCxnSpPr>
            <a:cxnSpLocks/>
          </p:cNvCxnSpPr>
          <p:nvPr/>
        </p:nvCxnSpPr>
        <p:spPr>
          <a:xfrm flipV="1">
            <a:off x="8937351" y="4112577"/>
            <a:ext cx="0" cy="266071"/>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4DFCB91-91DB-4329-8E9D-079A77AEC78E}"/>
              </a:ext>
            </a:extLst>
          </p:cNvPr>
          <p:cNvCxnSpPr>
            <a:cxnSpLocks/>
          </p:cNvCxnSpPr>
          <p:nvPr/>
        </p:nvCxnSpPr>
        <p:spPr>
          <a:xfrm flipV="1">
            <a:off x="11020879" y="4079600"/>
            <a:ext cx="0" cy="299047"/>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B385A44-8C10-488B-BE55-04310E1DDFA0}"/>
              </a:ext>
            </a:extLst>
          </p:cNvPr>
          <p:cNvSpPr txBox="1"/>
          <p:nvPr/>
        </p:nvSpPr>
        <p:spPr>
          <a:xfrm>
            <a:off x="8910772" y="4140168"/>
            <a:ext cx="2070276" cy="22899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HANA System Replication</a:t>
            </a:r>
          </a:p>
        </p:txBody>
      </p:sp>
      <p:pic>
        <p:nvPicPr>
          <p:cNvPr id="31" name="Picture 30">
            <a:extLst>
              <a:ext uri="{FF2B5EF4-FFF2-40B4-BE49-F238E27FC236}">
                <a16:creationId xmlns:a16="http://schemas.microsoft.com/office/drawing/2014/main" id="{C36C373F-4C0B-4F92-9452-1CDF46E76CFB}"/>
              </a:ext>
            </a:extLst>
          </p:cNvPr>
          <p:cNvPicPr>
            <a:picLocks noChangeAspect="1"/>
          </p:cNvPicPr>
          <p:nvPr/>
        </p:nvPicPr>
        <p:blipFill>
          <a:blip r:embed="rId4"/>
          <a:stretch>
            <a:fillRect/>
          </a:stretch>
        </p:blipFill>
        <p:spPr>
          <a:xfrm>
            <a:off x="10850423" y="3575713"/>
            <a:ext cx="314409" cy="558134"/>
          </a:xfrm>
          <a:prstGeom prst="rect">
            <a:avLst/>
          </a:prstGeom>
        </p:spPr>
      </p:pic>
      <p:pic>
        <p:nvPicPr>
          <p:cNvPr id="32" name="Picture 31">
            <a:extLst>
              <a:ext uri="{FF2B5EF4-FFF2-40B4-BE49-F238E27FC236}">
                <a16:creationId xmlns:a16="http://schemas.microsoft.com/office/drawing/2014/main" id="{05B56555-001E-4609-9DDC-E568B3E1378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0940" y="2790270"/>
            <a:ext cx="380940" cy="414503"/>
          </a:xfrm>
          <a:prstGeom prst="rect">
            <a:avLst/>
          </a:prstGeom>
        </p:spPr>
      </p:pic>
      <p:pic>
        <p:nvPicPr>
          <p:cNvPr id="33" name="Picture 32">
            <a:extLst>
              <a:ext uri="{FF2B5EF4-FFF2-40B4-BE49-F238E27FC236}">
                <a16:creationId xmlns:a16="http://schemas.microsoft.com/office/drawing/2014/main" id="{EEF598D0-7897-454A-83C2-0E48514DDBA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300347" y="2790270"/>
            <a:ext cx="380940" cy="414503"/>
          </a:xfrm>
          <a:prstGeom prst="rect">
            <a:avLst/>
          </a:prstGeom>
        </p:spPr>
      </p:pic>
      <p:cxnSp>
        <p:nvCxnSpPr>
          <p:cNvPr id="34" name="Straight Connector 33">
            <a:extLst>
              <a:ext uri="{FF2B5EF4-FFF2-40B4-BE49-F238E27FC236}">
                <a16:creationId xmlns:a16="http://schemas.microsoft.com/office/drawing/2014/main" id="{833E582D-2643-4CA4-9615-85DC35A03C6C}"/>
              </a:ext>
            </a:extLst>
          </p:cNvPr>
          <p:cNvCxnSpPr>
            <a:cxnSpLocks/>
            <a:stCxn id="32" idx="2"/>
            <a:endCxn id="27" idx="0"/>
          </p:cNvCxnSpPr>
          <p:nvPr/>
        </p:nvCxnSpPr>
        <p:spPr>
          <a:xfrm>
            <a:off x="8411409" y="3204771"/>
            <a:ext cx="525942" cy="3827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1D7614-4695-4748-8CEA-EB48EDC66C5C}"/>
              </a:ext>
            </a:extLst>
          </p:cNvPr>
          <p:cNvCxnSpPr>
            <a:cxnSpLocks/>
            <a:stCxn id="33" idx="2"/>
            <a:endCxn id="31" idx="0"/>
          </p:cNvCxnSpPr>
          <p:nvPr/>
        </p:nvCxnSpPr>
        <p:spPr>
          <a:xfrm flipH="1">
            <a:off x="11007628" y="3204771"/>
            <a:ext cx="483188" cy="37094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D4F926-6484-40F3-9EAD-04A038CB1FF1}"/>
              </a:ext>
            </a:extLst>
          </p:cNvPr>
          <p:cNvCxnSpPr>
            <a:cxnSpLocks/>
          </p:cNvCxnSpPr>
          <p:nvPr/>
        </p:nvCxnSpPr>
        <p:spPr>
          <a:xfrm>
            <a:off x="8960331" y="4378648"/>
            <a:ext cx="2070277" cy="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sp>
        <p:nvSpPr>
          <p:cNvPr id="25" name="Rounded Rectangle 16">
            <a:extLst>
              <a:ext uri="{FF2B5EF4-FFF2-40B4-BE49-F238E27FC236}">
                <a16:creationId xmlns:a16="http://schemas.microsoft.com/office/drawing/2014/main" id="{067797F5-0BF3-4BA9-BB82-8E48ED644771}"/>
              </a:ext>
            </a:extLst>
          </p:cNvPr>
          <p:cNvSpPr/>
          <p:nvPr/>
        </p:nvSpPr>
        <p:spPr bwMode="auto">
          <a:xfrm>
            <a:off x="7997918" y="1100781"/>
            <a:ext cx="3924768" cy="2263324"/>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TextBox 25">
            <a:extLst>
              <a:ext uri="{FF2B5EF4-FFF2-40B4-BE49-F238E27FC236}">
                <a16:creationId xmlns:a16="http://schemas.microsoft.com/office/drawing/2014/main" id="{916B3960-8007-4689-9AB4-3E14919735CA}"/>
              </a:ext>
            </a:extLst>
          </p:cNvPr>
          <p:cNvSpPr txBox="1"/>
          <p:nvPr/>
        </p:nvSpPr>
        <p:spPr>
          <a:xfrm>
            <a:off x="7742818" y="776384"/>
            <a:ext cx="943828" cy="430853"/>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solidFill>
                  <a:srgbClr val="002050">
                    <a:lumMod val="75000"/>
                  </a:srgbClr>
                </a:solidFill>
                <a:effectLst/>
                <a:uLnTx/>
                <a:uFillTx/>
                <a:latin typeface="Arial" panose="020B0604020202020204" pitchFamily="34" charset="0"/>
                <a:ea typeface="+mn-ea"/>
                <a:cs typeface="Arial" panose="020B0604020202020204" pitchFamily="34" charset="0"/>
              </a:rPr>
              <a:t>Azure AS</a:t>
            </a:r>
          </a:p>
        </p:txBody>
      </p:sp>
      <p:sp>
        <p:nvSpPr>
          <p:cNvPr id="35" name="TextBox 34">
            <a:extLst>
              <a:ext uri="{FF2B5EF4-FFF2-40B4-BE49-F238E27FC236}">
                <a16:creationId xmlns:a16="http://schemas.microsoft.com/office/drawing/2014/main" id="{C5EBAFC9-93E7-4131-83E1-CE60A25620D1}"/>
              </a:ext>
            </a:extLst>
          </p:cNvPr>
          <p:cNvSpPr txBox="1"/>
          <p:nvPr/>
        </p:nvSpPr>
        <p:spPr>
          <a:xfrm>
            <a:off x="8411409" y="2275279"/>
            <a:ext cx="975884" cy="455663"/>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5" b="1" i="0" u="none" strike="noStrike" kern="1200" cap="none" spc="0" normalizeH="0" baseline="0" noProof="0" dirty="0">
                <a:ln>
                  <a:noFill/>
                </a:ln>
                <a:solidFill>
                  <a:srgbClr val="002050">
                    <a:lumMod val="75000"/>
                  </a:srgbClr>
                </a:solidFill>
                <a:effectLst/>
                <a:uLnTx/>
                <a:uFillTx/>
                <a:latin typeface="Segoe UI Semilight"/>
                <a:ea typeface="+mn-ea"/>
                <a:cs typeface="+mn-cs"/>
              </a:rPr>
              <a:t>PRIMARY</a:t>
            </a:r>
          </a:p>
        </p:txBody>
      </p:sp>
      <p:sp>
        <p:nvSpPr>
          <p:cNvPr id="36" name="TextBox 35">
            <a:extLst>
              <a:ext uri="{FF2B5EF4-FFF2-40B4-BE49-F238E27FC236}">
                <a16:creationId xmlns:a16="http://schemas.microsoft.com/office/drawing/2014/main" id="{A5AD10F9-60C8-40DD-AF87-F6D6D097D8D4}"/>
              </a:ext>
            </a:extLst>
          </p:cNvPr>
          <p:cNvSpPr txBox="1"/>
          <p:nvPr/>
        </p:nvSpPr>
        <p:spPr>
          <a:xfrm>
            <a:off x="10581731" y="2250788"/>
            <a:ext cx="1217903" cy="455663"/>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5" b="1" i="0" u="none" strike="noStrike" kern="1200" cap="none" spc="0" normalizeH="0" baseline="0" noProof="0" dirty="0">
                <a:ln>
                  <a:noFill/>
                </a:ln>
                <a:solidFill>
                  <a:srgbClr val="002050">
                    <a:lumMod val="75000"/>
                  </a:srgbClr>
                </a:solidFill>
                <a:effectLst/>
                <a:uLnTx/>
                <a:uFillTx/>
                <a:latin typeface="Segoe UI Semilight"/>
                <a:ea typeface="+mn-ea"/>
                <a:cs typeface="+mn-cs"/>
              </a:rPr>
              <a:t>SECONDARY</a:t>
            </a:r>
          </a:p>
        </p:txBody>
      </p:sp>
      <p:sp>
        <p:nvSpPr>
          <p:cNvPr id="41" name="Rounded Rectangle 12">
            <a:extLst>
              <a:ext uri="{FF2B5EF4-FFF2-40B4-BE49-F238E27FC236}">
                <a16:creationId xmlns:a16="http://schemas.microsoft.com/office/drawing/2014/main" id="{BE8FC102-0077-48FE-B9FE-E7265D4C9EAC}"/>
              </a:ext>
            </a:extLst>
          </p:cNvPr>
          <p:cNvSpPr/>
          <p:nvPr/>
        </p:nvSpPr>
        <p:spPr bwMode="auto">
          <a:xfrm>
            <a:off x="4140945" y="1345507"/>
            <a:ext cx="960301" cy="162653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Rounded Rectangle 14">
            <a:extLst>
              <a:ext uri="{FF2B5EF4-FFF2-40B4-BE49-F238E27FC236}">
                <a16:creationId xmlns:a16="http://schemas.microsoft.com/office/drawing/2014/main" id="{2876338E-F3AF-4417-838A-8AB7134FA600}"/>
              </a:ext>
            </a:extLst>
          </p:cNvPr>
          <p:cNvSpPr/>
          <p:nvPr/>
        </p:nvSpPr>
        <p:spPr bwMode="auto">
          <a:xfrm>
            <a:off x="6339262" y="1372386"/>
            <a:ext cx="927309" cy="155520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Rounded Rectangle 16">
            <a:extLst>
              <a:ext uri="{FF2B5EF4-FFF2-40B4-BE49-F238E27FC236}">
                <a16:creationId xmlns:a16="http://schemas.microsoft.com/office/drawing/2014/main" id="{1B29583B-33BA-489B-8D77-D1DF5BB27A9D}"/>
              </a:ext>
            </a:extLst>
          </p:cNvPr>
          <p:cNvSpPr/>
          <p:nvPr/>
        </p:nvSpPr>
        <p:spPr bwMode="auto">
          <a:xfrm>
            <a:off x="3946601" y="1236919"/>
            <a:ext cx="3437639" cy="2031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Rectangle 44">
            <a:extLst>
              <a:ext uri="{FF2B5EF4-FFF2-40B4-BE49-F238E27FC236}">
                <a16:creationId xmlns:a16="http://schemas.microsoft.com/office/drawing/2014/main" id="{29724592-4CDE-404E-B494-8D310F092471}"/>
              </a:ext>
            </a:extLst>
          </p:cNvPr>
          <p:cNvSpPr>
            <a:spLocks noChangeArrowheads="1"/>
          </p:cNvSpPr>
          <p:nvPr/>
        </p:nvSpPr>
        <p:spPr bwMode="auto">
          <a:xfrm>
            <a:off x="4318849" y="1875681"/>
            <a:ext cx="2501282" cy="469773"/>
          </a:xfrm>
          <a:prstGeom prst="rect">
            <a:avLst/>
          </a:prstGeom>
          <a:noFill/>
          <a:ln w="41275">
            <a:solidFill>
              <a:srgbClr val="FFC0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353535"/>
              </a:solidFill>
              <a:effectLst/>
              <a:uLnTx/>
              <a:uFillTx/>
              <a:latin typeface="Arial"/>
              <a:ea typeface="+mn-ea"/>
              <a:cs typeface="+mn-cs"/>
            </a:endParaRPr>
          </a:p>
        </p:txBody>
      </p:sp>
      <p:sp>
        <p:nvSpPr>
          <p:cNvPr id="46" name="Text Box 147">
            <a:extLst>
              <a:ext uri="{FF2B5EF4-FFF2-40B4-BE49-F238E27FC236}">
                <a16:creationId xmlns:a16="http://schemas.microsoft.com/office/drawing/2014/main" id="{8150E0EE-5A2C-453C-AC60-2A8732AEBCC3}"/>
              </a:ext>
            </a:extLst>
          </p:cNvPr>
          <p:cNvSpPr txBox="1">
            <a:spLocks noChangeArrowheads="1"/>
          </p:cNvSpPr>
          <p:nvPr/>
        </p:nvSpPr>
        <p:spPr bwMode="auto">
          <a:xfrm>
            <a:off x="5205488" y="1522897"/>
            <a:ext cx="1114619" cy="512684"/>
          </a:xfrm>
          <a:prstGeom prst="rect">
            <a:avLst/>
          </a:prstGeom>
          <a:solidFill>
            <a:srgbClr val="FFC000"/>
          </a:solidFill>
          <a:ln>
            <a:noFill/>
          </a:ln>
          <a:effectLst/>
          <a:extLst/>
        </p:spPr>
        <p:txBody>
          <a:bodyPr wrap="square">
            <a:spAutoFit/>
          </a:bodyPr>
          <a:lstStyle>
            <a:defPPr>
              <a:defRPr lang="en-US"/>
            </a:defPPr>
            <a:lvl1pPr defTabSz="1088776">
              <a:defRPr sz="1372" b="1">
                <a:solidFill>
                  <a:schemeClr val="bg1"/>
                </a:solidFill>
                <a:latin typeface="Arial"/>
              </a:defRPr>
            </a:lvl1pPr>
            <a:lvl2pPr marL="544388" defTabSz="1088776">
              <a:buClr>
                <a:srgbClr val="FDB913"/>
              </a:buClr>
              <a:buSzPct val="100000"/>
              <a:buFont typeface="wingdings"/>
              <a:buChar char=""/>
              <a:defRPr sz="2100">
                <a:latin typeface="Arial"/>
              </a:defRPr>
            </a:lvl2pPr>
            <a:lvl3pPr marL="1088776" defTabSz="1088776">
              <a:buClr>
                <a:srgbClr val="666666"/>
              </a:buClr>
              <a:buSzPct val="80000"/>
              <a:buFont typeface="Wingdings"/>
              <a:buChar char="n"/>
              <a:defRPr sz="1700">
                <a:latin typeface="Arial"/>
              </a:defRPr>
            </a:lvl3pPr>
            <a:lvl4pPr marL="1633164" defTabSz="1088776">
              <a:buClr>
                <a:srgbClr val="666666"/>
              </a:buClr>
              <a:buSzPct val="80000"/>
              <a:buFont typeface="Arial"/>
              <a:buChar char=""/>
              <a:defRPr sz="1400">
                <a:latin typeface="Arial"/>
              </a:defRPr>
            </a:lvl4pPr>
            <a:lvl5pPr marL="2177552" defTabSz="1088776">
              <a:buClr>
                <a:srgbClr val="666666"/>
              </a:buClr>
              <a:buSzPct val="80000"/>
              <a:buFont typeface="Arial"/>
              <a:buChar char=""/>
              <a:defRPr sz="1200">
                <a:latin typeface="Arial"/>
              </a:defRPr>
            </a:lvl5pPr>
            <a:lvl6pPr marL="2721940" defTabSz="1088776">
              <a:defRPr sz="2100"/>
            </a:lvl6pPr>
            <a:lvl7pPr marL="3266328" defTabSz="1088776">
              <a:defRPr sz="2100"/>
            </a:lvl7pPr>
            <a:lvl8pPr marL="3810716" defTabSz="1088776">
              <a:defRPr sz="2100"/>
            </a:lvl8pPr>
            <a:lvl9pPr marL="4355104" defTabSz="1088776">
              <a:defRPr sz="2100"/>
            </a:lvl9pPr>
          </a:lstStyle>
          <a:p>
            <a:pPr marL="0" marR="0" lvl="0" indent="0" algn="l" defTabSz="1067327" rtl="0" eaLnBrk="1" fontAlgn="auto" latinLnBrk="0" hangingPunct="1">
              <a:lnSpc>
                <a:spcPct val="100000"/>
              </a:lnSpc>
              <a:spcBef>
                <a:spcPts val="0"/>
              </a:spcBef>
              <a:spcAft>
                <a:spcPts val="0"/>
              </a:spcAft>
              <a:buClrTx/>
              <a:buSzTx/>
              <a:buFontTx/>
              <a:buNone/>
              <a:tabLst/>
              <a:defRPr/>
            </a:pPr>
            <a:r>
              <a:rPr kumimoji="0" lang="en-US" sz="1371" b="1" i="0" u="none" strike="noStrike" kern="1200" cap="none" spc="0" normalizeH="0" baseline="0" noProof="0" dirty="0">
                <a:ln>
                  <a:noFill/>
                </a:ln>
                <a:solidFill>
                  <a:srgbClr val="FFFFFF"/>
                </a:solidFill>
                <a:effectLst/>
                <a:uLnTx/>
                <a:uFillTx/>
                <a:latin typeface="Arial"/>
                <a:ea typeface="+mn-ea"/>
                <a:cs typeface="+mn-cs"/>
              </a:rPr>
              <a:t>SAP ASCS</a:t>
            </a:r>
          </a:p>
          <a:p>
            <a:pPr marL="0" marR="0" lvl="0" indent="0" algn="l" defTabSz="1067327" rtl="0" eaLnBrk="1" fontAlgn="auto" latinLnBrk="0" hangingPunct="1">
              <a:lnSpc>
                <a:spcPct val="100000"/>
              </a:lnSpc>
              <a:spcBef>
                <a:spcPts val="0"/>
              </a:spcBef>
              <a:spcAft>
                <a:spcPts val="0"/>
              </a:spcAft>
              <a:buClrTx/>
              <a:buSzTx/>
              <a:buFontTx/>
              <a:buNone/>
              <a:tabLst/>
              <a:defRPr/>
            </a:pPr>
            <a:r>
              <a:rPr kumimoji="0" lang="en-US" sz="1371" b="1" i="0" u="none" strike="noStrike" kern="1200" cap="none" spc="0" normalizeH="0" baseline="0" noProof="0" dirty="0">
                <a:ln>
                  <a:noFill/>
                </a:ln>
                <a:solidFill>
                  <a:srgbClr val="FFFFFF"/>
                </a:solidFill>
                <a:effectLst/>
                <a:uLnTx/>
                <a:uFillTx/>
                <a:latin typeface="Arial"/>
                <a:ea typeface="+mn-ea"/>
                <a:cs typeface="+mn-cs"/>
              </a:rPr>
              <a:t>SAP &lt;SID&gt;</a:t>
            </a:r>
          </a:p>
        </p:txBody>
      </p:sp>
      <p:sp>
        <p:nvSpPr>
          <p:cNvPr id="47" name="Rounded Rectangle 12">
            <a:extLst>
              <a:ext uri="{FF2B5EF4-FFF2-40B4-BE49-F238E27FC236}">
                <a16:creationId xmlns:a16="http://schemas.microsoft.com/office/drawing/2014/main" id="{CE49C9B6-58EA-4090-8629-9EA2894036FA}"/>
              </a:ext>
            </a:extLst>
          </p:cNvPr>
          <p:cNvSpPr/>
          <p:nvPr/>
        </p:nvSpPr>
        <p:spPr bwMode="auto">
          <a:xfrm>
            <a:off x="4102376" y="4013377"/>
            <a:ext cx="960302" cy="157678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Rounded Rectangle 14">
            <a:extLst>
              <a:ext uri="{FF2B5EF4-FFF2-40B4-BE49-F238E27FC236}">
                <a16:creationId xmlns:a16="http://schemas.microsoft.com/office/drawing/2014/main" id="{D9B16AEA-63B7-40F0-B375-FAF17038C0D9}"/>
              </a:ext>
            </a:extLst>
          </p:cNvPr>
          <p:cNvSpPr/>
          <p:nvPr/>
        </p:nvSpPr>
        <p:spPr bwMode="auto">
          <a:xfrm>
            <a:off x="6325573" y="4008801"/>
            <a:ext cx="927310" cy="157678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Rounded Rectangle 16">
            <a:extLst>
              <a:ext uri="{FF2B5EF4-FFF2-40B4-BE49-F238E27FC236}">
                <a16:creationId xmlns:a16="http://schemas.microsoft.com/office/drawing/2014/main" id="{BE0140C1-B2E6-438C-ADD5-1251126BC4FA}"/>
              </a:ext>
            </a:extLst>
          </p:cNvPr>
          <p:cNvSpPr/>
          <p:nvPr/>
        </p:nvSpPr>
        <p:spPr bwMode="auto">
          <a:xfrm>
            <a:off x="3943009" y="3740412"/>
            <a:ext cx="3441232" cy="19957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Rectangle 49">
            <a:extLst>
              <a:ext uri="{FF2B5EF4-FFF2-40B4-BE49-F238E27FC236}">
                <a16:creationId xmlns:a16="http://schemas.microsoft.com/office/drawing/2014/main" id="{CCF92596-41F0-4B43-8783-59229461C258}"/>
              </a:ext>
            </a:extLst>
          </p:cNvPr>
          <p:cNvSpPr>
            <a:spLocks noChangeArrowheads="1"/>
          </p:cNvSpPr>
          <p:nvPr/>
        </p:nvSpPr>
        <p:spPr bwMode="auto">
          <a:xfrm>
            <a:off x="4318849" y="4784671"/>
            <a:ext cx="2484068" cy="469773"/>
          </a:xfrm>
          <a:prstGeom prst="rect">
            <a:avLst/>
          </a:prstGeom>
          <a:noFill/>
          <a:ln w="41275">
            <a:solidFill>
              <a:srgbClr val="FFFF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353535"/>
              </a:solidFill>
              <a:effectLst/>
              <a:uLnTx/>
              <a:uFillTx/>
              <a:latin typeface="Arial"/>
              <a:ea typeface="+mn-ea"/>
              <a:cs typeface="+mn-cs"/>
            </a:endParaRPr>
          </a:p>
        </p:txBody>
      </p:sp>
      <p:sp>
        <p:nvSpPr>
          <p:cNvPr id="51" name="Text Box 147">
            <a:extLst>
              <a:ext uri="{FF2B5EF4-FFF2-40B4-BE49-F238E27FC236}">
                <a16:creationId xmlns:a16="http://schemas.microsoft.com/office/drawing/2014/main" id="{B7B2CC4F-4212-4202-AC5F-5A0FDA769578}"/>
              </a:ext>
            </a:extLst>
          </p:cNvPr>
          <p:cNvSpPr txBox="1">
            <a:spLocks noChangeArrowheads="1"/>
          </p:cNvSpPr>
          <p:nvPr/>
        </p:nvSpPr>
        <p:spPr bwMode="auto">
          <a:xfrm>
            <a:off x="4981921" y="4618671"/>
            <a:ext cx="1114619" cy="312029"/>
          </a:xfrm>
          <a:prstGeom prst="rect">
            <a:avLst/>
          </a:prstGeom>
          <a:solidFill>
            <a:srgbClr val="FFFF00"/>
          </a:solidFill>
          <a:ln>
            <a:noFill/>
          </a:ln>
          <a:effectLst/>
          <a:extLst/>
        </p:spPr>
        <p:txBody>
          <a:bodyPr wrap="square">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effectLst/>
                <a:uLnTx/>
                <a:uFillTx/>
                <a:latin typeface="Arial"/>
                <a:ea typeface="+mn-ea"/>
                <a:cs typeface="+mn-cs"/>
              </a:rPr>
              <a:t>DRBD</a:t>
            </a:r>
            <a:endParaRPr kumimoji="0" lang="en-US" sz="1400" b="1" i="0" u="none" strike="noStrike" kern="1200" cap="none" spc="0" normalizeH="0" baseline="0" noProof="0" dirty="0">
              <a:ln>
                <a:noFill/>
              </a:ln>
              <a:effectLst/>
              <a:uLnTx/>
              <a:uFillTx/>
              <a:latin typeface="Arial"/>
              <a:ea typeface="+mn-ea"/>
              <a:cs typeface="+mn-cs"/>
            </a:endParaRPr>
          </a:p>
        </p:txBody>
      </p:sp>
      <p:sp>
        <p:nvSpPr>
          <p:cNvPr id="52" name="TextBox 51">
            <a:extLst>
              <a:ext uri="{FF2B5EF4-FFF2-40B4-BE49-F238E27FC236}">
                <a16:creationId xmlns:a16="http://schemas.microsoft.com/office/drawing/2014/main" id="{8C94287F-DEAF-4CE6-8D7C-1782BBA221CA}"/>
              </a:ext>
            </a:extLst>
          </p:cNvPr>
          <p:cNvSpPr txBox="1"/>
          <p:nvPr/>
        </p:nvSpPr>
        <p:spPr>
          <a:xfrm>
            <a:off x="4268993" y="3739638"/>
            <a:ext cx="3311131" cy="24926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353535"/>
                </a:solidFill>
                <a:effectLst/>
                <a:uLnTx/>
                <a:uFillTx/>
                <a:latin typeface="Segoe UI Semilight"/>
                <a:ea typeface="+mn-ea"/>
                <a:cs typeface="+mn-cs"/>
              </a:rPr>
              <a:t>\\</a:t>
            </a:r>
            <a:r>
              <a:rPr kumimoji="0" lang="de-DE" sz="1000" b="1" i="0" u="none" strike="noStrike" kern="1200" cap="none" spc="0" normalizeH="0" baseline="0" noProof="0" dirty="0">
                <a:ln>
                  <a:noFill/>
                </a:ln>
                <a:solidFill>
                  <a:srgbClr val="0070C0"/>
                </a:solidFill>
                <a:effectLst/>
                <a:uLnTx/>
                <a:uFillTx/>
                <a:latin typeface="Segoe UI Semilight"/>
                <a:ea typeface="+mn-ea"/>
                <a:cs typeface="+mn-cs"/>
              </a:rPr>
              <a:t>&lt;SAPGLOBALHost&gt;\sapmnt</a:t>
            </a:r>
            <a:r>
              <a:rPr kumimoji="0" lang="de-DE" sz="1000" b="0" i="0" u="none" strike="noStrike" kern="1200" cap="none" spc="0" normalizeH="0" baseline="0" noProof="0" dirty="0">
                <a:ln>
                  <a:noFill/>
                </a:ln>
                <a:solidFill>
                  <a:srgbClr val="353535"/>
                </a:solidFill>
                <a:effectLst/>
                <a:uLnTx/>
                <a:uFillTx/>
                <a:latin typeface="Segoe UI Semilight"/>
                <a:ea typeface="+mn-ea"/>
                <a:cs typeface="+mn-cs"/>
              </a:rPr>
              <a:t>\&lt;</a:t>
            </a:r>
            <a:r>
              <a:rPr kumimoji="0" lang="de-DE" sz="1000" b="1" i="0" u="none" strike="noStrike" kern="1200" cap="none" spc="0" normalizeH="0" baseline="0" noProof="0" dirty="0">
                <a:ln>
                  <a:noFill/>
                </a:ln>
                <a:solidFill>
                  <a:srgbClr val="0070C0"/>
                </a:solidFill>
                <a:effectLst/>
                <a:uLnTx/>
                <a:uFillTx/>
                <a:latin typeface="Segoe UI Semilight"/>
                <a:ea typeface="+mn-ea"/>
                <a:cs typeface="+mn-cs"/>
              </a:rPr>
              <a:t>SID&gt;\SYS</a:t>
            </a:r>
            <a:r>
              <a:rPr kumimoji="0" lang="de-DE" sz="1000" b="0" i="0" u="none" strike="noStrike" kern="1200" cap="none" spc="0" normalizeH="0" baseline="0" noProof="0" dirty="0">
                <a:ln>
                  <a:noFill/>
                </a:ln>
                <a:solidFill>
                  <a:srgbClr val="353535"/>
                </a:solidFill>
                <a:effectLst/>
                <a:uLnTx/>
                <a:uFillTx/>
                <a:latin typeface="Segoe UI Semilight"/>
                <a:ea typeface="+mn-ea"/>
                <a:cs typeface="+mn-cs"/>
              </a:rPr>
              <a:t>\...</a:t>
            </a:r>
            <a:endParaRPr kumimoji="0" lang="en-US" sz="10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54" name="Picture 53">
            <a:extLst>
              <a:ext uri="{FF2B5EF4-FFF2-40B4-BE49-F238E27FC236}">
                <a16:creationId xmlns:a16="http://schemas.microsoft.com/office/drawing/2014/main" id="{F26E7A59-11C7-44F7-B6DB-E9FE61AACD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38172" y="604007"/>
            <a:ext cx="390090" cy="390090"/>
          </a:xfrm>
          <a:prstGeom prst="rect">
            <a:avLst/>
          </a:prstGeom>
        </p:spPr>
      </p:pic>
      <p:cxnSp>
        <p:nvCxnSpPr>
          <p:cNvPr id="55" name="Straight Arrow Connector 54">
            <a:extLst>
              <a:ext uri="{FF2B5EF4-FFF2-40B4-BE49-F238E27FC236}">
                <a16:creationId xmlns:a16="http://schemas.microsoft.com/office/drawing/2014/main" id="{F19DC7B2-3B59-4A91-A068-C25D13F039F7}"/>
              </a:ext>
            </a:extLst>
          </p:cNvPr>
          <p:cNvCxnSpPr>
            <a:cxnSpLocks/>
            <a:endCxn id="54" idx="0"/>
          </p:cNvCxnSpPr>
          <p:nvPr/>
        </p:nvCxnSpPr>
        <p:spPr>
          <a:xfrm>
            <a:off x="5633217" y="318447"/>
            <a:ext cx="0" cy="2855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C8AAF12-9CA8-434D-9168-B6A44EF0D270}"/>
              </a:ext>
            </a:extLst>
          </p:cNvPr>
          <p:cNvCxnSpPr>
            <a:cxnSpLocks/>
            <a:stCxn id="54" idx="2"/>
            <a:endCxn id="41" idx="0"/>
          </p:cNvCxnSpPr>
          <p:nvPr/>
        </p:nvCxnSpPr>
        <p:spPr>
          <a:xfrm flipH="1">
            <a:off x="4621096" y="994097"/>
            <a:ext cx="1012122" cy="3514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E373A51-4F6B-421D-85DF-7C7F9E9EA78B}"/>
              </a:ext>
            </a:extLst>
          </p:cNvPr>
          <p:cNvCxnSpPr>
            <a:cxnSpLocks/>
            <a:stCxn id="54" idx="2"/>
            <a:endCxn id="42" idx="0"/>
          </p:cNvCxnSpPr>
          <p:nvPr/>
        </p:nvCxnSpPr>
        <p:spPr>
          <a:xfrm>
            <a:off x="5633217" y="994097"/>
            <a:ext cx="1169700" cy="3782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C355EBC-6496-4E13-8C84-9848D5C424BA}"/>
              </a:ext>
            </a:extLst>
          </p:cNvPr>
          <p:cNvSpPr txBox="1"/>
          <p:nvPr/>
        </p:nvSpPr>
        <p:spPr>
          <a:xfrm>
            <a:off x="5857761" y="638787"/>
            <a:ext cx="1238814" cy="28067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353535"/>
                </a:solidFill>
                <a:effectLst/>
                <a:uLnTx/>
                <a:uFillTx/>
                <a:latin typeface="Segoe UI Semilight"/>
                <a:ea typeface="+mn-ea"/>
                <a:cs typeface="+mn-cs"/>
              </a:rPr>
              <a:t>(A)SCS IP</a:t>
            </a:r>
            <a:endParaRPr kumimoji="0" lang="en-US" sz="12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59" name="TextBox 58">
            <a:extLst>
              <a:ext uri="{FF2B5EF4-FFF2-40B4-BE49-F238E27FC236}">
                <a16:creationId xmlns:a16="http://schemas.microsoft.com/office/drawing/2014/main" id="{5783345B-D6BC-4C4D-B4DB-076F02E3BB73}"/>
              </a:ext>
            </a:extLst>
          </p:cNvPr>
          <p:cNvSpPr txBox="1"/>
          <p:nvPr/>
        </p:nvSpPr>
        <p:spPr>
          <a:xfrm>
            <a:off x="4698934" y="643522"/>
            <a:ext cx="828667" cy="28067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353535"/>
                </a:solidFill>
                <a:effectLst/>
                <a:uLnTx/>
                <a:uFillTx/>
                <a:latin typeface="Segoe UI Semilight"/>
                <a:ea typeface="+mn-ea"/>
                <a:cs typeface="+mn-cs"/>
              </a:rPr>
              <a:t>Azure ILB</a:t>
            </a:r>
            <a:endParaRPr kumimoji="0" lang="en-US" sz="12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60" name="Rectangle 28">
            <a:extLst>
              <a:ext uri="{FF2B5EF4-FFF2-40B4-BE49-F238E27FC236}">
                <a16:creationId xmlns:a16="http://schemas.microsoft.com/office/drawing/2014/main" id="{87E0A744-BBA6-40E9-BEE6-114A474B6BC7}"/>
              </a:ext>
            </a:extLst>
          </p:cNvPr>
          <p:cNvSpPr>
            <a:spLocks noChangeArrowheads="1"/>
          </p:cNvSpPr>
          <p:nvPr/>
        </p:nvSpPr>
        <p:spPr bwMode="auto">
          <a:xfrm>
            <a:off x="4413323" y="1959819"/>
            <a:ext cx="572684" cy="310071"/>
          </a:xfrm>
          <a:prstGeom prst="rect">
            <a:avLst/>
          </a:prstGeom>
          <a:solidFill>
            <a:srgbClr val="FFC000"/>
          </a:solidFill>
          <a:ln w="12700" algn="ctr">
            <a:solidFill>
              <a:srgbClr val="FFC000"/>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(A)SCS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sp>
        <p:nvSpPr>
          <p:cNvPr id="61" name="Rectangle 60">
            <a:extLst>
              <a:ext uri="{FF2B5EF4-FFF2-40B4-BE49-F238E27FC236}">
                <a16:creationId xmlns:a16="http://schemas.microsoft.com/office/drawing/2014/main" id="{35603051-66B8-453A-89BE-2FA73A21AF39}"/>
              </a:ext>
            </a:extLst>
          </p:cNvPr>
          <p:cNvSpPr>
            <a:spLocks noChangeArrowheads="1"/>
          </p:cNvSpPr>
          <p:nvPr/>
        </p:nvSpPr>
        <p:spPr bwMode="auto">
          <a:xfrm>
            <a:off x="6518683" y="2593888"/>
            <a:ext cx="572684" cy="310071"/>
          </a:xfrm>
          <a:prstGeom prst="rect">
            <a:avLst/>
          </a:prstGeom>
          <a:solidFill>
            <a:srgbClr val="04357B"/>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ERS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sp>
        <p:nvSpPr>
          <p:cNvPr id="62" name="Rectangle 61">
            <a:extLst>
              <a:ext uri="{FF2B5EF4-FFF2-40B4-BE49-F238E27FC236}">
                <a16:creationId xmlns:a16="http://schemas.microsoft.com/office/drawing/2014/main" id="{16955568-07E1-444F-A437-7D9EEF996DD6}"/>
              </a:ext>
            </a:extLst>
          </p:cNvPr>
          <p:cNvSpPr>
            <a:spLocks noChangeArrowheads="1"/>
          </p:cNvSpPr>
          <p:nvPr/>
        </p:nvSpPr>
        <p:spPr bwMode="auto">
          <a:xfrm>
            <a:off x="4420934" y="2578401"/>
            <a:ext cx="572684" cy="310071"/>
          </a:xfrm>
          <a:prstGeom prst="rect">
            <a:avLst/>
          </a:prstGeom>
          <a:solidFill>
            <a:srgbClr val="04357B"/>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ERS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cxnSp>
        <p:nvCxnSpPr>
          <p:cNvPr id="63" name="Connector: Elbow 62">
            <a:extLst>
              <a:ext uri="{FF2B5EF4-FFF2-40B4-BE49-F238E27FC236}">
                <a16:creationId xmlns:a16="http://schemas.microsoft.com/office/drawing/2014/main" id="{7744D85F-228F-4A01-AE59-756D946BEEFF}"/>
              </a:ext>
            </a:extLst>
          </p:cNvPr>
          <p:cNvCxnSpPr>
            <a:cxnSpLocks/>
            <a:stCxn id="60" idx="3"/>
            <a:endCxn id="61" idx="1"/>
          </p:cNvCxnSpPr>
          <p:nvPr/>
        </p:nvCxnSpPr>
        <p:spPr>
          <a:xfrm>
            <a:off x="4986007" y="2114853"/>
            <a:ext cx="1532675" cy="634070"/>
          </a:xfrm>
          <a:prstGeom prst="bentConnector3">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C14AA1D8-ACC8-4343-9670-145A7C1D8886}"/>
              </a:ext>
            </a:extLst>
          </p:cNvPr>
          <p:cNvPicPr>
            <a:picLocks noChangeAspect="1"/>
          </p:cNvPicPr>
          <p:nvPr/>
        </p:nvPicPr>
        <p:blipFill>
          <a:blip r:embed="rId4"/>
          <a:stretch>
            <a:fillRect/>
          </a:stretch>
        </p:blipFill>
        <p:spPr>
          <a:xfrm>
            <a:off x="4648058" y="5831321"/>
            <a:ext cx="314409" cy="558134"/>
          </a:xfrm>
          <a:prstGeom prst="rect">
            <a:avLst/>
          </a:prstGeom>
        </p:spPr>
      </p:pic>
      <p:cxnSp>
        <p:nvCxnSpPr>
          <p:cNvPr id="65" name="Straight Arrow Connector 64">
            <a:extLst>
              <a:ext uri="{FF2B5EF4-FFF2-40B4-BE49-F238E27FC236}">
                <a16:creationId xmlns:a16="http://schemas.microsoft.com/office/drawing/2014/main" id="{C9B18629-613A-4ABC-ACF1-4C356D0555B0}"/>
              </a:ext>
            </a:extLst>
          </p:cNvPr>
          <p:cNvCxnSpPr>
            <a:cxnSpLocks/>
          </p:cNvCxnSpPr>
          <p:nvPr/>
        </p:nvCxnSpPr>
        <p:spPr>
          <a:xfrm flipV="1">
            <a:off x="4831767" y="6406948"/>
            <a:ext cx="0" cy="266071"/>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EEB648A-E38C-4748-A586-F81DB906CAA9}"/>
              </a:ext>
            </a:extLst>
          </p:cNvPr>
          <p:cNvCxnSpPr>
            <a:cxnSpLocks/>
          </p:cNvCxnSpPr>
          <p:nvPr/>
        </p:nvCxnSpPr>
        <p:spPr>
          <a:xfrm flipV="1">
            <a:off x="6511163" y="6373971"/>
            <a:ext cx="0" cy="299047"/>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3C89073-EE33-482E-87DD-328B1E0F999D}"/>
              </a:ext>
            </a:extLst>
          </p:cNvPr>
          <p:cNvSpPr txBox="1"/>
          <p:nvPr/>
        </p:nvSpPr>
        <p:spPr>
          <a:xfrm>
            <a:off x="5019400" y="6188491"/>
            <a:ext cx="1402948" cy="507831"/>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dirty="0">
                <a:solidFill>
                  <a:srgbClr val="353535"/>
                </a:solidFill>
                <a:latin typeface="Arial" panose="020B0604020202020204" pitchFamily="34" charset="0"/>
                <a:cs typeface="Arial" panose="020B0604020202020204" pitchFamily="34" charset="0"/>
              </a:rPr>
              <a:t>Highly Available</a:t>
            </a:r>
            <a:br>
              <a:rPr lang="en-US" sz="900" b="1" dirty="0">
                <a:solidFill>
                  <a:srgbClr val="353535"/>
                </a:solidFill>
                <a:latin typeface="Arial" panose="020B0604020202020204" pitchFamily="34" charset="0"/>
                <a:cs typeface="Arial" panose="020B0604020202020204" pitchFamily="34" charset="0"/>
              </a:rPr>
            </a:br>
            <a:r>
              <a:rPr lang="en-US" sz="900" b="1" dirty="0">
                <a:solidFill>
                  <a:srgbClr val="353535"/>
                </a:solidFill>
                <a:latin typeface="Arial" panose="020B0604020202020204" pitchFamily="34" charset="0"/>
                <a:cs typeface="Arial" panose="020B0604020202020204" pitchFamily="34" charset="0"/>
              </a:rPr>
              <a:t>Linux DRBD</a:t>
            </a:r>
            <a:br>
              <a:rPr lang="en-US" sz="900" b="1" dirty="0">
                <a:solidFill>
                  <a:srgbClr val="353535"/>
                </a:solidFill>
                <a:latin typeface="Arial" panose="020B0604020202020204" pitchFamily="34" charset="0"/>
                <a:cs typeface="Arial" panose="020B0604020202020204" pitchFamily="34" charset="0"/>
              </a:rPr>
            </a:br>
            <a:r>
              <a:rPr lang="en-US" sz="900" b="1" dirty="0">
                <a:solidFill>
                  <a:srgbClr val="353535"/>
                </a:solidFill>
                <a:latin typeface="Arial" panose="020B0604020202020204" pitchFamily="34" charset="0"/>
                <a:cs typeface="Arial" panose="020B0604020202020204" pitchFamily="34" charset="0"/>
              </a:rPr>
              <a:t>(Software Replication)</a:t>
            </a:r>
            <a:endParaRPr kumimoji="0" lang="en-US" sz="900" b="1"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endParaRPr>
          </a:p>
        </p:txBody>
      </p:sp>
      <p:pic>
        <p:nvPicPr>
          <p:cNvPr id="68" name="Picture 67">
            <a:extLst>
              <a:ext uri="{FF2B5EF4-FFF2-40B4-BE49-F238E27FC236}">
                <a16:creationId xmlns:a16="http://schemas.microsoft.com/office/drawing/2014/main" id="{31E03117-7C60-4F09-B9D5-88FC2EDE06A2}"/>
              </a:ext>
            </a:extLst>
          </p:cNvPr>
          <p:cNvPicPr>
            <a:picLocks noChangeAspect="1"/>
          </p:cNvPicPr>
          <p:nvPr/>
        </p:nvPicPr>
        <p:blipFill>
          <a:blip r:embed="rId4"/>
          <a:stretch>
            <a:fillRect/>
          </a:stretch>
        </p:blipFill>
        <p:spPr>
          <a:xfrm>
            <a:off x="6340706" y="5819466"/>
            <a:ext cx="314409" cy="558134"/>
          </a:xfrm>
          <a:prstGeom prst="rect">
            <a:avLst/>
          </a:prstGeom>
        </p:spPr>
      </p:pic>
      <p:cxnSp>
        <p:nvCxnSpPr>
          <p:cNvPr id="69" name="Straight Connector 68">
            <a:extLst>
              <a:ext uri="{FF2B5EF4-FFF2-40B4-BE49-F238E27FC236}">
                <a16:creationId xmlns:a16="http://schemas.microsoft.com/office/drawing/2014/main" id="{21C2EA80-A56C-4E53-BD2C-57A098362FEE}"/>
              </a:ext>
            </a:extLst>
          </p:cNvPr>
          <p:cNvCxnSpPr>
            <a:cxnSpLocks/>
          </p:cNvCxnSpPr>
          <p:nvPr/>
        </p:nvCxnSpPr>
        <p:spPr>
          <a:xfrm>
            <a:off x="4831768" y="6673019"/>
            <a:ext cx="1689125" cy="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332BA49A-95CC-4778-9E52-57780A87DD4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83782" y="2853730"/>
            <a:ext cx="380940" cy="414503"/>
          </a:xfrm>
          <a:prstGeom prst="rect">
            <a:avLst/>
          </a:prstGeom>
        </p:spPr>
      </p:pic>
      <p:pic>
        <p:nvPicPr>
          <p:cNvPr id="71" name="Picture 70">
            <a:extLst>
              <a:ext uri="{FF2B5EF4-FFF2-40B4-BE49-F238E27FC236}">
                <a16:creationId xmlns:a16="http://schemas.microsoft.com/office/drawing/2014/main" id="{7A04837A-2818-4B82-8BA9-57059110FBE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63189" y="2853730"/>
            <a:ext cx="380940" cy="414503"/>
          </a:xfrm>
          <a:prstGeom prst="rect">
            <a:avLst/>
          </a:prstGeom>
        </p:spPr>
      </p:pic>
      <p:pic>
        <p:nvPicPr>
          <p:cNvPr id="72" name="Picture 71">
            <a:extLst>
              <a:ext uri="{FF2B5EF4-FFF2-40B4-BE49-F238E27FC236}">
                <a16:creationId xmlns:a16="http://schemas.microsoft.com/office/drawing/2014/main" id="{C61D1645-52A5-48F0-8A72-A2976897BC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86201" y="5381120"/>
            <a:ext cx="380940" cy="414503"/>
          </a:xfrm>
          <a:prstGeom prst="rect">
            <a:avLst/>
          </a:prstGeom>
        </p:spPr>
      </p:pic>
      <p:pic>
        <p:nvPicPr>
          <p:cNvPr id="73" name="Picture 72">
            <a:extLst>
              <a:ext uri="{FF2B5EF4-FFF2-40B4-BE49-F238E27FC236}">
                <a16:creationId xmlns:a16="http://schemas.microsoft.com/office/drawing/2014/main" id="{73198E4C-1EFB-4C1E-8E52-CF80DE7974A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65607" y="5381120"/>
            <a:ext cx="380940" cy="414503"/>
          </a:xfrm>
          <a:prstGeom prst="rect">
            <a:avLst/>
          </a:prstGeom>
        </p:spPr>
      </p:pic>
      <p:cxnSp>
        <p:nvCxnSpPr>
          <p:cNvPr id="74" name="Straight Connector 73">
            <a:extLst>
              <a:ext uri="{FF2B5EF4-FFF2-40B4-BE49-F238E27FC236}">
                <a16:creationId xmlns:a16="http://schemas.microsoft.com/office/drawing/2014/main" id="{BB254792-208F-4E65-9371-68A5D05AA42A}"/>
              </a:ext>
            </a:extLst>
          </p:cNvPr>
          <p:cNvCxnSpPr>
            <a:cxnSpLocks/>
            <a:stCxn id="72" idx="3"/>
            <a:endCxn id="64" idx="0"/>
          </p:cNvCxnSpPr>
          <p:nvPr/>
        </p:nvCxnSpPr>
        <p:spPr>
          <a:xfrm>
            <a:off x="4367140" y="5588372"/>
            <a:ext cx="438123" cy="2429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CEBC2D4-3AEE-4F5E-8F90-46258566C5F9}"/>
              </a:ext>
            </a:extLst>
          </p:cNvPr>
          <p:cNvCxnSpPr>
            <a:cxnSpLocks/>
            <a:stCxn id="73" idx="1"/>
            <a:endCxn id="68" idx="0"/>
          </p:cNvCxnSpPr>
          <p:nvPr/>
        </p:nvCxnSpPr>
        <p:spPr>
          <a:xfrm flipH="1">
            <a:off x="6497911" y="5588372"/>
            <a:ext cx="567696" cy="23109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8" name="Rounded Rectangle 16">
            <a:extLst>
              <a:ext uri="{FF2B5EF4-FFF2-40B4-BE49-F238E27FC236}">
                <a16:creationId xmlns:a16="http://schemas.microsoft.com/office/drawing/2014/main" id="{2C15443E-BF6A-4594-A065-3608DEE34B89}"/>
              </a:ext>
            </a:extLst>
          </p:cNvPr>
          <p:cNvSpPr/>
          <p:nvPr/>
        </p:nvSpPr>
        <p:spPr bwMode="auto">
          <a:xfrm>
            <a:off x="3770998" y="1104312"/>
            <a:ext cx="3924768" cy="226144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9" name="TextBox 88">
            <a:extLst>
              <a:ext uri="{FF2B5EF4-FFF2-40B4-BE49-F238E27FC236}">
                <a16:creationId xmlns:a16="http://schemas.microsoft.com/office/drawing/2014/main" id="{A26FF20F-DADB-4F17-8028-1CF350D30148}"/>
              </a:ext>
            </a:extLst>
          </p:cNvPr>
          <p:cNvSpPr txBox="1"/>
          <p:nvPr/>
        </p:nvSpPr>
        <p:spPr>
          <a:xfrm>
            <a:off x="3727901" y="760042"/>
            <a:ext cx="943828" cy="430853"/>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solidFill>
                  <a:srgbClr val="002050">
                    <a:lumMod val="75000"/>
                  </a:srgbClr>
                </a:solidFill>
                <a:effectLst/>
                <a:uLnTx/>
                <a:uFillTx/>
                <a:latin typeface="Arial" panose="020B0604020202020204" pitchFamily="34" charset="0"/>
                <a:ea typeface="+mn-ea"/>
                <a:cs typeface="Arial" panose="020B0604020202020204" pitchFamily="34" charset="0"/>
              </a:rPr>
              <a:t>Azure AS</a:t>
            </a:r>
          </a:p>
        </p:txBody>
      </p:sp>
      <p:sp>
        <p:nvSpPr>
          <p:cNvPr id="94" name="Rounded Rectangle 16">
            <a:extLst>
              <a:ext uri="{FF2B5EF4-FFF2-40B4-BE49-F238E27FC236}">
                <a16:creationId xmlns:a16="http://schemas.microsoft.com/office/drawing/2014/main" id="{CC280D98-99AF-4697-B668-60A2FD124360}"/>
              </a:ext>
            </a:extLst>
          </p:cNvPr>
          <p:cNvSpPr/>
          <p:nvPr/>
        </p:nvSpPr>
        <p:spPr bwMode="auto">
          <a:xfrm>
            <a:off x="3770997" y="3633571"/>
            <a:ext cx="3924767" cy="3117914"/>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5" name="Rounded Rectangle 12">
            <a:extLst>
              <a:ext uri="{FF2B5EF4-FFF2-40B4-BE49-F238E27FC236}">
                <a16:creationId xmlns:a16="http://schemas.microsoft.com/office/drawing/2014/main" id="{6F3F60E1-3484-4DDB-895C-8DA51F637935}"/>
              </a:ext>
            </a:extLst>
          </p:cNvPr>
          <p:cNvSpPr/>
          <p:nvPr/>
        </p:nvSpPr>
        <p:spPr bwMode="auto">
          <a:xfrm>
            <a:off x="798795" y="1277430"/>
            <a:ext cx="960301" cy="162653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6" name="Rounded Rectangle 14">
            <a:extLst>
              <a:ext uri="{FF2B5EF4-FFF2-40B4-BE49-F238E27FC236}">
                <a16:creationId xmlns:a16="http://schemas.microsoft.com/office/drawing/2014/main" id="{584730C2-DA29-4AC4-9284-15F32E0405E1}"/>
              </a:ext>
            </a:extLst>
          </p:cNvPr>
          <p:cNvSpPr/>
          <p:nvPr/>
        </p:nvSpPr>
        <p:spPr bwMode="auto">
          <a:xfrm>
            <a:off x="2219283" y="1269584"/>
            <a:ext cx="927309" cy="1658006"/>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Rectangle 28">
            <a:extLst>
              <a:ext uri="{FF2B5EF4-FFF2-40B4-BE49-F238E27FC236}">
                <a16:creationId xmlns:a16="http://schemas.microsoft.com/office/drawing/2014/main" id="{66FE0399-EC19-472A-AD36-B3E1E21C2D21}"/>
              </a:ext>
            </a:extLst>
          </p:cNvPr>
          <p:cNvSpPr>
            <a:spLocks noChangeArrowheads="1"/>
          </p:cNvSpPr>
          <p:nvPr/>
        </p:nvSpPr>
        <p:spPr bwMode="auto">
          <a:xfrm>
            <a:off x="1022572" y="1964235"/>
            <a:ext cx="572684" cy="310071"/>
          </a:xfrm>
          <a:prstGeom prst="rect">
            <a:avLst/>
          </a:prstGeom>
          <a:solidFill>
            <a:srgbClr val="00B05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AS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pic>
        <p:nvPicPr>
          <p:cNvPr id="98" name="Picture 97">
            <a:extLst>
              <a:ext uri="{FF2B5EF4-FFF2-40B4-BE49-F238E27FC236}">
                <a16:creationId xmlns:a16="http://schemas.microsoft.com/office/drawing/2014/main" id="{CADABC1B-F7F3-4B3F-8F80-79E8D455A5F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1632" y="2785653"/>
            <a:ext cx="380940" cy="414503"/>
          </a:xfrm>
          <a:prstGeom prst="rect">
            <a:avLst/>
          </a:prstGeom>
        </p:spPr>
      </p:pic>
      <p:pic>
        <p:nvPicPr>
          <p:cNvPr id="99" name="Picture 98">
            <a:extLst>
              <a:ext uri="{FF2B5EF4-FFF2-40B4-BE49-F238E27FC236}">
                <a16:creationId xmlns:a16="http://schemas.microsoft.com/office/drawing/2014/main" id="{BA1B247B-4791-488B-B02F-C554970EFD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43208" y="2853730"/>
            <a:ext cx="380940" cy="414503"/>
          </a:xfrm>
          <a:prstGeom prst="rect">
            <a:avLst/>
          </a:prstGeom>
        </p:spPr>
      </p:pic>
      <p:sp>
        <p:nvSpPr>
          <p:cNvPr id="102" name="Rectangle 28">
            <a:extLst>
              <a:ext uri="{FF2B5EF4-FFF2-40B4-BE49-F238E27FC236}">
                <a16:creationId xmlns:a16="http://schemas.microsoft.com/office/drawing/2014/main" id="{A995AC3B-ECBB-4315-9F6E-40D4862D222E}"/>
              </a:ext>
            </a:extLst>
          </p:cNvPr>
          <p:cNvSpPr>
            <a:spLocks noChangeArrowheads="1"/>
          </p:cNvSpPr>
          <p:nvPr/>
        </p:nvSpPr>
        <p:spPr bwMode="auto">
          <a:xfrm>
            <a:off x="2426255" y="1964235"/>
            <a:ext cx="572684" cy="310071"/>
          </a:xfrm>
          <a:prstGeom prst="rect">
            <a:avLst/>
          </a:prstGeom>
          <a:solidFill>
            <a:srgbClr val="00B05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AS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sp>
        <p:nvSpPr>
          <p:cNvPr id="103" name="Rounded Rectangle 16">
            <a:extLst>
              <a:ext uri="{FF2B5EF4-FFF2-40B4-BE49-F238E27FC236}">
                <a16:creationId xmlns:a16="http://schemas.microsoft.com/office/drawing/2014/main" id="{54F35DB7-A8BF-454F-BE76-389AF57F0CF0}"/>
              </a:ext>
            </a:extLst>
          </p:cNvPr>
          <p:cNvSpPr/>
          <p:nvPr/>
        </p:nvSpPr>
        <p:spPr bwMode="auto">
          <a:xfrm>
            <a:off x="265873" y="1100780"/>
            <a:ext cx="3191969" cy="2189498"/>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 name="TextBox 104">
            <a:extLst>
              <a:ext uri="{FF2B5EF4-FFF2-40B4-BE49-F238E27FC236}">
                <a16:creationId xmlns:a16="http://schemas.microsoft.com/office/drawing/2014/main" id="{AFD8AB5F-EA2F-42EC-A0F5-EF7E4DA00172}"/>
              </a:ext>
            </a:extLst>
          </p:cNvPr>
          <p:cNvSpPr txBox="1"/>
          <p:nvPr/>
        </p:nvSpPr>
        <p:spPr>
          <a:xfrm>
            <a:off x="236445" y="813044"/>
            <a:ext cx="943828" cy="430853"/>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solidFill>
                  <a:srgbClr val="002050">
                    <a:lumMod val="75000"/>
                  </a:srgbClr>
                </a:solidFill>
                <a:effectLst/>
                <a:uLnTx/>
                <a:uFillTx/>
                <a:latin typeface="Arial" panose="020B0604020202020204" pitchFamily="34" charset="0"/>
                <a:ea typeface="+mn-ea"/>
                <a:cs typeface="Arial" panose="020B0604020202020204" pitchFamily="34" charset="0"/>
              </a:rPr>
              <a:t>Azure AS</a:t>
            </a:r>
          </a:p>
        </p:txBody>
      </p:sp>
      <p:sp>
        <p:nvSpPr>
          <p:cNvPr id="108" name="Rectangle 107">
            <a:extLst>
              <a:ext uri="{FF2B5EF4-FFF2-40B4-BE49-F238E27FC236}">
                <a16:creationId xmlns:a16="http://schemas.microsoft.com/office/drawing/2014/main" id="{8333CC52-934A-4130-8FDE-8207D2E7E933}"/>
              </a:ext>
            </a:extLst>
          </p:cNvPr>
          <p:cNvSpPr/>
          <p:nvPr/>
        </p:nvSpPr>
        <p:spPr>
          <a:xfrm>
            <a:off x="159869" y="210156"/>
            <a:ext cx="3365457" cy="323767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9" name="Rectangle 108">
            <a:extLst>
              <a:ext uri="{FF2B5EF4-FFF2-40B4-BE49-F238E27FC236}">
                <a16:creationId xmlns:a16="http://schemas.microsoft.com/office/drawing/2014/main" id="{D372902E-C1FE-41BC-BB3F-3B57ED056B9B}"/>
              </a:ext>
            </a:extLst>
          </p:cNvPr>
          <p:cNvSpPr/>
          <p:nvPr/>
        </p:nvSpPr>
        <p:spPr>
          <a:xfrm>
            <a:off x="7860114" y="210156"/>
            <a:ext cx="4172015" cy="44085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0" name="Rectangle 109">
            <a:extLst>
              <a:ext uri="{FF2B5EF4-FFF2-40B4-BE49-F238E27FC236}">
                <a16:creationId xmlns:a16="http://schemas.microsoft.com/office/drawing/2014/main" id="{D8658F0E-A74B-4AB0-86A4-2434FBDC7B0F}"/>
              </a:ext>
            </a:extLst>
          </p:cNvPr>
          <p:cNvSpPr/>
          <p:nvPr/>
        </p:nvSpPr>
        <p:spPr>
          <a:xfrm>
            <a:off x="3684942" y="210157"/>
            <a:ext cx="4096829" cy="324871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3" name="TextBox 92">
            <a:extLst>
              <a:ext uri="{FF2B5EF4-FFF2-40B4-BE49-F238E27FC236}">
                <a16:creationId xmlns:a16="http://schemas.microsoft.com/office/drawing/2014/main" id="{7B507B6C-0BF5-4C53-AE8F-0AA88CC89F28}"/>
              </a:ext>
            </a:extLst>
          </p:cNvPr>
          <p:cNvSpPr txBox="1"/>
          <p:nvPr/>
        </p:nvSpPr>
        <p:spPr>
          <a:xfrm>
            <a:off x="4353188" y="3044639"/>
            <a:ext cx="2631658" cy="22899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Availability Set</a:t>
            </a:r>
          </a:p>
        </p:txBody>
      </p:sp>
      <p:sp>
        <p:nvSpPr>
          <p:cNvPr id="104" name="TextBox 103">
            <a:extLst>
              <a:ext uri="{FF2B5EF4-FFF2-40B4-BE49-F238E27FC236}">
                <a16:creationId xmlns:a16="http://schemas.microsoft.com/office/drawing/2014/main" id="{2F532066-AD96-45D8-BA94-ECBAFED4AE17}"/>
              </a:ext>
            </a:extLst>
          </p:cNvPr>
          <p:cNvSpPr txBox="1"/>
          <p:nvPr/>
        </p:nvSpPr>
        <p:spPr>
          <a:xfrm>
            <a:off x="8720864" y="3061280"/>
            <a:ext cx="2631658" cy="22899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Availability Set</a:t>
            </a:r>
          </a:p>
        </p:txBody>
      </p:sp>
      <p:sp>
        <p:nvSpPr>
          <p:cNvPr id="106" name="TextBox 105">
            <a:extLst>
              <a:ext uri="{FF2B5EF4-FFF2-40B4-BE49-F238E27FC236}">
                <a16:creationId xmlns:a16="http://schemas.microsoft.com/office/drawing/2014/main" id="{F39D49B3-F176-4B07-838D-CBDA98209CC8}"/>
              </a:ext>
            </a:extLst>
          </p:cNvPr>
          <p:cNvSpPr txBox="1"/>
          <p:nvPr/>
        </p:nvSpPr>
        <p:spPr>
          <a:xfrm>
            <a:off x="4332249" y="5487315"/>
            <a:ext cx="2631658" cy="22899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Availability Set</a:t>
            </a:r>
          </a:p>
        </p:txBody>
      </p:sp>
      <p:pic>
        <p:nvPicPr>
          <p:cNvPr id="107" name="Picture 106">
            <a:extLst>
              <a:ext uri="{FF2B5EF4-FFF2-40B4-BE49-F238E27FC236}">
                <a16:creationId xmlns:a16="http://schemas.microsoft.com/office/drawing/2014/main" id="{5B8C925F-6AEA-4145-989D-CF34BD6A203A}"/>
              </a:ext>
            </a:extLst>
          </p:cNvPr>
          <p:cNvPicPr>
            <a:picLocks noChangeAspect="1"/>
          </p:cNvPicPr>
          <p:nvPr/>
        </p:nvPicPr>
        <p:blipFill>
          <a:blip r:embed="rId6"/>
          <a:stretch>
            <a:fillRect/>
          </a:stretch>
        </p:blipFill>
        <p:spPr>
          <a:xfrm>
            <a:off x="1147158" y="1394378"/>
            <a:ext cx="325622" cy="374467"/>
          </a:xfrm>
          <a:prstGeom prst="rect">
            <a:avLst/>
          </a:prstGeom>
        </p:spPr>
      </p:pic>
      <p:pic>
        <p:nvPicPr>
          <p:cNvPr id="113" name="Picture 112">
            <a:extLst>
              <a:ext uri="{FF2B5EF4-FFF2-40B4-BE49-F238E27FC236}">
                <a16:creationId xmlns:a16="http://schemas.microsoft.com/office/drawing/2014/main" id="{FFD83058-08EE-42A3-9683-7EE7FA61DE12}"/>
              </a:ext>
            </a:extLst>
          </p:cNvPr>
          <p:cNvPicPr>
            <a:picLocks noChangeAspect="1"/>
          </p:cNvPicPr>
          <p:nvPr/>
        </p:nvPicPr>
        <p:blipFill>
          <a:blip r:embed="rId6"/>
          <a:stretch>
            <a:fillRect/>
          </a:stretch>
        </p:blipFill>
        <p:spPr>
          <a:xfrm>
            <a:off x="2551498" y="1394378"/>
            <a:ext cx="325622" cy="374467"/>
          </a:xfrm>
          <a:prstGeom prst="rect">
            <a:avLst/>
          </a:prstGeom>
        </p:spPr>
      </p:pic>
      <p:pic>
        <p:nvPicPr>
          <p:cNvPr id="114" name="Picture 113">
            <a:extLst>
              <a:ext uri="{FF2B5EF4-FFF2-40B4-BE49-F238E27FC236}">
                <a16:creationId xmlns:a16="http://schemas.microsoft.com/office/drawing/2014/main" id="{F40702B7-774A-4A33-8D7A-022E43EE3F82}"/>
              </a:ext>
            </a:extLst>
          </p:cNvPr>
          <p:cNvPicPr>
            <a:picLocks noChangeAspect="1"/>
          </p:cNvPicPr>
          <p:nvPr/>
        </p:nvPicPr>
        <p:blipFill>
          <a:blip r:embed="rId6"/>
          <a:stretch>
            <a:fillRect/>
          </a:stretch>
        </p:blipFill>
        <p:spPr>
          <a:xfrm>
            <a:off x="4499857" y="1417940"/>
            <a:ext cx="325622" cy="374467"/>
          </a:xfrm>
          <a:prstGeom prst="rect">
            <a:avLst/>
          </a:prstGeom>
        </p:spPr>
      </p:pic>
      <p:pic>
        <p:nvPicPr>
          <p:cNvPr id="115" name="Picture 114">
            <a:extLst>
              <a:ext uri="{FF2B5EF4-FFF2-40B4-BE49-F238E27FC236}">
                <a16:creationId xmlns:a16="http://schemas.microsoft.com/office/drawing/2014/main" id="{3D4B73C5-EFE5-46F5-AD0B-CF7B199139E7}"/>
              </a:ext>
            </a:extLst>
          </p:cNvPr>
          <p:cNvPicPr>
            <a:picLocks noChangeAspect="1"/>
          </p:cNvPicPr>
          <p:nvPr/>
        </p:nvPicPr>
        <p:blipFill>
          <a:blip r:embed="rId6"/>
          <a:stretch>
            <a:fillRect/>
          </a:stretch>
        </p:blipFill>
        <p:spPr>
          <a:xfrm>
            <a:off x="6641240" y="1422458"/>
            <a:ext cx="325622" cy="374467"/>
          </a:xfrm>
          <a:prstGeom prst="rect">
            <a:avLst/>
          </a:prstGeom>
        </p:spPr>
      </p:pic>
      <p:pic>
        <p:nvPicPr>
          <p:cNvPr id="116" name="Picture 115">
            <a:extLst>
              <a:ext uri="{FF2B5EF4-FFF2-40B4-BE49-F238E27FC236}">
                <a16:creationId xmlns:a16="http://schemas.microsoft.com/office/drawing/2014/main" id="{2177120A-5CEC-47EC-AA95-AD14AB40A039}"/>
              </a:ext>
            </a:extLst>
          </p:cNvPr>
          <p:cNvPicPr>
            <a:picLocks noChangeAspect="1"/>
          </p:cNvPicPr>
          <p:nvPr/>
        </p:nvPicPr>
        <p:blipFill>
          <a:blip r:embed="rId6"/>
          <a:stretch>
            <a:fillRect/>
          </a:stretch>
        </p:blipFill>
        <p:spPr>
          <a:xfrm>
            <a:off x="4433451" y="4089792"/>
            <a:ext cx="325622" cy="374467"/>
          </a:xfrm>
          <a:prstGeom prst="rect">
            <a:avLst/>
          </a:prstGeom>
        </p:spPr>
      </p:pic>
      <p:pic>
        <p:nvPicPr>
          <p:cNvPr id="117" name="Picture 116">
            <a:extLst>
              <a:ext uri="{FF2B5EF4-FFF2-40B4-BE49-F238E27FC236}">
                <a16:creationId xmlns:a16="http://schemas.microsoft.com/office/drawing/2014/main" id="{B9A92F67-57EF-465F-80C2-E7892984BAD8}"/>
              </a:ext>
            </a:extLst>
          </p:cNvPr>
          <p:cNvPicPr>
            <a:picLocks noChangeAspect="1"/>
          </p:cNvPicPr>
          <p:nvPr/>
        </p:nvPicPr>
        <p:blipFill>
          <a:blip r:embed="rId6"/>
          <a:stretch>
            <a:fillRect/>
          </a:stretch>
        </p:blipFill>
        <p:spPr>
          <a:xfrm>
            <a:off x="6641240" y="4097556"/>
            <a:ext cx="325622" cy="374467"/>
          </a:xfrm>
          <a:prstGeom prst="rect">
            <a:avLst/>
          </a:prstGeom>
        </p:spPr>
      </p:pic>
      <p:pic>
        <p:nvPicPr>
          <p:cNvPr id="118" name="Picture 117">
            <a:extLst>
              <a:ext uri="{FF2B5EF4-FFF2-40B4-BE49-F238E27FC236}">
                <a16:creationId xmlns:a16="http://schemas.microsoft.com/office/drawing/2014/main" id="{4AB40273-98AB-4ACA-9F78-393E5BBE8A2C}"/>
              </a:ext>
            </a:extLst>
          </p:cNvPr>
          <p:cNvPicPr>
            <a:picLocks noChangeAspect="1"/>
          </p:cNvPicPr>
          <p:nvPr/>
        </p:nvPicPr>
        <p:blipFill>
          <a:blip r:embed="rId6"/>
          <a:stretch>
            <a:fillRect/>
          </a:stretch>
        </p:blipFill>
        <p:spPr>
          <a:xfrm>
            <a:off x="8709138" y="1396096"/>
            <a:ext cx="325622" cy="374467"/>
          </a:xfrm>
          <a:prstGeom prst="rect">
            <a:avLst/>
          </a:prstGeom>
        </p:spPr>
      </p:pic>
      <p:pic>
        <p:nvPicPr>
          <p:cNvPr id="119" name="Picture 118">
            <a:extLst>
              <a:ext uri="{FF2B5EF4-FFF2-40B4-BE49-F238E27FC236}">
                <a16:creationId xmlns:a16="http://schemas.microsoft.com/office/drawing/2014/main" id="{45E173C4-604C-4844-914F-4DD4B996CD0B}"/>
              </a:ext>
            </a:extLst>
          </p:cNvPr>
          <p:cNvPicPr>
            <a:picLocks noChangeAspect="1"/>
          </p:cNvPicPr>
          <p:nvPr/>
        </p:nvPicPr>
        <p:blipFill>
          <a:blip r:embed="rId6"/>
          <a:stretch>
            <a:fillRect/>
          </a:stretch>
        </p:blipFill>
        <p:spPr>
          <a:xfrm>
            <a:off x="10916927" y="1403860"/>
            <a:ext cx="325622" cy="374467"/>
          </a:xfrm>
          <a:prstGeom prst="rect">
            <a:avLst/>
          </a:prstGeom>
        </p:spPr>
      </p:pic>
      <p:sp>
        <p:nvSpPr>
          <p:cNvPr id="120" name="TextBox 119">
            <a:extLst>
              <a:ext uri="{FF2B5EF4-FFF2-40B4-BE49-F238E27FC236}">
                <a16:creationId xmlns:a16="http://schemas.microsoft.com/office/drawing/2014/main" id="{1B41C858-E6E3-49DD-8672-D1C856B6A79C}"/>
              </a:ext>
            </a:extLst>
          </p:cNvPr>
          <p:cNvSpPr txBox="1"/>
          <p:nvPr/>
        </p:nvSpPr>
        <p:spPr>
          <a:xfrm>
            <a:off x="4360500" y="3261297"/>
            <a:ext cx="2631658" cy="22899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Linux Pacemaker Cluster</a:t>
            </a:r>
          </a:p>
        </p:txBody>
      </p:sp>
      <p:pic>
        <p:nvPicPr>
          <p:cNvPr id="121" name="Picture 120">
            <a:extLst>
              <a:ext uri="{FF2B5EF4-FFF2-40B4-BE49-F238E27FC236}">
                <a16:creationId xmlns:a16="http://schemas.microsoft.com/office/drawing/2014/main" id="{01F59ADA-175C-4012-A095-2769408851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00558" y="3418994"/>
            <a:ext cx="390090" cy="390090"/>
          </a:xfrm>
          <a:prstGeom prst="rect">
            <a:avLst/>
          </a:prstGeom>
        </p:spPr>
      </p:pic>
      <p:cxnSp>
        <p:nvCxnSpPr>
          <p:cNvPr id="122" name="Straight Arrow Connector 121">
            <a:extLst>
              <a:ext uri="{FF2B5EF4-FFF2-40B4-BE49-F238E27FC236}">
                <a16:creationId xmlns:a16="http://schemas.microsoft.com/office/drawing/2014/main" id="{83843A1E-D3B9-4B77-AD14-D25C971F8F4F}"/>
              </a:ext>
            </a:extLst>
          </p:cNvPr>
          <p:cNvCxnSpPr>
            <a:cxnSpLocks/>
            <a:stCxn id="121" idx="2"/>
            <a:endCxn id="47" idx="0"/>
          </p:cNvCxnSpPr>
          <p:nvPr/>
        </p:nvCxnSpPr>
        <p:spPr>
          <a:xfrm flipH="1">
            <a:off x="4582527" y="3809084"/>
            <a:ext cx="1013076" cy="2042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2C2AE83-7BB6-4C07-8051-0656D64A2C2F}"/>
              </a:ext>
            </a:extLst>
          </p:cNvPr>
          <p:cNvCxnSpPr>
            <a:cxnSpLocks/>
            <a:stCxn id="121" idx="2"/>
            <a:endCxn id="48" idx="0"/>
          </p:cNvCxnSpPr>
          <p:nvPr/>
        </p:nvCxnSpPr>
        <p:spPr>
          <a:xfrm>
            <a:off x="5595603" y="3809084"/>
            <a:ext cx="1193625" cy="1997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23ECE53B-0EB6-4FA3-A890-66F23F3B0469}"/>
              </a:ext>
            </a:extLst>
          </p:cNvPr>
          <p:cNvSpPr/>
          <p:nvPr/>
        </p:nvSpPr>
        <p:spPr>
          <a:xfrm>
            <a:off x="3689676" y="3591480"/>
            <a:ext cx="4096829" cy="324871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60571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9176"/>
            <a:ext cx="11019377" cy="51829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r>
              <a:rPr lang="en-US" sz="2800" dirty="0"/>
              <a:t>In this workshop, you will look at what is involved in deploying SAP HANA on Azure with the goals of designing for high availability, disaster recovery as well as supportability.</a:t>
            </a:r>
          </a:p>
          <a:p>
            <a:endParaRPr lang="en-US" sz="2400" dirty="0"/>
          </a:p>
          <a:p>
            <a:r>
              <a:rPr lang="en-US" sz="2800" dirty="0"/>
              <a:t>At the end of this workshop, you will be able to better design and deploy SAP HANA on Azure.</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high availability for SAP HANA workloads on Azure VMs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disaster recovery for SAP HANA workloads on Azure VMs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50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15911948"/>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271">
            <a:extLst>
              <a:ext uri="{FF2B5EF4-FFF2-40B4-BE49-F238E27FC236}">
                <a16:creationId xmlns:a16="http://schemas.microsoft.com/office/drawing/2014/main" id="{2A8F2293-9A64-4009-83D8-1F3B024848DC}"/>
              </a:ext>
            </a:extLst>
          </p:cNvPr>
          <p:cNvSpPr/>
          <p:nvPr/>
        </p:nvSpPr>
        <p:spPr>
          <a:xfrm>
            <a:off x="3046983" y="795659"/>
            <a:ext cx="7790104" cy="5277224"/>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845" y="2088074"/>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0EC15915-2727-4AAD-AF33-8EE69A8C124D}"/>
              </a:ext>
            </a:extLst>
          </p:cNvPr>
          <p:cNvSpPr/>
          <p:nvPr/>
        </p:nvSpPr>
        <p:spPr>
          <a:xfrm>
            <a:off x="3320829" y="2182721"/>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762" y="2431999"/>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720" y="2143511"/>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6947" y="3650453"/>
            <a:ext cx="239412" cy="239412"/>
          </a:xfrm>
          <a:prstGeom prst="rect">
            <a:avLst/>
          </a:prstGeom>
        </p:spPr>
      </p:pic>
      <p:sp>
        <p:nvSpPr>
          <p:cNvPr id="164" name="Rectangle 163">
            <a:extLst>
              <a:ext uri="{FF2B5EF4-FFF2-40B4-BE49-F238E27FC236}">
                <a16:creationId xmlns:a16="http://schemas.microsoft.com/office/drawing/2014/main" id="{314416F3-2DB6-4118-A5AF-17C04E4B012E}"/>
              </a:ext>
            </a:extLst>
          </p:cNvPr>
          <p:cNvSpPr/>
          <p:nvPr/>
        </p:nvSpPr>
        <p:spPr>
          <a:xfrm>
            <a:off x="3940003" y="2418609"/>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lvl="0" algn="ctr">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sp>
        <p:nvSpPr>
          <p:cNvPr id="218" name="Rectangle 217">
            <a:extLst>
              <a:ext uri="{FF2B5EF4-FFF2-40B4-BE49-F238E27FC236}">
                <a16:creationId xmlns:a16="http://schemas.microsoft.com/office/drawing/2014/main" id="{BCA0AB0A-4A1C-4E7C-8AE3-724E5AEBF974}"/>
              </a:ext>
            </a:extLst>
          </p:cNvPr>
          <p:cNvSpPr/>
          <p:nvPr/>
        </p:nvSpPr>
        <p:spPr>
          <a:xfrm>
            <a:off x="5857586" y="2189632"/>
            <a:ext cx="4703385" cy="269187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800847"/>
            <a:ext cx="975922" cy="5277224"/>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algn="ctr" defTabSz="914126">
              <a:defRPr/>
            </a:pPr>
            <a:br>
              <a:rPr lang="en-US" sz="900" kern="0" dirty="0">
                <a:solidFill>
                  <a:sysClr val="windowText" lastClr="000000"/>
                </a:solidFill>
                <a:latin typeface="Segoe UI Light" panose="020B0502040204020203" pitchFamily="34" charset="0"/>
                <a:cs typeface="Segoe UI Light" panose="020B0502040204020203" pitchFamily="34" charset="0"/>
              </a:rPr>
            </a:br>
            <a:br>
              <a:rPr lang="en-US" sz="900" kern="0" dirty="0">
                <a:solidFill>
                  <a:sysClr val="windowText" lastClr="000000"/>
                </a:solidFill>
                <a:latin typeface="Segoe UI Light" panose="020B0502040204020203" pitchFamily="34" charset="0"/>
                <a:cs typeface="Segoe UI Light" panose="020B0502040204020203" pitchFamily="34" charset="0"/>
              </a:rPr>
            </a:b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algn="ctr" defTabSz="914126">
              <a:defRPr/>
            </a:pPr>
            <a:r>
              <a:rPr lang="en-US" sz="900" kern="0" dirty="0">
                <a:solidFill>
                  <a:sysClr val="windowText" lastClr="000000"/>
                </a:solidFill>
                <a:latin typeface="Segoe UI Light" panose="020B0502040204020203" pitchFamily="34" charset="0"/>
                <a:cs typeface="Segoe UI Light" panose="020B0502040204020203" pitchFamily="34" charset="0"/>
              </a:rPr>
              <a:t>Storage</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algn="ctr" defTabSz="914093">
              <a:defRPr/>
            </a:pPr>
            <a:r>
              <a:rPr lang="en-US" altLang="ja-JP" sz="1200" kern="0" dirty="0">
                <a:solidFill>
                  <a:srgbClr val="353535"/>
                </a:solidFill>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endParaRPr lang="en-US" sz="1799" kern="0" dirty="0">
              <a:solidFill>
                <a:srgbClr val="353535"/>
              </a:solidFill>
              <a:latin typeface="Calibri" panose="020F0502020204030204"/>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cxnSp>
        <p:nvCxnSpPr>
          <p:cNvPr id="252" name="Connector: Elbow 251">
            <a:extLst>
              <a:ext uri="{FF2B5EF4-FFF2-40B4-BE49-F238E27FC236}">
                <a16:creationId xmlns:a16="http://schemas.microsoft.com/office/drawing/2014/main" id="{14EFBBF6-428F-4383-B320-1B955549B5ED}"/>
              </a:ext>
            </a:extLst>
          </p:cNvPr>
          <p:cNvCxnSpPr>
            <a:cxnSpLocks/>
            <a:stCxn id="243" idx="3"/>
            <a:endCxn id="96" idx="1"/>
          </p:cNvCxnSpPr>
          <p:nvPr/>
        </p:nvCxnSpPr>
        <p:spPr>
          <a:xfrm flipV="1">
            <a:off x="1783900" y="3770159"/>
            <a:ext cx="1723047" cy="10488"/>
          </a:xfrm>
          <a:prstGeom prst="bentConnector3">
            <a:avLst>
              <a:gd name="adj1" fmla="val 50000"/>
            </a:avLst>
          </a:prstGeom>
          <a:noFill/>
          <a:ln w="28575" cap="flat" cmpd="sng" algn="ctr">
            <a:solidFill>
              <a:srgbClr val="FFFF00"/>
            </a:solidFill>
            <a:prstDash val="solid"/>
          </a:ln>
          <a:effectLst/>
        </p:spPr>
      </p:cxnSp>
      <p:sp>
        <p:nvSpPr>
          <p:cNvPr id="265" name="Rectangle 264">
            <a:extLst>
              <a:ext uri="{FF2B5EF4-FFF2-40B4-BE49-F238E27FC236}">
                <a16:creationId xmlns:a16="http://schemas.microsoft.com/office/drawing/2014/main" id="{7FBC6534-901F-4BBD-96F2-9D7460633B26}"/>
              </a:ext>
            </a:extLst>
          </p:cNvPr>
          <p:cNvSpPr/>
          <p:nvPr/>
        </p:nvSpPr>
        <p:spPr>
          <a:xfrm>
            <a:off x="4739474" y="2431115"/>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9377" y="2396598"/>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a:off x="5581488" y="3532112"/>
            <a:ext cx="276098" cy="3455"/>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D372FA96-42E2-43C8-987A-97E3E5690B3D}"/>
              </a:ext>
            </a:extLst>
          </p:cNvPr>
          <p:cNvSpPr/>
          <p:nvPr/>
        </p:nvSpPr>
        <p:spPr>
          <a:xfrm>
            <a:off x="5932401" y="3544892"/>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algn="ctr"/>
            <a:r>
              <a:rPr lang="en-US" sz="1999" dirty="0">
                <a:solidFill>
                  <a:schemeClr val="bg1"/>
                </a:solidFill>
              </a:rPr>
              <a:t>Running SAP HANA on</a:t>
            </a:r>
            <a:br>
              <a:rPr lang="en-US" sz="1999" dirty="0">
                <a:solidFill>
                  <a:schemeClr val="bg1"/>
                </a:solidFill>
              </a:rPr>
            </a:br>
            <a:r>
              <a:rPr lang="en-US" sz="1999" dirty="0">
                <a:solidFill>
                  <a:schemeClr val="bg1"/>
                </a:solidFill>
              </a:rPr>
              <a:t>Azure VM HA</a:t>
            </a:r>
            <a:endParaRPr lang="en-US" sz="2799" dirty="0">
              <a:solidFill>
                <a:schemeClr val="bg1"/>
              </a:solidFill>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0075" y="2132568"/>
            <a:ext cx="301737" cy="301737"/>
          </a:xfrm>
          <a:prstGeom prst="rect">
            <a:avLst/>
          </a:prstGeom>
        </p:spPr>
      </p:pic>
      <p:sp>
        <p:nvSpPr>
          <p:cNvPr id="222" name="TextBox 221">
            <a:extLst>
              <a:ext uri="{FF2B5EF4-FFF2-40B4-BE49-F238E27FC236}">
                <a16:creationId xmlns:a16="http://schemas.microsoft.com/office/drawing/2014/main" id="{2013ABE6-9213-4885-B7EF-A35B2CD20DC9}"/>
              </a:ext>
            </a:extLst>
          </p:cNvPr>
          <p:cNvSpPr txBox="1"/>
          <p:nvPr/>
        </p:nvSpPr>
        <p:spPr>
          <a:xfrm>
            <a:off x="3520563" y="4944888"/>
            <a:ext cx="1637547" cy="338554"/>
          </a:xfrm>
          <a:prstGeom prst="rect">
            <a:avLst/>
          </a:prstGeom>
          <a:noFill/>
        </p:spPr>
        <p:txBody>
          <a:bodyPr wrap="square" rtlCol="0">
            <a:spAutoFit/>
          </a:bodyPr>
          <a:lstStyle/>
          <a:p>
            <a:pPr algn="ctr"/>
            <a:r>
              <a:rPr lang="en-US" sz="1600" dirty="0">
                <a:latin typeface="Segoe UI Light" panose="020B0502040204020203" pitchFamily="34" charset="0"/>
                <a:cs typeface="Segoe UI Light" panose="020B0502040204020203" pitchFamily="34" charset="0"/>
              </a:rPr>
              <a:t>Subscription </a:t>
            </a:r>
          </a:p>
        </p:txBody>
      </p:sp>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324478" y="4934471"/>
            <a:ext cx="328110" cy="328110"/>
          </a:xfrm>
          <a:prstGeom prst="rect">
            <a:avLst/>
          </a:prstGeom>
        </p:spPr>
      </p:pic>
      <p:sp>
        <p:nvSpPr>
          <p:cNvPr id="55" name="Rectangle 54">
            <a:extLst>
              <a:ext uri="{FF2B5EF4-FFF2-40B4-BE49-F238E27FC236}">
                <a16:creationId xmlns:a16="http://schemas.microsoft.com/office/drawing/2014/main" id="{8C0CFDB8-976C-4009-8F79-6E94EE558AFD}"/>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sp>
        <p:nvSpPr>
          <p:cNvPr id="56" name="Thought Bubble: Cloud 55">
            <a:extLst>
              <a:ext uri="{FF2B5EF4-FFF2-40B4-BE49-F238E27FC236}">
                <a16:creationId xmlns:a16="http://schemas.microsoft.com/office/drawing/2014/main" id="{913FA06F-46DB-4101-89FF-1BC425018C48}"/>
              </a:ext>
            </a:extLst>
          </p:cNvPr>
          <p:cNvSpPr/>
          <p:nvPr/>
        </p:nvSpPr>
        <p:spPr>
          <a:xfrm>
            <a:off x="1722054" y="477073"/>
            <a:ext cx="355136" cy="1864677"/>
          </a:xfrm>
          <a:prstGeom prst="cloudCallout">
            <a:avLst>
              <a:gd name="adj1" fmla="val -13147"/>
              <a:gd name="adj2" fmla="val 2144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7" name="Picture 56">
            <a:extLst>
              <a:ext uri="{FF2B5EF4-FFF2-40B4-BE49-F238E27FC236}">
                <a16:creationId xmlns:a16="http://schemas.microsoft.com/office/drawing/2014/main" id="{58AC29A5-E9E7-4809-BB50-96A7FD2201B0}"/>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07923" y="2854953"/>
            <a:ext cx="239412" cy="239412"/>
          </a:xfrm>
          <a:prstGeom prst="rect">
            <a:avLst/>
          </a:prstGeom>
        </p:spPr>
      </p:pic>
      <p:cxnSp>
        <p:nvCxnSpPr>
          <p:cNvPr id="58" name="Straight Arrow Connector 57">
            <a:extLst>
              <a:ext uri="{FF2B5EF4-FFF2-40B4-BE49-F238E27FC236}">
                <a16:creationId xmlns:a16="http://schemas.microsoft.com/office/drawing/2014/main" id="{F0289C84-548B-493C-85C4-CE3880DFBA79}"/>
              </a:ext>
            </a:extLst>
          </p:cNvPr>
          <p:cNvCxnSpPr>
            <a:cxnSpLocks/>
            <a:endCxn id="57" idx="1"/>
          </p:cNvCxnSpPr>
          <p:nvPr/>
        </p:nvCxnSpPr>
        <p:spPr>
          <a:xfrm>
            <a:off x="1481354" y="669263"/>
            <a:ext cx="2026569" cy="2305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516180D-6675-4134-9783-2AF658614FE7}"/>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spTree>
    <p:extLst>
      <p:ext uri="{BB962C8B-B14F-4D97-AF65-F5344CB8AC3E}">
        <p14:creationId xmlns:p14="http://schemas.microsoft.com/office/powerpoint/2010/main" val="128850235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271">
            <a:extLst>
              <a:ext uri="{FF2B5EF4-FFF2-40B4-BE49-F238E27FC236}">
                <a16:creationId xmlns:a16="http://schemas.microsoft.com/office/drawing/2014/main" id="{2A8F2293-9A64-4009-83D8-1F3B024848DC}"/>
              </a:ext>
            </a:extLst>
          </p:cNvPr>
          <p:cNvSpPr/>
          <p:nvPr/>
        </p:nvSpPr>
        <p:spPr>
          <a:xfrm>
            <a:off x="3046983" y="795659"/>
            <a:ext cx="7790104" cy="5277224"/>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845" y="2088074"/>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0EC15915-2727-4AAD-AF33-8EE69A8C124D}"/>
              </a:ext>
            </a:extLst>
          </p:cNvPr>
          <p:cNvSpPr/>
          <p:nvPr/>
        </p:nvSpPr>
        <p:spPr>
          <a:xfrm>
            <a:off x="3320829" y="2182721"/>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762" y="2431999"/>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720" y="2143511"/>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6947" y="3650453"/>
            <a:ext cx="239412" cy="239412"/>
          </a:xfrm>
          <a:prstGeom prst="rect">
            <a:avLst/>
          </a:prstGeom>
        </p:spPr>
      </p:pic>
      <p:sp>
        <p:nvSpPr>
          <p:cNvPr id="164" name="Rectangle 163">
            <a:extLst>
              <a:ext uri="{FF2B5EF4-FFF2-40B4-BE49-F238E27FC236}">
                <a16:creationId xmlns:a16="http://schemas.microsoft.com/office/drawing/2014/main" id="{314416F3-2DB6-4118-A5AF-17C04E4B012E}"/>
              </a:ext>
            </a:extLst>
          </p:cNvPr>
          <p:cNvSpPr/>
          <p:nvPr/>
        </p:nvSpPr>
        <p:spPr>
          <a:xfrm>
            <a:off x="3940003" y="2418609"/>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lvl="0" algn="ctr">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sp>
        <p:nvSpPr>
          <p:cNvPr id="218" name="Rectangle 217">
            <a:extLst>
              <a:ext uri="{FF2B5EF4-FFF2-40B4-BE49-F238E27FC236}">
                <a16:creationId xmlns:a16="http://schemas.microsoft.com/office/drawing/2014/main" id="{BCA0AB0A-4A1C-4E7C-8AE3-724E5AEBF974}"/>
              </a:ext>
            </a:extLst>
          </p:cNvPr>
          <p:cNvSpPr/>
          <p:nvPr/>
        </p:nvSpPr>
        <p:spPr>
          <a:xfrm>
            <a:off x="5857586" y="2189632"/>
            <a:ext cx="4703385" cy="269187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800847"/>
            <a:ext cx="975922" cy="5277224"/>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algn="ctr" defTabSz="914126">
              <a:defRPr/>
            </a:pPr>
            <a:br>
              <a:rPr lang="en-US" sz="900" kern="0" dirty="0">
                <a:solidFill>
                  <a:sysClr val="windowText" lastClr="000000"/>
                </a:solidFill>
                <a:latin typeface="Segoe UI Light" panose="020B0502040204020203" pitchFamily="34" charset="0"/>
                <a:cs typeface="Segoe UI Light" panose="020B0502040204020203" pitchFamily="34" charset="0"/>
              </a:rPr>
            </a:br>
            <a:br>
              <a:rPr lang="en-US" sz="900" kern="0" dirty="0">
                <a:solidFill>
                  <a:sysClr val="windowText" lastClr="000000"/>
                </a:solidFill>
                <a:latin typeface="Segoe UI Light" panose="020B0502040204020203" pitchFamily="34" charset="0"/>
                <a:cs typeface="Segoe UI Light" panose="020B0502040204020203" pitchFamily="34" charset="0"/>
              </a:rPr>
            </a:b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algn="ctr" defTabSz="914126">
              <a:defRPr/>
            </a:pPr>
            <a:r>
              <a:rPr lang="en-US" sz="900" kern="0" dirty="0">
                <a:solidFill>
                  <a:sysClr val="windowText" lastClr="000000"/>
                </a:solidFill>
                <a:latin typeface="Segoe UI Light" panose="020B0502040204020203" pitchFamily="34" charset="0"/>
                <a:cs typeface="Segoe UI Light" panose="020B0502040204020203" pitchFamily="34" charset="0"/>
              </a:rPr>
              <a:t>Storage</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algn="ctr" defTabSz="914093">
              <a:defRPr/>
            </a:pPr>
            <a:r>
              <a:rPr lang="en-US" altLang="ja-JP" sz="1200" kern="0" dirty="0">
                <a:solidFill>
                  <a:srgbClr val="353535"/>
                </a:solidFill>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endParaRPr lang="en-US" sz="1799" kern="0" dirty="0">
              <a:solidFill>
                <a:srgbClr val="353535"/>
              </a:solidFill>
              <a:latin typeface="Calibri" panose="020F0502020204030204"/>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cxnSp>
        <p:nvCxnSpPr>
          <p:cNvPr id="252" name="Connector: Elbow 251">
            <a:extLst>
              <a:ext uri="{FF2B5EF4-FFF2-40B4-BE49-F238E27FC236}">
                <a16:creationId xmlns:a16="http://schemas.microsoft.com/office/drawing/2014/main" id="{14EFBBF6-428F-4383-B320-1B955549B5ED}"/>
              </a:ext>
            </a:extLst>
          </p:cNvPr>
          <p:cNvCxnSpPr>
            <a:cxnSpLocks/>
            <a:stCxn id="243" idx="3"/>
            <a:endCxn id="96" idx="1"/>
          </p:cNvCxnSpPr>
          <p:nvPr/>
        </p:nvCxnSpPr>
        <p:spPr>
          <a:xfrm flipV="1">
            <a:off x="1783900" y="3770159"/>
            <a:ext cx="1723047" cy="10488"/>
          </a:xfrm>
          <a:prstGeom prst="bentConnector3">
            <a:avLst>
              <a:gd name="adj1" fmla="val 50000"/>
            </a:avLst>
          </a:prstGeom>
          <a:noFill/>
          <a:ln w="28575" cap="flat" cmpd="sng" algn="ctr">
            <a:solidFill>
              <a:srgbClr val="FFFF00"/>
            </a:solidFill>
            <a:prstDash val="solid"/>
          </a:ln>
          <a:effectLst/>
        </p:spPr>
      </p:cxnSp>
      <p:sp>
        <p:nvSpPr>
          <p:cNvPr id="265" name="Rectangle 264">
            <a:extLst>
              <a:ext uri="{FF2B5EF4-FFF2-40B4-BE49-F238E27FC236}">
                <a16:creationId xmlns:a16="http://schemas.microsoft.com/office/drawing/2014/main" id="{7FBC6534-901F-4BBD-96F2-9D7460633B26}"/>
              </a:ext>
            </a:extLst>
          </p:cNvPr>
          <p:cNvSpPr/>
          <p:nvPr/>
        </p:nvSpPr>
        <p:spPr>
          <a:xfrm>
            <a:off x="4739474" y="2431115"/>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9377" y="2396598"/>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a:off x="5581488" y="3532112"/>
            <a:ext cx="276098" cy="3455"/>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D372FA96-42E2-43C8-987A-97E3E5690B3D}"/>
              </a:ext>
            </a:extLst>
          </p:cNvPr>
          <p:cNvSpPr/>
          <p:nvPr/>
        </p:nvSpPr>
        <p:spPr>
          <a:xfrm>
            <a:off x="5932401" y="3544892"/>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algn="ctr"/>
            <a:r>
              <a:rPr lang="en-US" sz="1999" dirty="0">
                <a:solidFill>
                  <a:schemeClr val="bg1"/>
                </a:solidFill>
              </a:rPr>
              <a:t>Running SAP HANA on</a:t>
            </a:r>
            <a:br>
              <a:rPr lang="en-US" sz="1999" dirty="0">
                <a:solidFill>
                  <a:schemeClr val="bg1"/>
                </a:solidFill>
              </a:rPr>
            </a:br>
            <a:r>
              <a:rPr lang="en-US" sz="1999" dirty="0">
                <a:solidFill>
                  <a:schemeClr val="bg1"/>
                </a:solidFill>
              </a:rPr>
              <a:t>Azure VM HA</a:t>
            </a:r>
            <a:endParaRPr lang="en-US" sz="2799" dirty="0">
              <a:solidFill>
                <a:schemeClr val="bg1"/>
              </a:solidFill>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0075" y="2132568"/>
            <a:ext cx="301737" cy="301737"/>
          </a:xfrm>
          <a:prstGeom prst="rect">
            <a:avLst/>
          </a:prstGeom>
        </p:spPr>
      </p:pic>
      <p:sp>
        <p:nvSpPr>
          <p:cNvPr id="222" name="TextBox 221">
            <a:extLst>
              <a:ext uri="{FF2B5EF4-FFF2-40B4-BE49-F238E27FC236}">
                <a16:creationId xmlns:a16="http://schemas.microsoft.com/office/drawing/2014/main" id="{2013ABE6-9213-4885-B7EF-A35B2CD20DC9}"/>
              </a:ext>
            </a:extLst>
          </p:cNvPr>
          <p:cNvSpPr txBox="1"/>
          <p:nvPr/>
        </p:nvSpPr>
        <p:spPr>
          <a:xfrm>
            <a:off x="3520563" y="4944888"/>
            <a:ext cx="1637547" cy="338554"/>
          </a:xfrm>
          <a:prstGeom prst="rect">
            <a:avLst/>
          </a:prstGeom>
          <a:noFill/>
        </p:spPr>
        <p:txBody>
          <a:bodyPr wrap="square" rtlCol="0">
            <a:spAutoFit/>
          </a:bodyPr>
          <a:lstStyle/>
          <a:p>
            <a:pPr algn="ctr"/>
            <a:r>
              <a:rPr lang="en-US" sz="1600" dirty="0">
                <a:latin typeface="Segoe UI Light" panose="020B0502040204020203" pitchFamily="34" charset="0"/>
                <a:cs typeface="Segoe UI Light" panose="020B0502040204020203" pitchFamily="34" charset="0"/>
              </a:rPr>
              <a:t>Subscription </a:t>
            </a:r>
          </a:p>
        </p:txBody>
      </p:sp>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324478" y="4934471"/>
            <a:ext cx="328110" cy="328110"/>
          </a:xfrm>
          <a:prstGeom prst="rect">
            <a:avLst/>
          </a:prstGeom>
        </p:spPr>
      </p:pic>
      <p:grpSp>
        <p:nvGrpSpPr>
          <p:cNvPr id="163" name="Group 162">
            <a:extLst>
              <a:ext uri="{FF2B5EF4-FFF2-40B4-BE49-F238E27FC236}">
                <a16:creationId xmlns:a16="http://schemas.microsoft.com/office/drawing/2014/main" id="{48C1D2DD-8F80-47F5-8499-B36E1D82F333}"/>
              </a:ext>
            </a:extLst>
          </p:cNvPr>
          <p:cNvGrpSpPr/>
          <p:nvPr/>
        </p:nvGrpSpPr>
        <p:grpSpPr>
          <a:xfrm>
            <a:off x="11067591" y="151331"/>
            <a:ext cx="871624" cy="1122380"/>
            <a:chOff x="5171489" y="583574"/>
            <a:chExt cx="2350934" cy="1572991"/>
          </a:xfrm>
          <a:solidFill>
            <a:srgbClr val="FFFFCC"/>
          </a:solidFill>
        </p:grpSpPr>
        <p:sp>
          <p:nvSpPr>
            <p:cNvPr id="165" name="Rectangular Callout 50">
              <a:extLst>
                <a:ext uri="{FF2B5EF4-FFF2-40B4-BE49-F238E27FC236}">
                  <a16:creationId xmlns:a16="http://schemas.microsoft.com/office/drawing/2014/main" id="{1AB01F96-43AD-46AD-8C61-622802382144}"/>
                </a:ext>
              </a:extLst>
            </p:cNvPr>
            <p:cNvSpPr/>
            <p:nvPr/>
          </p:nvSpPr>
          <p:spPr>
            <a:xfrm>
              <a:off x="5171489" y="964426"/>
              <a:ext cx="2350934" cy="1192139"/>
            </a:xfrm>
            <a:prstGeom prst="wedgeRectCallout">
              <a:avLst>
                <a:gd name="adj1" fmla="val -21083"/>
                <a:gd name="adj2" fmla="val 131814"/>
              </a:avLst>
            </a:prstGeom>
            <a:grpFill/>
            <a:ln w="6350" cap="flat" cmpd="sng" algn="ctr">
              <a:solidFill>
                <a:srgbClr val="5B9BD5"/>
              </a:solidFill>
              <a:prstDash val="solid"/>
              <a:miter lim="800000"/>
            </a:ln>
            <a:effectLst/>
          </p:spPr>
          <p:txBody>
            <a:bodyPr lIns="45720" rIns="27432" rtlCol="0" anchor="ctr"/>
            <a:lstStyle/>
            <a:p>
              <a:pPr lvl="0" algn="ctr">
                <a:defRPr/>
              </a:pPr>
              <a:r>
                <a:rPr lang="en-US" sz="1100" kern="0" dirty="0">
                  <a:solidFill>
                    <a:sysClr val="windowText" lastClr="000000"/>
                  </a:solidFill>
                  <a:latin typeface="Calibri Light" panose="020F0302020204030204"/>
                </a:rPr>
                <a:t>How to size </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storage to store backup ?</a:t>
              </a:r>
              <a:endParaRPr lang="en-US" sz="1100" kern="0" dirty="0">
                <a:solidFill>
                  <a:srgbClr val="FF0000"/>
                </a:solidFill>
                <a:latin typeface="Calibri Light" panose="020F0302020204030204"/>
              </a:endParaRPr>
            </a:p>
          </p:txBody>
        </p:sp>
        <p:sp>
          <p:nvSpPr>
            <p:cNvPr id="167" name="Oval 166">
              <a:extLst>
                <a:ext uri="{FF2B5EF4-FFF2-40B4-BE49-F238E27FC236}">
                  <a16:creationId xmlns:a16="http://schemas.microsoft.com/office/drawing/2014/main" id="{C2BFD7E0-E3F2-412D-825F-2EE25287C8F7}"/>
                </a:ext>
              </a:extLst>
            </p:cNvPr>
            <p:cNvSpPr/>
            <p:nvPr/>
          </p:nvSpPr>
          <p:spPr>
            <a:xfrm>
              <a:off x="6624359" y="583574"/>
              <a:ext cx="647120" cy="358425"/>
            </a:xfrm>
            <a:prstGeom prst="ellipse">
              <a:avLst/>
            </a:prstGeom>
            <a:grpFill/>
            <a:ln w="9525" cap="flat" cmpd="sng" algn="ctr">
              <a:solidFill>
                <a:srgbClr val="5B9BD5">
                  <a:shade val="50000"/>
                </a:srgbClr>
              </a:solidFill>
              <a:prstDash val="solid"/>
              <a:miter lim="800000"/>
            </a:ln>
            <a:effectLst/>
          </p:spPr>
          <p:txBody>
            <a:bodyPr lIns="45720" r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8</a:t>
              </a:r>
            </a:p>
          </p:txBody>
        </p:sp>
      </p:grpSp>
      <p:grpSp>
        <p:nvGrpSpPr>
          <p:cNvPr id="171" name="Group 170">
            <a:extLst>
              <a:ext uri="{FF2B5EF4-FFF2-40B4-BE49-F238E27FC236}">
                <a16:creationId xmlns:a16="http://schemas.microsoft.com/office/drawing/2014/main" id="{968E2658-AEE9-461F-A8BB-5CCDF2469553}"/>
              </a:ext>
            </a:extLst>
          </p:cNvPr>
          <p:cNvGrpSpPr/>
          <p:nvPr/>
        </p:nvGrpSpPr>
        <p:grpSpPr>
          <a:xfrm>
            <a:off x="4966942" y="5006349"/>
            <a:ext cx="2119624" cy="971573"/>
            <a:chOff x="4920444" y="4388425"/>
            <a:chExt cx="2119624" cy="971573"/>
          </a:xfrm>
          <a:solidFill>
            <a:srgbClr val="FFFFCC"/>
          </a:solidFill>
        </p:grpSpPr>
        <p:sp>
          <p:nvSpPr>
            <p:cNvPr id="178" name="Oval 177">
              <a:extLst>
                <a:ext uri="{FF2B5EF4-FFF2-40B4-BE49-F238E27FC236}">
                  <a16:creationId xmlns:a16="http://schemas.microsoft.com/office/drawing/2014/main" id="{A7218060-D924-4C93-A7A5-088EB8D4B93D}"/>
                </a:ext>
              </a:extLst>
            </p:cNvPr>
            <p:cNvSpPr/>
            <p:nvPr/>
          </p:nvSpPr>
          <p:spPr>
            <a:xfrm>
              <a:off x="4970264" y="516606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6</a:t>
              </a:r>
            </a:p>
          </p:txBody>
        </p:sp>
        <p:sp>
          <p:nvSpPr>
            <p:cNvPr id="179" name="Rectangular Callout 172">
              <a:extLst>
                <a:ext uri="{FF2B5EF4-FFF2-40B4-BE49-F238E27FC236}">
                  <a16:creationId xmlns:a16="http://schemas.microsoft.com/office/drawing/2014/main" id="{056E9115-2569-4FEE-8675-0168D6EB6B94}"/>
                </a:ext>
              </a:extLst>
            </p:cNvPr>
            <p:cNvSpPr/>
            <p:nvPr/>
          </p:nvSpPr>
          <p:spPr>
            <a:xfrm>
              <a:off x="4920444" y="4388425"/>
              <a:ext cx="2119624" cy="738077"/>
            </a:xfrm>
            <a:prstGeom prst="wedgeRectCallout">
              <a:avLst>
                <a:gd name="adj1" fmla="val 43210"/>
                <a:gd name="adj2" fmla="val -320581"/>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Calibri Light" panose="020F0302020204030204"/>
                </a:rPr>
                <a:t>How to deploy VMs for </a:t>
              </a:r>
              <a:r>
                <a:rPr lang="en-US" sz="1100" kern="0" dirty="0">
                  <a:solidFill>
                    <a:srgbClr val="FF0000"/>
                  </a:solidFill>
                  <a:latin typeface="Calibri Light" panose="020F0302020204030204"/>
                </a:rPr>
                <a:t>highly available SAP ASCS and NFS </a:t>
              </a:r>
              <a:r>
                <a:rPr lang="en-US" sz="1100" kern="0" dirty="0">
                  <a:solidFill>
                    <a:sysClr val="windowText" lastClr="000000"/>
                  </a:solidFill>
                  <a:latin typeface="Calibri Light" panose="020F0302020204030204"/>
                </a:rPr>
                <a:t>on Linux Clusters ?</a:t>
              </a:r>
              <a:endParaRPr lang="en-US" sz="1100" b="1" kern="0" dirty="0">
                <a:solidFill>
                  <a:srgbClr val="FF0000"/>
                </a:solidFill>
                <a:latin typeface="Calibri Light" panose="020F0302020204030204"/>
              </a:endParaRPr>
            </a:p>
          </p:txBody>
        </p:sp>
      </p:grpSp>
      <p:grpSp>
        <p:nvGrpSpPr>
          <p:cNvPr id="180" name="Group 179">
            <a:extLst>
              <a:ext uri="{FF2B5EF4-FFF2-40B4-BE49-F238E27FC236}">
                <a16:creationId xmlns:a16="http://schemas.microsoft.com/office/drawing/2014/main" id="{02043710-473B-455F-9BCA-087D9E9842A6}"/>
              </a:ext>
            </a:extLst>
          </p:cNvPr>
          <p:cNvGrpSpPr/>
          <p:nvPr/>
        </p:nvGrpSpPr>
        <p:grpSpPr>
          <a:xfrm>
            <a:off x="6892528" y="1026799"/>
            <a:ext cx="1054597" cy="974587"/>
            <a:chOff x="6224957" y="-594709"/>
            <a:chExt cx="1054597" cy="974587"/>
          </a:xfrm>
          <a:solidFill>
            <a:srgbClr val="FFFFCC"/>
          </a:solidFill>
        </p:grpSpPr>
        <p:sp>
          <p:nvSpPr>
            <p:cNvPr id="181" name="Oval 180">
              <a:extLst>
                <a:ext uri="{FF2B5EF4-FFF2-40B4-BE49-F238E27FC236}">
                  <a16:creationId xmlns:a16="http://schemas.microsoft.com/office/drawing/2014/main" id="{76D477AD-4A62-4991-97B5-14A146134114}"/>
                </a:ext>
              </a:extLst>
            </p:cNvPr>
            <p:cNvSpPr/>
            <p:nvPr/>
          </p:nvSpPr>
          <p:spPr>
            <a:xfrm>
              <a:off x="6255848" y="-594709"/>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7</a:t>
              </a:r>
            </a:p>
          </p:txBody>
        </p:sp>
        <p:sp>
          <p:nvSpPr>
            <p:cNvPr id="182" name="Rectangular Callout 172">
              <a:extLst>
                <a:ext uri="{FF2B5EF4-FFF2-40B4-BE49-F238E27FC236}">
                  <a16:creationId xmlns:a16="http://schemas.microsoft.com/office/drawing/2014/main" id="{FB2C0765-46E9-40A6-A93E-A9D7AF740D29}"/>
                </a:ext>
              </a:extLst>
            </p:cNvPr>
            <p:cNvSpPr/>
            <p:nvPr/>
          </p:nvSpPr>
          <p:spPr>
            <a:xfrm>
              <a:off x="6224957" y="-358199"/>
              <a:ext cx="1054597" cy="738077"/>
            </a:xfrm>
            <a:prstGeom prst="wedgeRectCallout">
              <a:avLst>
                <a:gd name="adj1" fmla="val 33904"/>
                <a:gd name="adj2" fmla="val 92447"/>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Calibri Light" panose="020F0302020204030204"/>
                </a:rPr>
                <a:t>How to deploy VMs for </a:t>
              </a:r>
              <a:r>
                <a:rPr lang="en-US" sz="1100" kern="0" dirty="0">
                  <a:solidFill>
                    <a:srgbClr val="FF0000"/>
                  </a:solidFill>
                  <a:latin typeface="Calibri Light" panose="020F0302020204030204"/>
                </a:rPr>
                <a:t>SAP </a:t>
              </a:r>
              <a:br>
                <a:rPr lang="en-US" sz="1100" kern="0" dirty="0">
                  <a:solidFill>
                    <a:srgbClr val="FF0000"/>
                  </a:solidFill>
                  <a:latin typeface="Calibri Light" panose="020F0302020204030204"/>
                </a:rPr>
              </a:br>
              <a:r>
                <a:rPr lang="en-US" sz="1100" kern="0" dirty="0">
                  <a:solidFill>
                    <a:srgbClr val="FF0000"/>
                  </a:solidFill>
                  <a:latin typeface="Calibri Light" panose="020F0302020204030204"/>
                </a:rPr>
                <a:t>AP servers </a:t>
              </a:r>
              <a:r>
                <a:rPr lang="en-US" sz="1100" kern="0" dirty="0">
                  <a:solidFill>
                    <a:sysClr val="windowText" lastClr="000000"/>
                  </a:solidFill>
                  <a:latin typeface="Calibri Light" panose="020F0302020204030204"/>
                </a:rPr>
                <a:t>?</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a:t>
              </a:r>
              <a:r>
                <a:rPr lang="en-US" sz="1100" kern="0" dirty="0">
                  <a:solidFill>
                    <a:srgbClr val="FF0000"/>
                  </a:solidFill>
                  <a:latin typeface="Calibri Light" panose="020F0302020204030204"/>
                </a:rPr>
                <a:t>15k SAPS</a:t>
              </a:r>
              <a:r>
                <a:rPr lang="en-US" sz="1100" kern="0" dirty="0">
                  <a:solidFill>
                    <a:sysClr val="windowText" lastClr="000000"/>
                  </a:solidFill>
                  <a:latin typeface="Calibri Light" panose="020F0302020204030204"/>
                </a:rPr>
                <a:t>)</a:t>
              </a:r>
              <a:endParaRPr lang="en-US" sz="1100" b="1" kern="0" dirty="0">
                <a:solidFill>
                  <a:srgbClr val="FF0000"/>
                </a:solidFill>
                <a:latin typeface="Calibri Light" panose="020F0302020204030204"/>
              </a:endParaRPr>
            </a:p>
          </p:txBody>
        </p:sp>
      </p:grpSp>
      <p:grpSp>
        <p:nvGrpSpPr>
          <p:cNvPr id="183" name="Group 182">
            <a:extLst>
              <a:ext uri="{FF2B5EF4-FFF2-40B4-BE49-F238E27FC236}">
                <a16:creationId xmlns:a16="http://schemas.microsoft.com/office/drawing/2014/main" id="{0B4902FA-6C51-4B4F-B474-AFFF41209B21}"/>
              </a:ext>
            </a:extLst>
          </p:cNvPr>
          <p:cNvGrpSpPr/>
          <p:nvPr/>
        </p:nvGrpSpPr>
        <p:grpSpPr>
          <a:xfrm>
            <a:off x="1866115" y="2493001"/>
            <a:ext cx="1233672" cy="723326"/>
            <a:chOff x="1613921" y="1049152"/>
            <a:chExt cx="1233672" cy="723326"/>
          </a:xfrm>
          <a:solidFill>
            <a:srgbClr val="FFFFCC"/>
          </a:solidFill>
        </p:grpSpPr>
        <p:sp>
          <p:nvSpPr>
            <p:cNvPr id="185" name="Oval 184">
              <a:extLst>
                <a:ext uri="{FF2B5EF4-FFF2-40B4-BE49-F238E27FC236}">
                  <a16:creationId xmlns:a16="http://schemas.microsoft.com/office/drawing/2014/main" id="{C8AF941A-40A6-4315-9162-5C107203BE8B}"/>
                </a:ext>
              </a:extLst>
            </p:cNvPr>
            <p:cNvSpPr/>
            <p:nvPr/>
          </p:nvSpPr>
          <p:spPr>
            <a:xfrm>
              <a:off x="1613921" y="1336876"/>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2</a:t>
              </a:r>
            </a:p>
          </p:txBody>
        </p:sp>
        <p:sp>
          <p:nvSpPr>
            <p:cNvPr id="186" name="Rectangular Callout 172">
              <a:extLst>
                <a:ext uri="{FF2B5EF4-FFF2-40B4-BE49-F238E27FC236}">
                  <a16:creationId xmlns:a16="http://schemas.microsoft.com/office/drawing/2014/main" id="{B554298A-5519-400B-ACD3-650280770BE3}"/>
                </a:ext>
              </a:extLst>
            </p:cNvPr>
            <p:cNvSpPr/>
            <p:nvPr/>
          </p:nvSpPr>
          <p:spPr>
            <a:xfrm>
              <a:off x="1841683" y="1049152"/>
              <a:ext cx="1005910" cy="723326"/>
            </a:xfrm>
            <a:prstGeom prst="wedgeRectCallout">
              <a:avLst>
                <a:gd name="adj1" fmla="val 14826"/>
                <a:gd name="adj2" fmla="val 106353"/>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mj-lt"/>
                </a:rPr>
                <a:t>Internet VPN or private connect ? </a:t>
              </a:r>
              <a:endParaRPr lang="en-US" sz="1100" b="1" kern="0" dirty="0">
                <a:solidFill>
                  <a:srgbClr val="FF0000"/>
                </a:solidFill>
                <a:latin typeface="+mj-lt"/>
              </a:endParaRPr>
            </a:p>
          </p:txBody>
        </p:sp>
      </p:grpSp>
      <p:grpSp>
        <p:nvGrpSpPr>
          <p:cNvPr id="187" name="Group 186">
            <a:extLst>
              <a:ext uri="{FF2B5EF4-FFF2-40B4-BE49-F238E27FC236}">
                <a16:creationId xmlns:a16="http://schemas.microsoft.com/office/drawing/2014/main" id="{9071CC03-AFFE-4C2C-91F8-EC2DBBAAF5F3}"/>
              </a:ext>
            </a:extLst>
          </p:cNvPr>
          <p:cNvGrpSpPr/>
          <p:nvPr/>
        </p:nvGrpSpPr>
        <p:grpSpPr>
          <a:xfrm>
            <a:off x="7549750" y="4733755"/>
            <a:ext cx="2906729" cy="917782"/>
            <a:chOff x="8286256" y="4148368"/>
            <a:chExt cx="3002283" cy="1870275"/>
          </a:xfrm>
          <a:solidFill>
            <a:srgbClr val="FFFFCC"/>
          </a:solidFill>
        </p:grpSpPr>
        <p:sp>
          <p:nvSpPr>
            <p:cNvPr id="188" name="Rectangular Callout 76">
              <a:extLst>
                <a:ext uri="{FF2B5EF4-FFF2-40B4-BE49-F238E27FC236}">
                  <a16:creationId xmlns:a16="http://schemas.microsoft.com/office/drawing/2014/main" id="{5B01494A-7480-4F64-AFA3-B1376979830A}"/>
                </a:ext>
              </a:extLst>
            </p:cNvPr>
            <p:cNvSpPr/>
            <p:nvPr/>
          </p:nvSpPr>
          <p:spPr>
            <a:xfrm>
              <a:off x="8286256" y="4731796"/>
              <a:ext cx="3002283" cy="1286847"/>
            </a:xfrm>
            <a:prstGeom prst="wedgeRectCallout">
              <a:avLst>
                <a:gd name="adj1" fmla="val -31295"/>
                <a:gd name="adj2" fmla="val -140168"/>
              </a:avLst>
            </a:prstGeom>
            <a:grpFill/>
            <a:ln w="6350" cap="flat" cmpd="sng" algn="ctr">
              <a:solidFill>
                <a:srgbClr val="5B9BD5"/>
              </a:solidFill>
              <a:prstDash val="solid"/>
              <a:miter lim="800000"/>
            </a:ln>
            <a:effectLst/>
          </p:spPr>
          <p:txBody>
            <a:bodyPr lIns="91440" tIns="4572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sz="1100" kern="0" dirty="0">
                  <a:solidFill>
                    <a:sysClr val="windowText" lastClr="000000"/>
                  </a:solidFill>
                  <a:latin typeface="Calibri Light" panose="020F0302020204030204"/>
                </a:rPr>
                <a:t>How to deploy VMs and allocate storage for SAP AP Servers and HANA DB (</a:t>
              </a:r>
              <a:r>
                <a:rPr lang="en-US" sz="1100" kern="0" dirty="0">
                  <a:solidFill>
                    <a:srgbClr val="FF0000"/>
                  </a:solidFill>
                  <a:latin typeface="Calibri Light" panose="020F0302020204030204"/>
                </a:rPr>
                <a:t>800GB</a:t>
              </a:r>
              <a:r>
                <a:rPr lang="en-US" sz="1100" kern="0" dirty="0">
                  <a:solidFill>
                    <a:sysClr val="windowText" lastClr="000000"/>
                  </a:solidFill>
                  <a:latin typeface="Calibri Light" panose="020F0302020204030204"/>
                </a:rPr>
                <a:t>) for QA, </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Dev and Test (</a:t>
              </a:r>
              <a:r>
                <a:rPr lang="en-US" sz="1100" kern="0" dirty="0">
                  <a:solidFill>
                    <a:srgbClr val="FF0000"/>
                  </a:solidFill>
                  <a:latin typeface="Calibri Light" panose="020F0302020204030204"/>
                </a:rPr>
                <a:t>256GB each</a:t>
              </a:r>
              <a:r>
                <a:rPr lang="en-US" sz="1100" kern="0" dirty="0">
                  <a:solidFill>
                    <a:sysClr val="windowText" lastClr="000000"/>
                  </a:solidFill>
                  <a:latin typeface="Calibri Light" panose="020F0302020204030204"/>
                </a:rPr>
                <a:t>) ? </a:t>
              </a:r>
              <a:endParaRPr lang="en-US" sz="1100" b="1" kern="0" dirty="0">
                <a:solidFill>
                  <a:srgbClr val="FF0000"/>
                </a:solidFill>
                <a:latin typeface="Calibri Light" panose="020F0302020204030204"/>
              </a:endParaRPr>
            </a:p>
          </p:txBody>
        </p:sp>
        <p:sp>
          <p:nvSpPr>
            <p:cNvPr id="189" name="Oval 188">
              <a:extLst>
                <a:ext uri="{FF2B5EF4-FFF2-40B4-BE49-F238E27FC236}">
                  <a16:creationId xmlns:a16="http://schemas.microsoft.com/office/drawing/2014/main" id="{5AD8F94A-3ABA-4D30-82E4-AB1331F2DDB3}"/>
                </a:ext>
              </a:extLst>
            </p:cNvPr>
            <p:cNvSpPr/>
            <p:nvPr/>
          </p:nvSpPr>
          <p:spPr>
            <a:xfrm>
              <a:off x="9793800" y="4148368"/>
              <a:ext cx="216645" cy="430251"/>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0" dirty="0">
                  <a:solidFill>
                    <a:sysClr val="windowText" lastClr="000000"/>
                  </a:solidFill>
                  <a:latin typeface="Segoe UI Light" panose="020B0502040204020203" pitchFamily="34" charset="0"/>
                  <a:cs typeface="Segoe UI Light" panose="020B0502040204020203" pitchFamily="34" charset="0"/>
                </a:rPr>
                <a:t>9</a:t>
              </a:r>
              <a:endPar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grpSp>
        <p:nvGrpSpPr>
          <p:cNvPr id="190" name="Group 189">
            <a:extLst>
              <a:ext uri="{FF2B5EF4-FFF2-40B4-BE49-F238E27FC236}">
                <a16:creationId xmlns:a16="http://schemas.microsoft.com/office/drawing/2014/main" id="{7FC51CB8-2530-45C9-A867-339A3B239ED5}"/>
              </a:ext>
            </a:extLst>
          </p:cNvPr>
          <p:cNvGrpSpPr/>
          <p:nvPr/>
        </p:nvGrpSpPr>
        <p:grpSpPr>
          <a:xfrm>
            <a:off x="8049231" y="747157"/>
            <a:ext cx="2812714" cy="1219197"/>
            <a:chOff x="10278481" y="4124243"/>
            <a:chExt cx="2841283" cy="937682"/>
          </a:xfrm>
          <a:solidFill>
            <a:srgbClr val="FFFFCC"/>
          </a:solidFill>
        </p:grpSpPr>
        <p:sp>
          <p:nvSpPr>
            <p:cNvPr id="191" name="Rectangular Callout 55">
              <a:extLst>
                <a:ext uri="{FF2B5EF4-FFF2-40B4-BE49-F238E27FC236}">
                  <a16:creationId xmlns:a16="http://schemas.microsoft.com/office/drawing/2014/main" id="{C63EC4C1-84F2-4F4E-9E7C-E5844DDE699D}"/>
                </a:ext>
              </a:extLst>
            </p:cNvPr>
            <p:cNvSpPr/>
            <p:nvPr/>
          </p:nvSpPr>
          <p:spPr>
            <a:xfrm>
              <a:off x="10278481" y="4339317"/>
              <a:ext cx="2841283" cy="722608"/>
            </a:xfrm>
            <a:prstGeom prst="wedgeRectCallout">
              <a:avLst>
                <a:gd name="adj1" fmla="val 361"/>
                <a:gd name="adj2" fmla="val 92549"/>
              </a:avLst>
            </a:prstGeom>
            <a:grpFill/>
            <a:ln w="6350" cap="flat" cmpd="sng" algn="ctr">
              <a:solidFill>
                <a:srgbClr val="5B9BD5"/>
              </a:solidFill>
              <a:prstDash val="solid"/>
              <a:miter lim="800000"/>
            </a:ln>
            <a:effectLst/>
          </p:spPr>
          <p:txBody>
            <a:bodyPr rIns="27432" rtlCol="0" anchor="ctr"/>
            <a:lstStyle/>
            <a:p>
              <a:pPr>
                <a:defRPr/>
              </a:pPr>
              <a:r>
                <a:rPr lang="en-US" sz="1100" kern="0" dirty="0">
                  <a:solidFill>
                    <a:sysClr val="windowText" lastClr="000000"/>
                  </a:solidFill>
                  <a:latin typeface="Calibri Light" panose="020F0302020204030204"/>
                </a:rPr>
                <a:t>How to deploy </a:t>
              </a:r>
              <a:r>
                <a:rPr lang="en-US" sz="1100" kern="0" dirty="0">
                  <a:solidFill>
                    <a:srgbClr val="FF0000"/>
                  </a:solidFill>
                  <a:latin typeface="Calibri Light" panose="020F0302020204030204"/>
                </a:rPr>
                <a:t>highly available HANA DB </a:t>
              </a:r>
              <a:r>
                <a:rPr lang="en-US" sz="1100" kern="0" dirty="0">
                  <a:solidFill>
                    <a:sysClr val="windowText" lastClr="000000"/>
                  </a:solidFill>
                  <a:latin typeface="Calibri Light" panose="020F0302020204030204"/>
                </a:rPr>
                <a:t>and allocate storage for Production </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a:t>
              </a:r>
              <a:r>
                <a:rPr lang="en-US" sz="1100" kern="0" dirty="0">
                  <a:solidFill>
                    <a:srgbClr val="FF0000"/>
                  </a:solidFill>
                  <a:latin typeface="Calibri Light" panose="020F0302020204030204"/>
                </a:rPr>
                <a:t>1.2 -&gt; 1.9TB</a:t>
              </a:r>
              <a:r>
                <a:rPr lang="en-US" sz="1100" kern="0" dirty="0">
                  <a:solidFill>
                    <a:sysClr val="windowText" lastClr="000000"/>
                  </a:solidFill>
                  <a:latin typeface="Calibri Light" panose="020F0302020204030204"/>
                </a:rPr>
                <a:t>) ? </a:t>
              </a:r>
              <a:endParaRPr lang="en-US" sz="1100" u="sng" kern="0" dirty="0">
                <a:solidFill>
                  <a:sysClr val="windowText" lastClr="000000"/>
                </a:solidFill>
                <a:latin typeface="Calibri Light" panose="020F0302020204030204"/>
              </a:endParaRPr>
            </a:p>
            <a:p>
              <a:pPr>
                <a:defRPr/>
              </a:pPr>
              <a:r>
                <a:rPr lang="en-US" sz="1100" kern="0" dirty="0">
                  <a:solidFill>
                    <a:sysClr val="windowText" lastClr="000000"/>
                  </a:solidFill>
                  <a:latin typeface="Calibri Light" panose="020F0302020204030204"/>
                </a:rPr>
                <a:t>How to allocate storage for data, log, shared, root and backup ? </a:t>
              </a:r>
              <a:endParaRPr kumimoji="0" lang="en-US" sz="1100" b="0" i="0"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192" name="Oval 191">
              <a:extLst>
                <a:ext uri="{FF2B5EF4-FFF2-40B4-BE49-F238E27FC236}">
                  <a16:creationId xmlns:a16="http://schemas.microsoft.com/office/drawing/2014/main" id="{67BDAC47-F726-4DA9-B781-115BD157CDAF}"/>
                </a:ext>
              </a:extLst>
            </p:cNvPr>
            <p:cNvSpPr/>
            <p:nvPr/>
          </p:nvSpPr>
          <p:spPr>
            <a:xfrm>
              <a:off x="10349644" y="4124243"/>
              <a:ext cx="243711" cy="172330"/>
            </a:xfrm>
            <a:prstGeom prst="ellipse">
              <a:avLst/>
            </a:prstGeom>
            <a:grpFill/>
            <a:ln w="9525" cap="flat" cmpd="sng" algn="ctr">
              <a:solidFill>
                <a:srgbClr val="5B9BD5">
                  <a:shade val="50000"/>
                </a:srgbClr>
              </a:solid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grpSp>
      <p:grpSp>
        <p:nvGrpSpPr>
          <p:cNvPr id="193" name="Group 192">
            <a:extLst>
              <a:ext uri="{FF2B5EF4-FFF2-40B4-BE49-F238E27FC236}">
                <a16:creationId xmlns:a16="http://schemas.microsoft.com/office/drawing/2014/main" id="{14ECC922-3381-4691-83A4-94E56CF8EEE3}"/>
              </a:ext>
            </a:extLst>
          </p:cNvPr>
          <p:cNvGrpSpPr/>
          <p:nvPr/>
        </p:nvGrpSpPr>
        <p:grpSpPr>
          <a:xfrm>
            <a:off x="3999282" y="574777"/>
            <a:ext cx="1089799" cy="1269937"/>
            <a:chOff x="3999282" y="574777"/>
            <a:chExt cx="1089799" cy="1269937"/>
          </a:xfrm>
          <a:solidFill>
            <a:srgbClr val="FFFFCC"/>
          </a:solidFill>
        </p:grpSpPr>
        <p:sp>
          <p:nvSpPr>
            <p:cNvPr id="194" name="Oval 193">
              <a:extLst>
                <a:ext uri="{FF2B5EF4-FFF2-40B4-BE49-F238E27FC236}">
                  <a16:creationId xmlns:a16="http://schemas.microsoft.com/office/drawing/2014/main" id="{7BB1FD30-13F2-4BEF-8E59-07162BD62EB2}"/>
                </a:ext>
              </a:extLst>
            </p:cNvPr>
            <p:cNvSpPr/>
            <p:nvPr/>
          </p:nvSpPr>
          <p:spPr>
            <a:xfrm>
              <a:off x="3999282" y="80763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4</a:t>
              </a:r>
            </a:p>
          </p:txBody>
        </p:sp>
        <p:sp>
          <p:nvSpPr>
            <p:cNvPr id="195" name="Rectangular Callout 81">
              <a:extLst>
                <a:ext uri="{FF2B5EF4-FFF2-40B4-BE49-F238E27FC236}">
                  <a16:creationId xmlns:a16="http://schemas.microsoft.com/office/drawing/2014/main" id="{597D3284-F47C-4A1E-B524-A293A027C268}"/>
                </a:ext>
              </a:extLst>
            </p:cNvPr>
            <p:cNvSpPr/>
            <p:nvPr/>
          </p:nvSpPr>
          <p:spPr>
            <a:xfrm>
              <a:off x="4230662" y="574777"/>
              <a:ext cx="858419" cy="1269937"/>
            </a:xfrm>
            <a:prstGeom prst="wedgeRectCallout">
              <a:avLst>
                <a:gd name="adj1" fmla="val -8028"/>
                <a:gd name="adj2" fmla="val 88497"/>
              </a:avLst>
            </a:prstGeom>
            <a:grpFill/>
            <a:ln w="6350" cap="flat" cmpd="sng" algn="ctr">
              <a:solidFill>
                <a:srgbClr val="5B9BD5"/>
              </a:solidFill>
              <a:prstDash val="solid"/>
              <a:miter lim="800000"/>
            </a:ln>
            <a:effectLst/>
          </p:spPr>
          <p:txBody>
            <a:bodyPr rtlCol="0" anchor="ctr"/>
            <a:lstStyle/>
            <a:p>
              <a:pPr algn="ctr"/>
              <a:r>
                <a:rPr lang="en-US" sz="1100" dirty="0">
                  <a:solidFill>
                    <a:prstClr val="black"/>
                  </a:solidFill>
                  <a:latin typeface="Segoe UI Light" panose="020B0502040204020203" pitchFamily="34" charset="0"/>
                  <a:cs typeface="Segoe UI Light" panose="020B0502040204020203" pitchFamily="34" charset="0"/>
                </a:rPr>
                <a:t>Where to deploy </a:t>
              </a:r>
              <a:r>
                <a:rPr lang="en-US" sz="1100" dirty="0" err="1">
                  <a:solidFill>
                    <a:prstClr val="black"/>
                  </a:solidFill>
                  <a:latin typeface="Segoe UI Light" panose="020B0502040204020203" pitchFamily="34" charset="0"/>
                  <a:cs typeface="Segoe UI Light" panose="020B0502040204020203" pitchFamily="34" charset="0"/>
                </a:rPr>
                <a:t>Jumpbox</a:t>
              </a:r>
              <a:r>
                <a:rPr lang="en-US" sz="1100" dirty="0">
                  <a:solidFill>
                    <a:prstClr val="black"/>
                  </a:solidFill>
                  <a:latin typeface="Segoe UI Light" panose="020B0502040204020203" pitchFamily="34" charset="0"/>
                  <a:cs typeface="Segoe UI Light" panose="020B0502040204020203" pitchFamily="34" charset="0"/>
                </a:rPr>
                <a:t>,</a:t>
              </a:r>
              <a:br>
                <a:rPr lang="en-US" sz="1100" dirty="0">
                  <a:solidFill>
                    <a:prstClr val="black"/>
                  </a:solidFill>
                  <a:latin typeface="Segoe UI Light" panose="020B0502040204020203" pitchFamily="34" charset="0"/>
                  <a:cs typeface="Segoe UI Light" panose="020B0502040204020203" pitchFamily="34" charset="0"/>
                </a:rPr>
              </a:br>
              <a:r>
                <a:rPr lang="en-US" sz="1100" dirty="0">
                  <a:solidFill>
                    <a:prstClr val="black"/>
                  </a:solidFill>
                  <a:latin typeface="Segoe UI Light" panose="020B0502040204020203" pitchFamily="34" charset="0"/>
                  <a:cs typeface="Segoe UI Light" panose="020B0502040204020203" pitchFamily="34" charset="0"/>
                </a:rPr>
                <a:t>Patching,</a:t>
              </a:r>
              <a:br>
                <a:rPr lang="en-US" sz="1100" dirty="0">
                  <a:solidFill>
                    <a:prstClr val="black"/>
                  </a:solidFill>
                  <a:latin typeface="Segoe UI Light" panose="020B0502040204020203" pitchFamily="34" charset="0"/>
                  <a:cs typeface="Segoe UI Light" panose="020B0502040204020203" pitchFamily="34" charset="0"/>
                </a:rPr>
              </a:br>
              <a:r>
                <a:rPr lang="en-US" sz="1100" dirty="0">
                  <a:solidFill>
                    <a:prstClr val="black"/>
                  </a:solidFill>
                  <a:latin typeface="Segoe UI Light" panose="020B0502040204020203" pitchFamily="34" charset="0"/>
                  <a:cs typeface="Segoe UI Light" panose="020B0502040204020203" pitchFamily="34" charset="0"/>
                </a:rPr>
                <a:t>DNS,</a:t>
              </a:r>
              <a:br>
                <a:rPr lang="en-US" sz="1100" dirty="0">
                  <a:solidFill>
                    <a:prstClr val="black"/>
                  </a:solidFill>
                  <a:latin typeface="Segoe UI Light" panose="020B0502040204020203" pitchFamily="34" charset="0"/>
                  <a:cs typeface="Segoe UI Light" panose="020B0502040204020203" pitchFamily="34" charset="0"/>
                </a:rPr>
              </a:br>
              <a:r>
                <a:rPr lang="en-US" sz="1100" dirty="0">
                  <a:solidFill>
                    <a:prstClr val="black"/>
                  </a:solidFill>
                  <a:latin typeface="Segoe UI Light" panose="020B0502040204020203" pitchFamily="34" charset="0"/>
                  <a:cs typeface="Segoe UI Light" panose="020B0502040204020203" pitchFamily="34" charset="0"/>
                </a:rPr>
                <a:t>Backup ?</a:t>
              </a:r>
              <a:endParaRPr lang="en-US" sz="1100" dirty="0"/>
            </a:p>
          </p:txBody>
        </p:sp>
      </p:grpSp>
      <p:grpSp>
        <p:nvGrpSpPr>
          <p:cNvPr id="52" name="Group 51">
            <a:extLst>
              <a:ext uri="{FF2B5EF4-FFF2-40B4-BE49-F238E27FC236}">
                <a16:creationId xmlns:a16="http://schemas.microsoft.com/office/drawing/2014/main" id="{7A35F932-EC63-4B54-9EB5-617A65633D0C}"/>
              </a:ext>
            </a:extLst>
          </p:cNvPr>
          <p:cNvGrpSpPr/>
          <p:nvPr/>
        </p:nvGrpSpPr>
        <p:grpSpPr>
          <a:xfrm>
            <a:off x="2037196" y="5637603"/>
            <a:ext cx="2413962" cy="802395"/>
            <a:chOff x="4970264" y="4557603"/>
            <a:chExt cx="2413962" cy="802395"/>
          </a:xfrm>
          <a:solidFill>
            <a:srgbClr val="FFFFCC"/>
          </a:solidFill>
        </p:grpSpPr>
        <p:sp>
          <p:nvSpPr>
            <p:cNvPr id="53" name="Oval 52">
              <a:extLst>
                <a:ext uri="{FF2B5EF4-FFF2-40B4-BE49-F238E27FC236}">
                  <a16:creationId xmlns:a16="http://schemas.microsoft.com/office/drawing/2014/main" id="{01D0B535-CBF5-46CE-81BC-52779012FDA3}"/>
                </a:ext>
              </a:extLst>
            </p:cNvPr>
            <p:cNvSpPr/>
            <p:nvPr/>
          </p:nvSpPr>
          <p:spPr>
            <a:xfrm>
              <a:off x="4970264" y="516606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1</a:t>
              </a:r>
            </a:p>
          </p:txBody>
        </p:sp>
        <p:sp>
          <p:nvSpPr>
            <p:cNvPr id="54" name="Rectangular Callout 172">
              <a:extLst>
                <a:ext uri="{FF2B5EF4-FFF2-40B4-BE49-F238E27FC236}">
                  <a16:creationId xmlns:a16="http://schemas.microsoft.com/office/drawing/2014/main" id="{EFE2029F-50B8-49AC-B20F-22820C587D6F}"/>
                </a:ext>
              </a:extLst>
            </p:cNvPr>
            <p:cNvSpPr/>
            <p:nvPr/>
          </p:nvSpPr>
          <p:spPr>
            <a:xfrm>
              <a:off x="5264602" y="4557603"/>
              <a:ext cx="2119624" cy="738077"/>
            </a:xfrm>
            <a:prstGeom prst="wedgeRectCallout">
              <a:avLst>
                <a:gd name="adj1" fmla="val 50906"/>
                <a:gd name="adj2" fmla="val -152933"/>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mj-lt"/>
                </a:rPr>
                <a:t>Make sure to use</a:t>
              </a:r>
              <a:br>
                <a:rPr lang="en-US" sz="1100" kern="0" dirty="0">
                  <a:solidFill>
                    <a:sysClr val="windowText" lastClr="000000"/>
                  </a:solidFill>
                  <a:latin typeface="+mj-lt"/>
                </a:rPr>
              </a:br>
              <a:r>
                <a:rPr lang="en-US" sz="1100" kern="0" dirty="0">
                  <a:solidFill>
                    <a:sysClr val="windowText" lastClr="000000"/>
                  </a:solidFill>
                  <a:latin typeface="+mj-lt"/>
                  <a:hlinkClick r:id="rId13"/>
                </a:rPr>
                <a:t>VNET Hub-spoke topology</a:t>
              </a:r>
              <a:endParaRPr lang="en-US" sz="1100" b="1" kern="0" dirty="0">
                <a:solidFill>
                  <a:srgbClr val="FF0000"/>
                </a:solidFill>
                <a:latin typeface="+mj-lt"/>
              </a:endParaRPr>
            </a:p>
          </p:txBody>
        </p:sp>
      </p:grpSp>
      <p:sp>
        <p:nvSpPr>
          <p:cNvPr id="55" name="Rectangle 54">
            <a:extLst>
              <a:ext uri="{FF2B5EF4-FFF2-40B4-BE49-F238E27FC236}">
                <a16:creationId xmlns:a16="http://schemas.microsoft.com/office/drawing/2014/main" id="{8C0CFDB8-976C-4009-8F79-6E94EE558AFD}"/>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sp>
        <p:nvSpPr>
          <p:cNvPr id="56" name="Thought Bubble: Cloud 55">
            <a:extLst>
              <a:ext uri="{FF2B5EF4-FFF2-40B4-BE49-F238E27FC236}">
                <a16:creationId xmlns:a16="http://schemas.microsoft.com/office/drawing/2014/main" id="{913FA06F-46DB-4101-89FF-1BC425018C48}"/>
              </a:ext>
            </a:extLst>
          </p:cNvPr>
          <p:cNvSpPr/>
          <p:nvPr/>
        </p:nvSpPr>
        <p:spPr>
          <a:xfrm>
            <a:off x="1722054" y="477073"/>
            <a:ext cx="355136" cy="1864677"/>
          </a:xfrm>
          <a:prstGeom prst="cloudCallout">
            <a:avLst>
              <a:gd name="adj1" fmla="val -13147"/>
              <a:gd name="adj2" fmla="val 2144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7" name="Picture 56">
            <a:extLst>
              <a:ext uri="{FF2B5EF4-FFF2-40B4-BE49-F238E27FC236}">
                <a16:creationId xmlns:a16="http://schemas.microsoft.com/office/drawing/2014/main" id="{58AC29A5-E9E7-4809-BB50-96A7FD2201B0}"/>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07923" y="2854953"/>
            <a:ext cx="239412" cy="239412"/>
          </a:xfrm>
          <a:prstGeom prst="rect">
            <a:avLst/>
          </a:prstGeom>
        </p:spPr>
      </p:pic>
      <p:cxnSp>
        <p:nvCxnSpPr>
          <p:cNvPr id="58" name="Straight Arrow Connector 57">
            <a:extLst>
              <a:ext uri="{FF2B5EF4-FFF2-40B4-BE49-F238E27FC236}">
                <a16:creationId xmlns:a16="http://schemas.microsoft.com/office/drawing/2014/main" id="{F0289C84-548B-493C-85C4-CE3880DFBA79}"/>
              </a:ext>
            </a:extLst>
          </p:cNvPr>
          <p:cNvCxnSpPr>
            <a:cxnSpLocks/>
            <a:endCxn id="57" idx="1"/>
          </p:cNvCxnSpPr>
          <p:nvPr/>
        </p:nvCxnSpPr>
        <p:spPr>
          <a:xfrm>
            <a:off x="1481354" y="669263"/>
            <a:ext cx="2026569" cy="2305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ular Callout 172">
            <a:extLst>
              <a:ext uri="{FF2B5EF4-FFF2-40B4-BE49-F238E27FC236}">
                <a16:creationId xmlns:a16="http://schemas.microsoft.com/office/drawing/2014/main" id="{99314900-DEAF-41B3-BBC4-0E63FCE21A65}"/>
              </a:ext>
            </a:extLst>
          </p:cNvPr>
          <p:cNvSpPr/>
          <p:nvPr/>
        </p:nvSpPr>
        <p:spPr>
          <a:xfrm>
            <a:off x="2164944" y="747157"/>
            <a:ext cx="1005910" cy="481509"/>
          </a:xfrm>
          <a:prstGeom prst="wedgeRectCallout">
            <a:avLst>
              <a:gd name="adj1" fmla="val -29976"/>
              <a:gd name="adj2" fmla="val 125837"/>
            </a:avLst>
          </a:prstGeom>
          <a:solidFill>
            <a:srgbClr val="FFFFCC"/>
          </a:solid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mj-lt"/>
              </a:rPr>
              <a:t>Internet VPN? </a:t>
            </a:r>
            <a:endParaRPr lang="en-US" sz="1100" b="1" kern="0" dirty="0">
              <a:solidFill>
                <a:srgbClr val="FF0000"/>
              </a:solidFill>
              <a:latin typeface="+mj-lt"/>
            </a:endParaRPr>
          </a:p>
        </p:txBody>
      </p:sp>
      <p:sp>
        <p:nvSpPr>
          <p:cNvPr id="60" name="TextBox 59">
            <a:extLst>
              <a:ext uri="{FF2B5EF4-FFF2-40B4-BE49-F238E27FC236}">
                <a16:creationId xmlns:a16="http://schemas.microsoft.com/office/drawing/2014/main" id="{F516180D-6675-4134-9783-2AF658614FE7}"/>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sp>
        <p:nvSpPr>
          <p:cNvPr id="61" name="Oval 60">
            <a:extLst>
              <a:ext uri="{FF2B5EF4-FFF2-40B4-BE49-F238E27FC236}">
                <a16:creationId xmlns:a16="http://schemas.microsoft.com/office/drawing/2014/main" id="{A5F56287-5520-48BC-8F19-C53DBEBF076D}"/>
              </a:ext>
            </a:extLst>
          </p:cNvPr>
          <p:cNvSpPr/>
          <p:nvPr/>
        </p:nvSpPr>
        <p:spPr>
          <a:xfrm>
            <a:off x="2150211" y="480900"/>
            <a:ext cx="192232" cy="193934"/>
          </a:xfrm>
          <a:prstGeom prst="ellipse">
            <a:avLst/>
          </a:prstGeom>
          <a:solidFill>
            <a:srgbClr val="FFFFCC"/>
          </a:solid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3</a:t>
            </a:r>
          </a:p>
        </p:txBody>
      </p:sp>
    </p:spTree>
    <p:extLst>
      <p:ext uri="{BB962C8B-B14F-4D97-AF65-F5344CB8AC3E}">
        <p14:creationId xmlns:p14="http://schemas.microsoft.com/office/powerpoint/2010/main" val="1132992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83"/>
                                        </p:tgtEl>
                                        <p:attrNameLst>
                                          <p:attrName>style.visibility</p:attrName>
                                        </p:attrNameLst>
                                      </p:cBhvr>
                                      <p:to>
                                        <p:strVal val="visible"/>
                                      </p:to>
                                    </p:set>
                                    <p:animEffect transition="in" filter="fade">
                                      <p:cBhvr>
                                        <p:cTn id="14" dur="1000"/>
                                        <p:tgtEl>
                                          <p:spTgt spid="183"/>
                                        </p:tgtEl>
                                      </p:cBhvr>
                                    </p:animEffect>
                                    <p:anim calcmode="lin" valueType="num">
                                      <p:cBhvr>
                                        <p:cTn id="15" dur="1000" fill="hold"/>
                                        <p:tgtEl>
                                          <p:spTgt spid="183"/>
                                        </p:tgtEl>
                                        <p:attrNameLst>
                                          <p:attrName>ppt_x</p:attrName>
                                        </p:attrNameLst>
                                      </p:cBhvr>
                                      <p:tavLst>
                                        <p:tav tm="0">
                                          <p:val>
                                            <p:strVal val="#ppt_x"/>
                                          </p:val>
                                        </p:tav>
                                        <p:tav tm="100000">
                                          <p:val>
                                            <p:strVal val="#ppt_x"/>
                                          </p:val>
                                        </p:tav>
                                      </p:tavLst>
                                    </p:anim>
                                    <p:anim calcmode="lin" valueType="num">
                                      <p:cBhvr>
                                        <p:cTn id="16"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1000"/>
                                        <p:tgtEl>
                                          <p:spTgt spid="59"/>
                                        </p:tgtEl>
                                      </p:cBhvr>
                                    </p:animEffect>
                                    <p:anim calcmode="lin" valueType="num">
                                      <p:cBhvr>
                                        <p:cTn id="22" dur="1000" fill="hold"/>
                                        <p:tgtEl>
                                          <p:spTgt spid="59"/>
                                        </p:tgtEl>
                                        <p:attrNameLst>
                                          <p:attrName>ppt_x</p:attrName>
                                        </p:attrNameLst>
                                      </p:cBhvr>
                                      <p:tavLst>
                                        <p:tav tm="0">
                                          <p:val>
                                            <p:strVal val="#ppt_x"/>
                                          </p:val>
                                        </p:tav>
                                        <p:tav tm="100000">
                                          <p:val>
                                            <p:strVal val="#ppt_x"/>
                                          </p:val>
                                        </p:tav>
                                      </p:tavLst>
                                    </p:anim>
                                    <p:anim calcmode="lin" valueType="num">
                                      <p:cBhvr>
                                        <p:cTn id="23" dur="1000" fill="hold"/>
                                        <p:tgtEl>
                                          <p:spTgt spid="5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1000"/>
                                        <p:tgtEl>
                                          <p:spTgt spid="61"/>
                                        </p:tgtEl>
                                      </p:cBhvr>
                                    </p:animEffect>
                                    <p:anim calcmode="lin" valueType="num">
                                      <p:cBhvr>
                                        <p:cTn id="27" dur="1000" fill="hold"/>
                                        <p:tgtEl>
                                          <p:spTgt spid="61"/>
                                        </p:tgtEl>
                                        <p:attrNameLst>
                                          <p:attrName>ppt_x</p:attrName>
                                        </p:attrNameLst>
                                      </p:cBhvr>
                                      <p:tavLst>
                                        <p:tav tm="0">
                                          <p:val>
                                            <p:strVal val="#ppt_x"/>
                                          </p:val>
                                        </p:tav>
                                        <p:tav tm="100000">
                                          <p:val>
                                            <p:strVal val="#ppt_x"/>
                                          </p:val>
                                        </p:tav>
                                      </p:tavLst>
                                    </p:anim>
                                    <p:anim calcmode="lin" valueType="num">
                                      <p:cBhvr>
                                        <p:cTn id="2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nodeType="clickEffect">
                                  <p:stCondLst>
                                    <p:cond delay="0"/>
                                  </p:stCondLst>
                                  <p:childTnLst>
                                    <p:set>
                                      <p:cBhvr>
                                        <p:cTn id="32" dur="1" fill="hold">
                                          <p:stCondLst>
                                            <p:cond delay="0"/>
                                          </p:stCondLst>
                                        </p:cTn>
                                        <p:tgtEl>
                                          <p:spTgt spid="193"/>
                                        </p:tgtEl>
                                        <p:attrNameLst>
                                          <p:attrName>style.visibility</p:attrName>
                                        </p:attrNameLst>
                                      </p:cBhvr>
                                      <p:to>
                                        <p:strVal val="visible"/>
                                      </p:to>
                                    </p:set>
                                    <p:animEffect transition="in" filter="fade">
                                      <p:cBhvr>
                                        <p:cTn id="33" dur="1000"/>
                                        <p:tgtEl>
                                          <p:spTgt spid="193"/>
                                        </p:tgtEl>
                                      </p:cBhvr>
                                    </p:animEffect>
                                    <p:anim calcmode="lin" valueType="num">
                                      <p:cBhvr>
                                        <p:cTn id="34" dur="1000" fill="hold"/>
                                        <p:tgtEl>
                                          <p:spTgt spid="193"/>
                                        </p:tgtEl>
                                        <p:attrNameLst>
                                          <p:attrName>ppt_x</p:attrName>
                                        </p:attrNameLst>
                                      </p:cBhvr>
                                      <p:tavLst>
                                        <p:tav tm="0">
                                          <p:val>
                                            <p:strVal val="#ppt_x"/>
                                          </p:val>
                                        </p:tav>
                                        <p:tav tm="100000">
                                          <p:val>
                                            <p:strVal val="#ppt_x"/>
                                          </p:val>
                                        </p:tav>
                                      </p:tavLst>
                                    </p:anim>
                                    <p:anim calcmode="lin" valueType="num">
                                      <p:cBhvr>
                                        <p:cTn id="35"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90"/>
                                        </p:tgtEl>
                                        <p:attrNameLst>
                                          <p:attrName>style.visibility</p:attrName>
                                        </p:attrNameLst>
                                      </p:cBhvr>
                                      <p:to>
                                        <p:strVal val="visible"/>
                                      </p:to>
                                    </p:set>
                                    <p:animEffect transition="in" filter="fade">
                                      <p:cBhvr>
                                        <p:cTn id="40" dur="1000"/>
                                        <p:tgtEl>
                                          <p:spTgt spid="190"/>
                                        </p:tgtEl>
                                      </p:cBhvr>
                                    </p:animEffect>
                                    <p:anim calcmode="lin" valueType="num">
                                      <p:cBhvr>
                                        <p:cTn id="41" dur="1000" fill="hold"/>
                                        <p:tgtEl>
                                          <p:spTgt spid="190"/>
                                        </p:tgtEl>
                                        <p:attrNameLst>
                                          <p:attrName>ppt_x</p:attrName>
                                        </p:attrNameLst>
                                      </p:cBhvr>
                                      <p:tavLst>
                                        <p:tav tm="0">
                                          <p:val>
                                            <p:strVal val="#ppt_x"/>
                                          </p:val>
                                        </p:tav>
                                        <p:tav tm="100000">
                                          <p:val>
                                            <p:strVal val="#ppt_x"/>
                                          </p:val>
                                        </p:tav>
                                      </p:tavLst>
                                    </p:anim>
                                    <p:anim calcmode="lin" valueType="num">
                                      <p:cBhvr>
                                        <p:cTn id="42"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71"/>
                                        </p:tgtEl>
                                        <p:attrNameLst>
                                          <p:attrName>style.visibility</p:attrName>
                                        </p:attrNameLst>
                                      </p:cBhvr>
                                      <p:to>
                                        <p:strVal val="visible"/>
                                      </p:to>
                                    </p:set>
                                    <p:animEffect transition="in" filter="fade">
                                      <p:cBhvr>
                                        <p:cTn id="47" dur="1000"/>
                                        <p:tgtEl>
                                          <p:spTgt spid="171"/>
                                        </p:tgtEl>
                                      </p:cBhvr>
                                    </p:animEffect>
                                    <p:anim calcmode="lin" valueType="num">
                                      <p:cBhvr>
                                        <p:cTn id="48" dur="1000" fill="hold"/>
                                        <p:tgtEl>
                                          <p:spTgt spid="171"/>
                                        </p:tgtEl>
                                        <p:attrNameLst>
                                          <p:attrName>ppt_x</p:attrName>
                                        </p:attrNameLst>
                                      </p:cBhvr>
                                      <p:tavLst>
                                        <p:tav tm="0">
                                          <p:val>
                                            <p:strVal val="#ppt_x"/>
                                          </p:val>
                                        </p:tav>
                                        <p:tav tm="100000">
                                          <p:val>
                                            <p:strVal val="#ppt_x"/>
                                          </p:val>
                                        </p:tav>
                                      </p:tavLst>
                                    </p:anim>
                                    <p:anim calcmode="lin" valueType="num">
                                      <p:cBhvr>
                                        <p:cTn id="49" dur="1000" fill="hold"/>
                                        <p:tgtEl>
                                          <p:spTgt spid="17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80"/>
                                        </p:tgtEl>
                                        <p:attrNameLst>
                                          <p:attrName>style.visibility</p:attrName>
                                        </p:attrNameLst>
                                      </p:cBhvr>
                                      <p:to>
                                        <p:strVal val="visible"/>
                                      </p:to>
                                    </p:set>
                                    <p:animEffect transition="in" filter="fade">
                                      <p:cBhvr>
                                        <p:cTn id="54" dur="1000"/>
                                        <p:tgtEl>
                                          <p:spTgt spid="180"/>
                                        </p:tgtEl>
                                      </p:cBhvr>
                                    </p:animEffect>
                                    <p:anim calcmode="lin" valueType="num">
                                      <p:cBhvr>
                                        <p:cTn id="55" dur="1000" fill="hold"/>
                                        <p:tgtEl>
                                          <p:spTgt spid="180"/>
                                        </p:tgtEl>
                                        <p:attrNameLst>
                                          <p:attrName>ppt_x</p:attrName>
                                        </p:attrNameLst>
                                      </p:cBhvr>
                                      <p:tavLst>
                                        <p:tav tm="0">
                                          <p:val>
                                            <p:strVal val="#ppt_x"/>
                                          </p:val>
                                        </p:tav>
                                        <p:tav tm="100000">
                                          <p:val>
                                            <p:strVal val="#ppt_x"/>
                                          </p:val>
                                        </p:tav>
                                      </p:tavLst>
                                    </p:anim>
                                    <p:anim calcmode="lin" valueType="num">
                                      <p:cBhvr>
                                        <p:cTn id="56" dur="1000" fill="hold"/>
                                        <p:tgtEl>
                                          <p:spTgt spid="180"/>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7" presetClass="entr" presetSubtype="0" fill="hold" nodeType="click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1000"/>
                                        <p:tgtEl>
                                          <p:spTgt spid="163"/>
                                        </p:tgtEl>
                                      </p:cBhvr>
                                    </p:animEffect>
                                    <p:anim calcmode="lin" valueType="num">
                                      <p:cBhvr>
                                        <p:cTn id="62" dur="1000" fill="hold"/>
                                        <p:tgtEl>
                                          <p:spTgt spid="163"/>
                                        </p:tgtEl>
                                        <p:attrNameLst>
                                          <p:attrName>ppt_x</p:attrName>
                                        </p:attrNameLst>
                                      </p:cBhvr>
                                      <p:tavLst>
                                        <p:tav tm="0">
                                          <p:val>
                                            <p:strVal val="#ppt_x"/>
                                          </p:val>
                                        </p:tav>
                                        <p:tav tm="100000">
                                          <p:val>
                                            <p:strVal val="#ppt_x"/>
                                          </p:val>
                                        </p:tav>
                                      </p:tavLst>
                                    </p:anim>
                                    <p:anim calcmode="lin" valueType="num">
                                      <p:cBhvr>
                                        <p:cTn id="63" dur="1000" fill="hold"/>
                                        <p:tgtEl>
                                          <p:spTgt spid="163"/>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87"/>
                                        </p:tgtEl>
                                        <p:attrNameLst>
                                          <p:attrName>style.visibility</p:attrName>
                                        </p:attrNameLst>
                                      </p:cBhvr>
                                      <p:to>
                                        <p:strVal val="visible"/>
                                      </p:to>
                                    </p:set>
                                    <p:animEffect transition="in" filter="fade">
                                      <p:cBhvr>
                                        <p:cTn id="68" dur="1000"/>
                                        <p:tgtEl>
                                          <p:spTgt spid="187"/>
                                        </p:tgtEl>
                                      </p:cBhvr>
                                    </p:animEffect>
                                    <p:anim calcmode="lin" valueType="num">
                                      <p:cBhvr>
                                        <p:cTn id="69" dur="1000" fill="hold"/>
                                        <p:tgtEl>
                                          <p:spTgt spid="187"/>
                                        </p:tgtEl>
                                        <p:attrNameLst>
                                          <p:attrName>ppt_x</p:attrName>
                                        </p:attrNameLst>
                                      </p:cBhvr>
                                      <p:tavLst>
                                        <p:tav tm="0">
                                          <p:val>
                                            <p:strVal val="#ppt_x"/>
                                          </p:val>
                                        </p:tav>
                                        <p:tav tm="100000">
                                          <p:val>
                                            <p:strVal val="#ppt_x"/>
                                          </p:val>
                                        </p:tav>
                                      </p:tavLst>
                                    </p:anim>
                                    <p:anim calcmode="lin" valueType="num">
                                      <p:cBhvr>
                                        <p:cTn id="70"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Online Azure pricing calculator</a:t>
            </a:r>
          </a:p>
        </p:txBody>
      </p:sp>
      <p:pic>
        <p:nvPicPr>
          <p:cNvPr id="14" name="Picture 13" descr="Pricing Calculator webpage&#10;&#10;Screenshot of the Microsoft Azure Procing calculator webpage.">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21644454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00E8-8D72-49A6-B6CC-B033B99F0CFA}"/>
              </a:ext>
            </a:extLst>
          </p:cNvPr>
          <p:cNvSpPr>
            <a:spLocks noGrp="1"/>
          </p:cNvSpPr>
          <p:nvPr>
            <p:ph type="title"/>
          </p:nvPr>
        </p:nvSpPr>
        <p:spPr/>
        <p:txBody>
          <a:bodyPr/>
          <a:lstStyle/>
          <a:p>
            <a:r>
              <a:rPr lang="en-US" dirty="0"/>
              <a:t>Pricing </a:t>
            </a:r>
          </a:p>
        </p:txBody>
      </p:sp>
      <p:sp>
        <p:nvSpPr>
          <p:cNvPr id="3" name="Text Placeholder 2">
            <a:extLst>
              <a:ext uri="{FF2B5EF4-FFF2-40B4-BE49-F238E27FC236}">
                <a16:creationId xmlns:a16="http://schemas.microsoft.com/office/drawing/2014/main" id="{948D6C16-B17D-4D96-ACEA-FA3FF381AB3C}"/>
              </a:ext>
            </a:extLst>
          </p:cNvPr>
          <p:cNvSpPr>
            <a:spLocks noGrp="1"/>
          </p:cNvSpPr>
          <p:nvPr>
            <p:ph type="body" sz="quarter" idx="10"/>
          </p:nvPr>
        </p:nvSpPr>
        <p:spPr>
          <a:xfrm>
            <a:off x="269239" y="1189177"/>
            <a:ext cx="11653523" cy="5226046"/>
          </a:xfrm>
        </p:spPr>
        <p:txBody>
          <a:bodyPr/>
          <a:lstStyle/>
          <a:p>
            <a:r>
              <a:rPr lang="en-US" sz="3600" dirty="0"/>
              <a:t>** Customer is very cost sensitive</a:t>
            </a:r>
          </a:p>
          <a:p>
            <a:r>
              <a:rPr lang="en-US" sz="3600" dirty="0"/>
              <a:t>No need to include OS/DB license costs (Customer will do BYOL separately)</a:t>
            </a:r>
          </a:p>
          <a:p>
            <a:r>
              <a:rPr lang="en-US" sz="3600" dirty="0"/>
              <a:t>Do BYOL of 3</a:t>
            </a:r>
            <a:r>
              <a:rPr lang="en-US" sz="3600" baseline="30000" dirty="0"/>
              <a:t>rd</a:t>
            </a:r>
            <a:r>
              <a:rPr lang="en-US" sz="3600" dirty="0"/>
              <a:t> party backup solution (e.g. Commvault) </a:t>
            </a:r>
          </a:p>
          <a:p>
            <a:r>
              <a:rPr lang="en-US" sz="3600" dirty="0"/>
              <a:t>ExpressRoute : Start with 500Mbps</a:t>
            </a:r>
          </a:p>
          <a:p>
            <a:r>
              <a:rPr lang="en-US" sz="3600" dirty="0"/>
              <a:t>ExpressRoute Additional outbound data transfer : 5TB/month</a:t>
            </a:r>
          </a:p>
          <a:p>
            <a:r>
              <a:rPr lang="en-US" sz="3600" dirty="0"/>
              <a:t>Make sure to include MSFT support (= Professional Direct)</a:t>
            </a:r>
          </a:p>
        </p:txBody>
      </p:sp>
    </p:spTree>
    <p:extLst>
      <p:ext uri="{BB962C8B-B14F-4D97-AF65-F5344CB8AC3E}">
        <p14:creationId xmlns:p14="http://schemas.microsoft.com/office/powerpoint/2010/main" val="20727280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20 minutes (10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20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049695"/>
            <a:ext cx="11653523" cy="5692068"/>
          </a:xfrm>
        </p:spPr>
        <p:txBody>
          <a:bodyPr>
            <a:normAutofit fontScale="32500" lnSpcReduction="20000"/>
          </a:bodyPr>
          <a:lstStyle/>
          <a:p>
            <a:pPr marL="336145" lvl="1" indent="0">
              <a:buNone/>
            </a:pPr>
            <a:r>
              <a:rPr lang="en-US" sz="9600" dirty="0">
                <a:solidFill>
                  <a:schemeClr val="tx1"/>
                </a:solidFill>
              </a:rPr>
              <a:t>Business Development Manager (BDM) or Application Sponsor (CFO)</a:t>
            </a:r>
          </a:p>
          <a:p>
            <a:pPr lvl="2"/>
            <a:r>
              <a:rPr lang="en-US" sz="7608" dirty="0">
                <a:solidFill>
                  <a:schemeClr val="tx1"/>
                </a:solidFill>
              </a:rPr>
              <a:t>Funds projects &amp; apps</a:t>
            </a:r>
          </a:p>
          <a:p>
            <a:pPr lvl="2"/>
            <a:r>
              <a:rPr lang="en-US" sz="7608" dirty="0">
                <a:solidFill>
                  <a:schemeClr val="tx1"/>
                </a:solidFill>
              </a:rPr>
              <a:t>Most interested in public cloud</a:t>
            </a:r>
          </a:p>
          <a:p>
            <a:pPr marL="560241" lvl="2" indent="0">
              <a:buNone/>
            </a:pPr>
            <a:endParaRPr lang="en-US" sz="7608" dirty="0">
              <a:solidFill>
                <a:schemeClr val="tx1"/>
              </a:solidFill>
            </a:endParaRPr>
          </a:p>
          <a:p>
            <a:pPr marL="336145" lvl="1" indent="0">
              <a:buNone/>
            </a:pPr>
            <a:r>
              <a:rPr lang="en-US" sz="9600" dirty="0">
                <a:solidFill>
                  <a:schemeClr val="tx1"/>
                </a:solidFill>
              </a:rPr>
              <a:t>Business Unit IT / Developers (Director of SAP Business Analysts, Director of SAP Operations)</a:t>
            </a:r>
          </a:p>
          <a:p>
            <a:pPr lvl="2"/>
            <a:r>
              <a:rPr lang="en-US" sz="7608" dirty="0">
                <a:solidFill>
                  <a:schemeClr val="tx1"/>
                </a:solidFill>
              </a:rPr>
              <a:t>Reports to BDM and is responsible for coding and testing apps</a:t>
            </a:r>
          </a:p>
          <a:p>
            <a:pPr lvl="2"/>
            <a:r>
              <a:rPr lang="en-US" sz="7608" dirty="0">
                <a:solidFill>
                  <a:schemeClr val="tx1"/>
                </a:solidFill>
              </a:rPr>
              <a:t>Big influencer of public cloud strategy</a:t>
            </a:r>
          </a:p>
          <a:p>
            <a:pPr marL="560241" lvl="2" indent="0">
              <a:buNone/>
            </a:pPr>
            <a:endParaRPr lang="en-US" sz="7608" dirty="0">
              <a:solidFill>
                <a:schemeClr val="tx1"/>
              </a:solidFill>
            </a:endParaRPr>
          </a:p>
          <a:p>
            <a:pPr marL="336145" lvl="1" indent="0">
              <a:buNone/>
            </a:pPr>
            <a:r>
              <a:rPr lang="en-US" sz="9600" dirty="0">
                <a:solidFill>
                  <a:schemeClr val="tx1"/>
                </a:solidFill>
              </a:rPr>
              <a:t>Central IT (VP of IT Operations)</a:t>
            </a:r>
          </a:p>
          <a:p>
            <a:pPr lvl="2"/>
            <a:r>
              <a:rPr lang="en-US" sz="7608" dirty="0">
                <a:solidFill>
                  <a:schemeClr val="tx1"/>
                </a:solidFill>
              </a:rPr>
              <a:t>Reports into CIO and responsible for operating datacenter</a:t>
            </a:r>
          </a:p>
          <a:p>
            <a:pPr lvl="2"/>
            <a:r>
              <a:rPr lang="en-US" sz="7608" dirty="0">
                <a:solidFill>
                  <a:schemeClr val="tx1"/>
                </a:solidFill>
              </a:rPr>
              <a:t>Concerned about shadow IT created issues: security/compliance, server sprawl, and lack of control</a:t>
            </a:r>
          </a:p>
          <a:p>
            <a:pPr marL="336145" lvl="1" indent="0">
              <a:buNone/>
            </a:pPr>
            <a:endParaRPr lang="en-US" sz="9600" dirty="0">
              <a:solidFill>
                <a:schemeClr val="tx1"/>
              </a:solidFill>
              <a:latin typeface="+mj-lt"/>
            </a:endParaRPr>
          </a:p>
          <a:p>
            <a:pPr marL="336145" lvl="1" indent="0">
              <a:buNone/>
            </a:pPr>
            <a:endParaRPr lang="en-US" sz="51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idx="4294967295"/>
          </p:nvPr>
        </p:nvSpPr>
        <p:spPr>
          <a:xfrm>
            <a:off x="321546" y="300038"/>
            <a:ext cx="10651253" cy="690562"/>
          </a:xfrm>
        </p:spPr>
        <p:txBody>
          <a:bodyPr>
            <a:noAutofit/>
          </a:bodyPr>
          <a:lstStyle/>
          <a:p>
            <a:r>
              <a:rPr lang="en-US" sz="4800" dirty="0">
                <a:solidFill>
                  <a:schemeClr val="tx1"/>
                </a:solidFill>
              </a:rPr>
              <a:t>SAP HANA on Cloud </a:t>
            </a:r>
          </a:p>
        </p:txBody>
      </p:sp>
      <p:graphicFrame>
        <p:nvGraphicFramePr>
          <p:cNvPr id="6" name="Diagram 5"/>
          <p:cNvGraphicFramePr/>
          <p:nvPr>
            <p:extLst/>
          </p:nvPr>
        </p:nvGraphicFramePr>
        <p:xfrm>
          <a:off x="609601" y="719666"/>
          <a:ext cx="11085094" cy="5552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782053" y="2538663"/>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8" name="Oval 7"/>
          <p:cNvSpPr/>
          <p:nvPr/>
        </p:nvSpPr>
        <p:spPr>
          <a:xfrm>
            <a:off x="2630906" y="2538662"/>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9" name="Oval 8"/>
          <p:cNvSpPr/>
          <p:nvPr/>
        </p:nvSpPr>
        <p:spPr>
          <a:xfrm>
            <a:off x="4479759" y="2538662"/>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0" name="Oval 9"/>
          <p:cNvSpPr/>
          <p:nvPr/>
        </p:nvSpPr>
        <p:spPr>
          <a:xfrm>
            <a:off x="6328612" y="2538661"/>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11" name="Oval 10"/>
          <p:cNvSpPr/>
          <p:nvPr/>
        </p:nvSpPr>
        <p:spPr>
          <a:xfrm>
            <a:off x="8177465" y="2538661"/>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2" name="Oval 11"/>
          <p:cNvSpPr/>
          <p:nvPr/>
        </p:nvSpPr>
        <p:spPr>
          <a:xfrm>
            <a:off x="10026318" y="2538660"/>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6</a:t>
            </a:r>
          </a:p>
        </p:txBody>
      </p:sp>
    </p:spTree>
    <p:extLst>
      <p:ext uri="{BB962C8B-B14F-4D97-AF65-F5344CB8AC3E}">
        <p14:creationId xmlns:p14="http://schemas.microsoft.com/office/powerpoint/2010/main" val="353704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p:cNvSpPr/>
          <p:nvPr/>
        </p:nvSpPr>
        <p:spPr>
          <a:xfrm>
            <a:off x="454429" y="1504294"/>
            <a:ext cx="7076902" cy="1200329"/>
          </a:xfrm>
          <a:prstGeom prst="rect">
            <a:avLst/>
          </a:prstGeom>
        </p:spPr>
        <p:txBody>
          <a:bodyPr wrap="square">
            <a:spAutoFit/>
          </a:bodyPr>
          <a:lstStyle/>
          <a:p>
            <a:pPr marL="285750" indent="-285750">
              <a:buFont typeface="Arial" panose="020B0604020202020204" pitchFamily="34" charset="0"/>
              <a:buChar char="•"/>
            </a:pPr>
            <a:r>
              <a:rPr lang="en-US" sz="3600" dirty="0">
                <a:latin typeface="+mj-lt"/>
              </a:rPr>
              <a:t>Azure VMs - HA with no DR</a:t>
            </a:r>
          </a:p>
          <a:p>
            <a:pPr marL="285750" indent="-285750">
              <a:buFont typeface="Arial" panose="020B0604020202020204" pitchFamily="34" charset="0"/>
              <a:buChar char="•"/>
            </a:pPr>
            <a:r>
              <a:rPr lang="en-US" sz="3600" dirty="0">
                <a:latin typeface="+mj-lt"/>
              </a:rPr>
              <a:t>Azure VMs - HA and DR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a:xfrm>
            <a:off x="3046983" y="795659"/>
            <a:ext cx="7790104" cy="5277224"/>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845" y="2088074"/>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0EC15915-2727-4AAD-AF33-8EE69A8C124D}"/>
              </a:ext>
            </a:extLst>
          </p:cNvPr>
          <p:cNvSpPr/>
          <p:nvPr/>
        </p:nvSpPr>
        <p:spPr>
          <a:xfrm>
            <a:off x="3320829" y="2182721"/>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762" y="2431999"/>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720" y="2143511"/>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6947" y="3650453"/>
            <a:ext cx="239412" cy="239412"/>
          </a:xfrm>
          <a:prstGeom prst="rect">
            <a:avLst/>
          </a:prstGeom>
        </p:spPr>
      </p:pic>
      <p:cxnSp>
        <p:nvCxnSpPr>
          <p:cNvPr id="211" name="Connector: Elbow 210">
            <a:extLst>
              <a:ext uri="{FF2B5EF4-FFF2-40B4-BE49-F238E27FC236}">
                <a16:creationId xmlns:a16="http://schemas.microsoft.com/office/drawing/2014/main" id="{7DCE830C-167B-454E-9529-E52142D61A4D}"/>
              </a:ext>
            </a:extLst>
          </p:cNvPr>
          <p:cNvCxnSpPr>
            <a:cxnSpLocks/>
            <a:stCxn id="261" idx="3"/>
            <a:endCxn id="96" idx="1"/>
          </p:cNvCxnSpPr>
          <p:nvPr/>
        </p:nvCxnSpPr>
        <p:spPr>
          <a:xfrm flipV="1">
            <a:off x="2777328" y="3770159"/>
            <a:ext cx="729619" cy="3043"/>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E31DE99D-37B4-42E8-9C00-131F5EBC8377}"/>
              </a:ext>
            </a:extLst>
          </p:cNvPr>
          <p:cNvSpPr txBox="1"/>
          <p:nvPr/>
        </p:nvSpPr>
        <p:spPr>
          <a:xfrm>
            <a:off x="3362789" y="4214102"/>
            <a:ext cx="558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Express</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Route</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164" name="Rectangle 163">
            <a:extLst>
              <a:ext uri="{FF2B5EF4-FFF2-40B4-BE49-F238E27FC236}">
                <a16:creationId xmlns:a16="http://schemas.microsoft.com/office/drawing/2014/main" id="{314416F3-2DB6-4118-A5AF-17C04E4B012E}"/>
              </a:ext>
            </a:extLst>
          </p:cNvPr>
          <p:cNvSpPr/>
          <p:nvPr/>
        </p:nvSpPr>
        <p:spPr>
          <a:xfrm>
            <a:off x="3940003" y="2418609"/>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pic>
        <p:nvPicPr>
          <p:cNvPr id="217" name="Picture 216">
            <a:extLst>
              <a:ext uri="{FF2B5EF4-FFF2-40B4-BE49-F238E27FC236}">
                <a16:creationId xmlns:a16="http://schemas.microsoft.com/office/drawing/2014/main" id="{83498202-573F-4A73-807B-39DEC6E07A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34756" y="4532706"/>
            <a:ext cx="234376" cy="234376"/>
          </a:xfrm>
          <a:prstGeom prst="rect">
            <a:avLst/>
          </a:prstGeom>
        </p:spPr>
      </p:pic>
      <p:sp>
        <p:nvSpPr>
          <p:cNvPr id="218" name="Rectangle 217">
            <a:extLst>
              <a:ext uri="{FF2B5EF4-FFF2-40B4-BE49-F238E27FC236}">
                <a16:creationId xmlns:a16="http://schemas.microsoft.com/office/drawing/2014/main" id="{BCA0AB0A-4A1C-4E7C-8AE3-724E5AEBF974}"/>
              </a:ext>
            </a:extLst>
          </p:cNvPr>
          <p:cNvSpPr/>
          <p:nvPr/>
        </p:nvSpPr>
        <p:spPr>
          <a:xfrm>
            <a:off x="5857586" y="2189632"/>
            <a:ext cx="4703385" cy="269187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800847"/>
            <a:ext cx="975922" cy="5277224"/>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84" name="Picture 183">
            <a:extLst>
              <a:ext uri="{FF2B5EF4-FFF2-40B4-BE49-F238E27FC236}">
                <a16:creationId xmlns:a16="http://schemas.microsoft.com/office/drawing/2014/main" id="{68119B4B-9AC4-4979-9073-9CBDDBD1EF20}"/>
              </a:ext>
            </a:extLst>
          </p:cNvPr>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11344679" y="2718969"/>
            <a:ext cx="271305" cy="271305"/>
          </a:xfrm>
          <a:prstGeom prst="rect">
            <a:avLst/>
          </a:prstGeom>
        </p:spPr>
      </p:pic>
      <p:sp>
        <p:nvSpPr>
          <p:cNvPr id="205" name="TextBox 204">
            <a:extLst>
              <a:ext uri="{FF2B5EF4-FFF2-40B4-BE49-F238E27FC236}">
                <a16:creationId xmlns:a16="http://schemas.microsoft.com/office/drawing/2014/main" id="{8B3992B6-3237-419B-9984-CC62E3E125D0}"/>
              </a:ext>
            </a:extLst>
          </p:cNvPr>
          <p:cNvSpPr txBox="1"/>
          <p:nvPr/>
        </p:nvSpPr>
        <p:spPr>
          <a:xfrm>
            <a:off x="11196924" y="2992010"/>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Backup</a:t>
            </a:r>
          </a:p>
        </p:txBody>
      </p:sp>
      <p:pic>
        <p:nvPicPr>
          <p:cNvPr id="208" name="Picture 207">
            <a:extLst>
              <a:ext uri="{FF2B5EF4-FFF2-40B4-BE49-F238E27FC236}">
                <a16:creationId xmlns:a16="http://schemas.microsoft.com/office/drawing/2014/main" id="{54796B5A-2899-409B-80FD-64AB72CDC619}"/>
              </a:ext>
            </a:extLst>
          </p:cNvPr>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11330232" y="3284026"/>
            <a:ext cx="295118" cy="295118"/>
          </a:xfrm>
          <a:prstGeom prst="rect">
            <a:avLst/>
          </a:prstGeom>
        </p:spPr>
      </p:pic>
      <p:sp>
        <p:nvSpPr>
          <p:cNvPr id="209" name="TextBox 208">
            <a:extLst>
              <a:ext uri="{FF2B5EF4-FFF2-40B4-BE49-F238E27FC236}">
                <a16:creationId xmlns:a16="http://schemas.microsoft.com/office/drawing/2014/main" id="{6421E951-BB31-46DE-B02E-997E14543AAD}"/>
              </a:ext>
            </a:extLst>
          </p:cNvPr>
          <p:cNvSpPr txBox="1"/>
          <p:nvPr/>
        </p:nvSpPr>
        <p:spPr>
          <a:xfrm>
            <a:off x="11100728" y="3570757"/>
            <a:ext cx="818480"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Site</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Recovery</a:t>
            </a: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Storage</a:t>
            </a:r>
          </a:p>
        </p:txBody>
      </p:sp>
      <p:sp>
        <p:nvSpPr>
          <p:cNvPr id="216" name="TextBox 215">
            <a:extLst>
              <a:ext uri="{FF2B5EF4-FFF2-40B4-BE49-F238E27FC236}">
                <a16:creationId xmlns:a16="http://schemas.microsoft.com/office/drawing/2014/main" id="{2FCD658A-B88C-43D4-BD02-D156E87E25DA}"/>
              </a:ext>
            </a:extLst>
          </p:cNvPr>
          <p:cNvSpPr txBox="1"/>
          <p:nvPr/>
        </p:nvSpPr>
        <p:spPr>
          <a:xfrm>
            <a:off x="11169204" y="5640827"/>
            <a:ext cx="611732"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Security Center</a:t>
            </a:r>
          </a:p>
        </p:txBody>
      </p:sp>
      <p:sp>
        <p:nvSpPr>
          <p:cNvPr id="231" name="TextBox 230">
            <a:extLst>
              <a:ext uri="{FF2B5EF4-FFF2-40B4-BE49-F238E27FC236}">
                <a16:creationId xmlns:a16="http://schemas.microsoft.com/office/drawing/2014/main" id="{8741B2E4-F114-455E-9948-BDD449BE782B}"/>
              </a:ext>
            </a:extLst>
          </p:cNvPr>
          <p:cNvSpPr txBox="1"/>
          <p:nvPr/>
        </p:nvSpPr>
        <p:spPr>
          <a:xfrm>
            <a:off x="11140439" y="4927421"/>
            <a:ext cx="658705"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OMS Log</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Analytics</a:t>
            </a:r>
          </a:p>
        </p:txBody>
      </p:sp>
      <p:pic>
        <p:nvPicPr>
          <p:cNvPr id="232" name="Picture 231">
            <a:extLst>
              <a:ext uri="{FF2B5EF4-FFF2-40B4-BE49-F238E27FC236}">
                <a16:creationId xmlns:a16="http://schemas.microsoft.com/office/drawing/2014/main" id="{F3F549F1-F20F-4B85-9503-300655315851}"/>
              </a:ext>
            </a:extLst>
          </p:cNvPr>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1325215" y="4621914"/>
            <a:ext cx="281037" cy="281037"/>
          </a:xfrm>
          <a:prstGeom prst="rect">
            <a:avLst/>
          </a:prstGeom>
        </p:spPr>
      </p:pic>
      <p:pic>
        <p:nvPicPr>
          <p:cNvPr id="233" name="Picture 232">
            <a:extLst>
              <a:ext uri="{FF2B5EF4-FFF2-40B4-BE49-F238E27FC236}">
                <a16:creationId xmlns:a16="http://schemas.microsoft.com/office/drawing/2014/main" id="{A7DCC69A-E998-49BC-BA06-56A612D40A6B}"/>
              </a:ext>
            </a:extLst>
          </p:cNvPr>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1325336" y="5360326"/>
            <a:ext cx="291211" cy="291211"/>
          </a:xfrm>
          <a:prstGeom prst="rect">
            <a:avLst/>
          </a:prstGeom>
        </p:spPr>
      </p:pic>
      <p:pic>
        <p:nvPicPr>
          <p:cNvPr id="234" name="Picture 233">
            <a:extLst>
              <a:ext uri="{FF2B5EF4-FFF2-40B4-BE49-F238E27FC236}">
                <a16:creationId xmlns:a16="http://schemas.microsoft.com/office/drawing/2014/main" id="{8E5CE659-CC13-42A3-ADA3-EF3CAE189EA1}"/>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1318139" y="3971359"/>
            <a:ext cx="293031" cy="293031"/>
          </a:xfrm>
          <a:prstGeom prst="rect">
            <a:avLst/>
          </a:prstGeom>
        </p:spPr>
      </p:pic>
      <p:sp>
        <p:nvSpPr>
          <p:cNvPr id="235" name="TextBox 234">
            <a:extLst>
              <a:ext uri="{FF2B5EF4-FFF2-40B4-BE49-F238E27FC236}">
                <a16:creationId xmlns:a16="http://schemas.microsoft.com/office/drawing/2014/main" id="{083B1958-3258-4456-BB08-29D0B2AA1936}"/>
              </a:ext>
            </a:extLst>
          </p:cNvPr>
          <p:cNvSpPr txBox="1"/>
          <p:nvPr/>
        </p:nvSpPr>
        <p:spPr>
          <a:xfrm>
            <a:off x="11173478" y="4244680"/>
            <a:ext cx="611639"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Auto</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mation</a:t>
            </a:r>
          </a:p>
        </p:txBody>
      </p:sp>
      <p:sp>
        <p:nvSpPr>
          <p:cNvPr id="242" name="Rectangle 241">
            <a:extLst>
              <a:ext uri="{FF2B5EF4-FFF2-40B4-BE49-F238E27FC236}">
                <a16:creationId xmlns:a16="http://schemas.microsoft.com/office/drawing/2014/main" id="{297A7D8A-2A16-48C6-9CE0-2A3851FDC294}"/>
              </a:ext>
            </a:extLst>
          </p:cNvPr>
          <p:cNvSpPr/>
          <p:nvPr/>
        </p:nvSpPr>
        <p:spPr>
          <a:xfrm>
            <a:off x="2397445" y="795660"/>
            <a:ext cx="441941" cy="5277224"/>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Backbone network</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799"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cxnSp>
        <p:nvCxnSpPr>
          <p:cNvPr id="252" name="Connector: Elbow 251">
            <a:extLst>
              <a:ext uri="{FF2B5EF4-FFF2-40B4-BE49-F238E27FC236}">
                <a16:creationId xmlns:a16="http://schemas.microsoft.com/office/drawing/2014/main" id="{14EFBBF6-428F-4383-B320-1B955549B5ED}"/>
              </a:ext>
            </a:extLst>
          </p:cNvPr>
          <p:cNvCxnSpPr>
            <a:cxnSpLocks/>
            <a:stCxn id="243" idx="3"/>
            <a:endCxn id="261" idx="1"/>
          </p:cNvCxnSpPr>
          <p:nvPr/>
        </p:nvCxnSpPr>
        <p:spPr>
          <a:xfrm flipV="1">
            <a:off x="1783900" y="3773202"/>
            <a:ext cx="683848" cy="7445"/>
          </a:xfrm>
          <a:prstGeom prst="bentConnector3">
            <a:avLst>
              <a:gd name="adj1" fmla="val 50000"/>
            </a:avLst>
          </a:prstGeom>
          <a:noFill/>
          <a:ln w="28575" cap="flat" cmpd="sng" algn="ctr">
            <a:solidFill>
              <a:srgbClr val="FFFF00"/>
            </a:solidFill>
            <a:prstDash val="solid"/>
          </a:ln>
          <a:effectLst/>
        </p:spPr>
      </p:cxnSp>
      <p:sp>
        <p:nvSpPr>
          <p:cNvPr id="254" name="TextBox 253">
            <a:extLst>
              <a:ext uri="{FF2B5EF4-FFF2-40B4-BE49-F238E27FC236}">
                <a16:creationId xmlns:a16="http://schemas.microsoft.com/office/drawing/2014/main" id="{4AEA2716-201B-4CBF-9118-581F122E44A5}"/>
              </a:ext>
            </a:extLst>
          </p:cNvPr>
          <p:cNvSpPr txBox="1"/>
          <p:nvPr/>
        </p:nvSpPr>
        <p:spPr>
          <a:xfrm>
            <a:off x="1684401" y="3273721"/>
            <a:ext cx="810482" cy="40011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Express</a:t>
            </a:r>
            <a:b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Route</a:t>
            </a:r>
          </a:p>
        </p:txBody>
      </p:sp>
      <p:pic>
        <p:nvPicPr>
          <p:cNvPr id="255" name="Picture 254">
            <a:extLst>
              <a:ext uri="{FF2B5EF4-FFF2-40B4-BE49-F238E27FC236}">
                <a16:creationId xmlns:a16="http://schemas.microsoft.com/office/drawing/2014/main" id="{53104E65-34EC-4B7A-9D0C-F350076D3F9B}"/>
              </a:ext>
            </a:extLst>
          </p:cNvPr>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974901" y="3621975"/>
            <a:ext cx="281831" cy="281831"/>
          </a:xfrm>
          <a:prstGeom prst="rect">
            <a:avLst/>
          </a:prstGeom>
        </p:spPr>
      </p:pic>
      <p:sp>
        <p:nvSpPr>
          <p:cNvPr id="261" name="Rectangle 260">
            <a:extLst>
              <a:ext uri="{FF2B5EF4-FFF2-40B4-BE49-F238E27FC236}">
                <a16:creationId xmlns:a16="http://schemas.microsoft.com/office/drawing/2014/main" id="{4069994A-482C-49F8-AF42-C2FC930B3650}"/>
              </a:ext>
            </a:extLst>
          </p:cNvPr>
          <p:cNvSpPr/>
          <p:nvPr/>
        </p:nvSpPr>
        <p:spPr>
          <a:xfrm>
            <a:off x="2467748" y="3612877"/>
            <a:ext cx="309580" cy="320650"/>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265" name="Rectangle 264">
            <a:extLst>
              <a:ext uri="{FF2B5EF4-FFF2-40B4-BE49-F238E27FC236}">
                <a16:creationId xmlns:a16="http://schemas.microsoft.com/office/drawing/2014/main" id="{7FBC6534-901F-4BBD-96F2-9D7460633B26}"/>
              </a:ext>
            </a:extLst>
          </p:cNvPr>
          <p:cNvSpPr/>
          <p:nvPr/>
        </p:nvSpPr>
        <p:spPr>
          <a:xfrm>
            <a:off x="4739474" y="2431115"/>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66" name="Picture 265">
            <a:extLst>
              <a:ext uri="{FF2B5EF4-FFF2-40B4-BE49-F238E27FC236}">
                <a16:creationId xmlns:a16="http://schemas.microsoft.com/office/drawing/2014/main" id="{FACD557B-9692-452C-8040-6DFFBB7209D2}"/>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042696" y="3419386"/>
            <a:ext cx="267706" cy="267706"/>
          </a:xfrm>
          <a:prstGeom prst="rect">
            <a:avLst/>
          </a:prstGeom>
        </p:spPr>
      </p:pic>
      <p:pic>
        <p:nvPicPr>
          <p:cNvPr id="267" name="Picture 266">
            <a:extLst>
              <a:ext uri="{FF2B5EF4-FFF2-40B4-BE49-F238E27FC236}">
                <a16:creationId xmlns:a16="http://schemas.microsoft.com/office/drawing/2014/main" id="{97268A0E-6368-4687-A62F-0AA18660F21D}"/>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311650" y="3419386"/>
            <a:ext cx="267706" cy="267706"/>
          </a:xfrm>
          <a:prstGeom prst="rect">
            <a:avLst/>
          </a:prstGeom>
        </p:spPr>
      </p:pic>
      <p:pic>
        <p:nvPicPr>
          <p:cNvPr id="268" name="Picture 267">
            <a:extLst>
              <a:ext uri="{FF2B5EF4-FFF2-40B4-BE49-F238E27FC236}">
                <a16:creationId xmlns:a16="http://schemas.microsoft.com/office/drawing/2014/main" id="{0B0DD642-1205-4F4B-AC0C-EE03DC76920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816772" y="3419386"/>
            <a:ext cx="267706" cy="267706"/>
          </a:xfrm>
          <a:prstGeom prst="rect">
            <a:avLst/>
          </a:prstGeom>
        </p:spPr>
      </p:pic>
      <p:pic>
        <p:nvPicPr>
          <p:cNvPr id="269" name="Picture 268">
            <a:extLst>
              <a:ext uri="{FF2B5EF4-FFF2-40B4-BE49-F238E27FC236}">
                <a16:creationId xmlns:a16="http://schemas.microsoft.com/office/drawing/2014/main" id="{C5619E5E-92FF-4021-8D8F-6C14303EB03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5085726" y="3419386"/>
            <a:ext cx="267706" cy="267706"/>
          </a:xfrm>
          <a:prstGeom prst="rect">
            <a:avLst/>
          </a:prstGeom>
        </p:spPr>
      </p:pic>
      <p:sp>
        <p:nvSpPr>
          <p:cNvPr id="8" name="Rectangle 7">
            <a:extLst>
              <a:ext uri="{FF2B5EF4-FFF2-40B4-BE49-F238E27FC236}">
                <a16:creationId xmlns:a16="http://schemas.microsoft.com/office/drawing/2014/main" id="{8D3D498E-3DDC-4C3D-8B69-8E333CAD5452}"/>
              </a:ext>
            </a:extLst>
          </p:cNvPr>
          <p:cNvSpPr/>
          <p:nvPr/>
        </p:nvSpPr>
        <p:spPr>
          <a:xfrm>
            <a:off x="3977207" y="3730815"/>
            <a:ext cx="68386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Jumpbox</a:t>
            </a: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Patching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9377" y="2396598"/>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Prod BW AP+DB </a:t>
            </a:r>
          </a:p>
        </p:txBody>
      </p:sp>
      <p:sp>
        <p:nvSpPr>
          <p:cNvPr id="130" name="Rectangle 129">
            <a:extLst>
              <a:ext uri="{FF2B5EF4-FFF2-40B4-BE49-F238E27FC236}">
                <a16:creationId xmlns:a16="http://schemas.microsoft.com/office/drawing/2014/main" id="{2EE383F8-7A78-4E8C-A280-BB5FF6C176F0}"/>
              </a:ext>
            </a:extLst>
          </p:cNvPr>
          <p:cNvSpPr/>
          <p:nvPr/>
        </p:nvSpPr>
        <p:spPr>
          <a:xfrm>
            <a:off x="6047238" y="2595672"/>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ASCS/ERS</a:t>
            </a:r>
            <a:b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145" name="Picture 144">
            <a:extLst>
              <a:ext uri="{FF2B5EF4-FFF2-40B4-BE49-F238E27FC236}">
                <a16:creationId xmlns:a16="http://schemas.microsoft.com/office/drawing/2014/main" id="{1DD8DF9B-2781-463B-900B-0E709A5F9890}"/>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054714" y="3025396"/>
            <a:ext cx="299119" cy="299119"/>
          </a:xfrm>
          <a:prstGeom prst="rect">
            <a:avLst/>
          </a:prstGeom>
        </p:spPr>
      </p:pic>
      <p:pic>
        <p:nvPicPr>
          <p:cNvPr id="150" name="Picture 3">
            <a:extLst>
              <a:ext uri="{FF2B5EF4-FFF2-40B4-BE49-F238E27FC236}">
                <a16:creationId xmlns:a16="http://schemas.microsoft.com/office/drawing/2014/main" id="{3EC3728D-87C7-46B9-96DA-1438B55E3DE6}"/>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092523" y="3102296"/>
            <a:ext cx="287377" cy="146561"/>
          </a:xfrm>
          <a:prstGeom prst="rect">
            <a:avLst/>
          </a:prstGeom>
        </p:spPr>
      </p:pic>
      <p:pic>
        <p:nvPicPr>
          <p:cNvPr id="151" name="Picture 150">
            <a:extLst>
              <a:ext uri="{FF2B5EF4-FFF2-40B4-BE49-F238E27FC236}">
                <a16:creationId xmlns:a16="http://schemas.microsoft.com/office/drawing/2014/main" id="{D388A630-6BA9-4828-9F72-0B17F838DF2C}"/>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393027" y="3032435"/>
            <a:ext cx="299119" cy="299119"/>
          </a:xfrm>
          <a:prstGeom prst="rect">
            <a:avLst/>
          </a:prstGeom>
        </p:spPr>
      </p:pic>
      <p:pic>
        <p:nvPicPr>
          <p:cNvPr id="152" name="Picture 3">
            <a:extLst>
              <a:ext uri="{FF2B5EF4-FFF2-40B4-BE49-F238E27FC236}">
                <a16:creationId xmlns:a16="http://schemas.microsoft.com/office/drawing/2014/main" id="{4A9BAFA5-4EA9-4A83-81F9-1FB113ED877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430836" y="3109335"/>
            <a:ext cx="287377" cy="146561"/>
          </a:xfrm>
          <a:prstGeom prst="rect">
            <a:avLst/>
          </a:prstGeom>
        </p:spPr>
      </p:pic>
      <p:pic>
        <p:nvPicPr>
          <p:cNvPr id="144" name="Picture 143">
            <a:extLst>
              <a:ext uri="{FF2B5EF4-FFF2-40B4-BE49-F238E27FC236}">
                <a16:creationId xmlns:a16="http://schemas.microsoft.com/office/drawing/2014/main" id="{302D1BD8-02C0-4EBE-B494-3D99D7B7F9D9}"/>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297133" y="2883073"/>
            <a:ext cx="146410" cy="146410"/>
          </a:xfrm>
          <a:prstGeom prst="rect">
            <a:avLst/>
          </a:prstGeom>
        </p:spPr>
      </p:pic>
      <p:sp>
        <p:nvSpPr>
          <p:cNvPr id="282" name="Rectangle 281">
            <a:extLst>
              <a:ext uri="{FF2B5EF4-FFF2-40B4-BE49-F238E27FC236}">
                <a16:creationId xmlns:a16="http://schemas.microsoft.com/office/drawing/2014/main" id="{C1D942DF-0525-4FF2-ABA2-5238A29782CA}"/>
              </a:ext>
            </a:extLst>
          </p:cNvPr>
          <p:cNvSpPr/>
          <p:nvPr/>
        </p:nvSpPr>
        <p:spPr>
          <a:xfrm>
            <a:off x="8653896" y="2592637"/>
            <a:ext cx="1712506" cy="79543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9144" r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HANA System Replication</a:t>
            </a:r>
          </a:p>
        </p:txBody>
      </p:sp>
      <p:pic>
        <p:nvPicPr>
          <p:cNvPr id="283" name="Picture 282">
            <a:extLst>
              <a:ext uri="{FF2B5EF4-FFF2-40B4-BE49-F238E27FC236}">
                <a16:creationId xmlns:a16="http://schemas.microsoft.com/office/drawing/2014/main" id="{616D0037-B1CF-48CE-A93F-F41FB08E363C}"/>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9395213" y="2739892"/>
            <a:ext cx="146410" cy="146410"/>
          </a:xfrm>
          <a:prstGeom prst="rect">
            <a:avLst/>
          </a:prstGeom>
        </p:spPr>
      </p:pic>
      <p:pic>
        <p:nvPicPr>
          <p:cNvPr id="284" name="Picture 283">
            <a:extLst>
              <a:ext uri="{FF2B5EF4-FFF2-40B4-BE49-F238E27FC236}">
                <a16:creationId xmlns:a16="http://schemas.microsoft.com/office/drawing/2014/main" id="{5703B418-8C24-4A15-84BE-09D0C4591F8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907464" y="2875974"/>
            <a:ext cx="443884" cy="438350"/>
          </a:xfrm>
          <a:prstGeom prst="rect">
            <a:avLst/>
          </a:prstGeom>
        </p:spPr>
      </p:pic>
      <p:pic>
        <p:nvPicPr>
          <p:cNvPr id="285" name="Picture 284">
            <a:extLst>
              <a:ext uri="{FF2B5EF4-FFF2-40B4-BE49-F238E27FC236}">
                <a16:creationId xmlns:a16="http://schemas.microsoft.com/office/drawing/2014/main" id="{2C1D56EC-7DF7-44D8-9A2F-45B88700CEF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9603881" y="2878083"/>
            <a:ext cx="443884" cy="438350"/>
          </a:xfrm>
          <a:prstGeom prst="rect">
            <a:avLst/>
          </a:prstGeom>
        </p:spPr>
      </p:pic>
      <p:pic>
        <p:nvPicPr>
          <p:cNvPr id="286" name="Picture 285">
            <a:extLst>
              <a:ext uri="{FF2B5EF4-FFF2-40B4-BE49-F238E27FC236}">
                <a16:creationId xmlns:a16="http://schemas.microsoft.com/office/drawing/2014/main" id="{59AADEE8-C494-47E7-B302-20E938009AD0}"/>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905811" y="3031448"/>
            <a:ext cx="559309" cy="116657"/>
          </a:xfrm>
          <a:prstGeom prst="rect">
            <a:avLst/>
          </a:prstGeom>
        </p:spPr>
      </p:pic>
      <p:pic>
        <p:nvPicPr>
          <p:cNvPr id="287" name="Picture 286">
            <a:extLst>
              <a:ext uri="{FF2B5EF4-FFF2-40B4-BE49-F238E27FC236}">
                <a16:creationId xmlns:a16="http://schemas.microsoft.com/office/drawing/2014/main" id="{F0233747-A729-4218-A7CD-EBC87F81A951}"/>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602228" y="3033557"/>
            <a:ext cx="559309" cy="116657"/>
          </a:xfrm>
          <a:prstGeom prst="rect">
            <a:avLst/>
          </a:prstGeom>
        </p:spPr>
      </p:pic>
      <p:cxnSp>
        <p:nvCxnSpPr>
          <p:cNvPr id="288" name="Connector: Elbow 287">
            <a:extLst>
              <a:ext uri="{FF2B5EF4-FFF2-40B4-BE49-F238E27FC236}">
                <a16:creationId xmlns:a16="http://schemas.microsoft.com/office/drawing/2014/main" id="{8A66D3CF-ED44-45D4-BB21-5DDDEFD5F43D}"/>
              </a:ext>
            </a:extLst>
          </p:cNvPr>
          <p:cNvCxnSpPr>
            <a:cxnSpLocks/>
            <a:stCxn id="284" idx="0"/>
            <a:endCxn id="285" idx="0"/>
          </p:cNvCxnSpPr>
          <p:nvPr/>
        </p:nvCxnSpPr>
        <p:spPr>
          <a:xfrm rot="16200000" flipH="1">
            <a:off x="9476559" y="2528820"/>
            <a:ext cx="2109" cy="696417"/>
          </a:xfrm>
          <a:prstGeom prst="bentConnector3">
            <a:avLst>
              <a:gd name="adj1" fmla="val -6309436"/>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288">
            <a:extLst>
              <a:ext uri="{FF2B5EF4-FFF2-40B4-BE49-F238E27FC236}">
                <a16:creationId xmlns:a16="http://schemas.microsoft.com/office/drawing/2014/main" id="{5C120C75-924C-4D72-AA23-D1F392C55D0F}"/>
              </a:ext>
            </a:extLst>
          </p:cNvPr>
          <p:cNvCxnSpPr>
            <a:cxnSpLocks/>
            <a:stCxn id="145" idx="0"/>
            <a:endCxn id="151" idx="0"/>
          </p:cNvCxnSpPr>
          <p:nvPr/>
        </p:nvCxnSpPr>
        <p:spPr>
          <a:xfrm rot="16200000" flipH="1">
            <a:off x="6369910" y="2859759"/>
            <a:ext cx="7039" cy="338313"/>
          </a:xfrm>
          <a:prstGeom prst="bentConnector3">
            <a:avLst>
              <a:gd name="adj1" fmla="val -2778079"/>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7FB0E952-1A63-4D27-B30B-65BBB8C5F8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9214" y="3252509"/>
            <a:ext cx="234376" cy="234376"/>
          </a:xfrm>
          <a:prstGeom prst="rect">
            <a:avLst/>
          </a:prstGeom>
        </p:spPr>
      </p:pic>
      <p:pic>
        <p:nvPicPr>
          <p:cNvPr id="336" name="Picture 335">
            <a:extLst>
              <a:ext uri="{FF2B5EF4-FFF2-40B4-BE49-F238E27FC236}">
                <a16:creationId xmlns:a16="http://schemas.microsoft.com/office/drawing/2014/main" id="{CBB4C6BA-2167-4431-9A76-159F97CC7E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0650" y="4529654"/>
            <a:ext cx="234376" cy="234376"/>
          </a:xfrm>
          <a:prstGeom prst="rect">
            <a:avLst/>
          </a:prstGeom>
        </p:spPr>
      </p:pic>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a:off x="5581488" y="3532112"/>
            <a:ext cx="276098" cy="3455"/>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D372FA96-42E2-43C8-987A-97E3E5690B3D}"/>
              </a:ext>
            </a:extLst>
          </p:cNvPr>
          <p:cNvSpPr/>
          <p:nvPr/>
        </p:nvSpPr>
        <p:spPr>
          <a:xfrm>
            <a:off x="5932401" y="3544892"/>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Prod BW AP+DB </a:t>
            </a:r>
          </a:p>
        </p:txBody>
      </p:sp>
      <p:pic>
        <p:nvPicPr>
          <p:cNvPr id="373" name="Picture 372">
            <a:extLst>
              <a:ext uri="{FF2B5EF4-FFF2-40B4-BE49-F238E27FC236}">
                <a16:creationId xmlns:a16="http://schemas.microsoft.com/office/drawing/2014/main" id="{C08999EE-2E42-441C-96B8-BA93A886103A}"/>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692990" y="3973581"/>
            <a:ext cx="443884" cy="438350"/>
          </a:xfrm>
          <a:prstGeom prst="rect">
            <a:avLst/>
          </a:prstGeom>
        </p:spPr>
      </p:pic>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Running SAP HANA on</a:t>
            </a:r>
            <a:b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b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Azure VM HA</a:t>
            </a:r>
            <a:endParaRPr kumimoji="0" lang="en-US" sz="27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0075" y="2132568"/>
            <a:ext cx="301737" cy="301737"/>
          </a:xfrm>
          <a:prstGeom prst="rect">
            <a:avLst/>
          </a:prstGeom>
        </p:spPr>
      </p:pic>
      <p:sp>
        <p:nvSpPr>
          <p:cNvPr id="222" name="TextBox 221">
            <a:extLst>
              <a:ext uri="{FF2B5EF4-FFF2-40B4-BE49-F238E27FC236}">
                <a16:creationId xmlns:a16="http://schemas.microsoft.com/office/drawing/2014/main" id="{2013ABE6-9213-4885-B7EF-A35B2CD20DC9}"/>
              </a:ext>
            </a:extLst>
          </p:cNvPr>
          <p:cNvSpPr txBox="1"/>
          <p:nvPr/>
        </p:nvSpPr>
        <p:spPr>
          <a:xfrm>
            <a:off x="3520563" y="4944888"/>
            <a:ext cx="1637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Subscription </a:t>
            </a:r>
          </a:p>
        </p:txBody>
      </p:sp>
      <p:sp>
        <p:nvSpPr>
          <p:cNvPr id="280" name="Rectangle 279">
            <a:extLst>
              <a:ext uri="{FF2B5EF4-FFF2-40B4-BE49-F238E27FC236}">
                <a16:creationId xmlns:a16="http://schemas.microsoft.com/office/drawing/2014/main" id="{1D559BFF-1A27-46FB-8E33-073BEEB2E8CD}"/>
              </a:ext>
            </a:extLst>
          </p:cNvPr>
          <p:cNvSpPr/>
          <p:nvPr/>
        </p:nvSpPr>
        <p:spPr>
          <a:xfrm>
            <a:off x="6865756" y="2599292"/>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NFS Server</a:t>
            </a:r>
          </a:p>
        </p:txBody>
      </p:sp>
      <p:pic>
        <p:nvPicPr>
          <p:cNvPr id="281" name="Picture 280">
            <a:extLst>
              <a:ext uri="{FF2B5EF4-FFF2-40B4-BE49-F238E27FC236}">
                <a16:creationId xmlns:a16="http://schemas.microsoft.com/office/drawing/2014/main" id="{645EB7B4-A91A-43D8-946A-5ACCDE272B97}"/>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873232" y="3029016"/>
            <a:ext cx="299119" cy="299119"/>
          </a:xfrm>
          <a:prstGeom prst="rect">
            <a:avLst/>
          </a:prstGeom>
        </p:spPr>
      </p:pic>
      <p:pic>
        <p:nvPicPr>
          <p:cNvPr id="304" name="Picture 303">
            <a:extLst>
              <a:ext uri="{FF2B5EF4-FFF2-40B4-BE49-F238E27FC236}">
                <a16:creationId xmlns:a16="http://schemas.microsoft.com/office/drawing/2014/main" id="{41D96468-8BA8-43A1-966C-52A580A605D0}"/>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211545" y="3036055"/>
            <a:ext cx="299119" cy="299119"/>
          </a:xfrm>
          <a:prstGeom prst="rect">
            <a:avLst/>
          </a:prstGeom>
        </p:spPr>
      </p:pic>
      <p:pic>
        <p:nvPicPr>
          <p:cNvPr id="309" name="Picture 308">
            <a:extLst>
              <a:ext uri="{FF2B5EF4-FFF2-40B4-BE49-F238E27FC236}">
                <a16:creationId xmlns:a16="http://schemas.microsoft.com/office/drawing/2014/main" id="{60EF3E9A-8AFC-4CBB-979B-D17AD17B608E}"/>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115651" y="2886693"/>
            <a:ext cx="146410" cy="146410"/>
          </a:xfrm>
          <a:prstGeom prst="rect">
            <a:avLst/>
          </a:prstGeom>
        </p:spPr>
      </p:pic>
      <p:cxnSp>
        <p:nvCxnSpPr>
          <p:cNvPr id="311" name="Connector: Elbow 310">
            <a:extLst>
              <a:ext uri="{FF2B5EF4-FFF2-40B4-BE49-F238E27FC236}">
                <a16:creationId xmlns:a16="http://schemas.microsoft.com/office/drawing/2014/main" id="{82079AE8-CB1B-49F1-8317-4AA7500AF099}"/>
              </a:ext>
            </a:extLst>
          </p:cNvPr>
          <p:cNvCxnSpPr>
            <a:cxnSpLocks/>
            <a:stCxn id="281" idx="0"/>
            <a:endCxn id="304" idx="0"/>
          </p:cNvCxnSpPr>
          <p:nvPr/>
        </p:nvCxnSpPr>
        <p:spPr>
          <a:xfrm rot="16200000" flipH="1">
            <a:off x="7188428" y="2863379"/>
            <a:ext cx="7039" cy="338313"/>
          </a:xfrm>
          <a:prstGeom prst="bentConnector3">
            <a:avLst>
              <a:gd name="adj1" fmla="val -283026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16DEDF63-22AF-47D6-B6AA-3615A9D45969}"/>
              </a:ext>
            </a:extLst>
          </p:cNvPr>
          <p:cNvSpPr/>
          <p:nvPr/>
        </p:nvSpPr>
        <p:spPr>
          <a:xfrm>
            <a:off x="7701090" y="2584905"/>
            <a:ext cx="877991"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PAS</a:t>
            </a:r>
            <a:b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329" name="Picture 328">
            <a:extLst>
              <a:ext uri="{FF2B5EF4-FFF2-40B4-BE49-F238E27FC236}">
                <a16:creationId xmlns:a16="http://schemas.microsoft.com/office/drawing/2014/main" id="{B1B4AC19-6BF5-4A59-9C33-09B7156824B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728159" y="2914849"/>
            <a:ext cx="392803" cy="392803"/>
          </a:xfrm>
          <a:prstGeom prst="rect">
            <a:avLst/>
          </a:prstGeom>
        </p:spPr>
      </p:pic>
      <p:pic>
        <p:nvPicPr>
          <p:cNvPr id="331" name="Picture 3">
            <a:extLst>
              <a:ext uri="{FF2B5EF4-FFF2-40B4-BE49-F238E27FC236}">
                <a16:creationId xmlns:a16="http://schemas.microsoft.com/office/drawing/2014/main" id="{3AC40243-649E-4E6B-BC4A-A8A8AA88587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765968" y="3042640"/>
            <a:ext cx="377385" cy="192464"/>
          </a:xfrm>
          <a:prstGeom prst="rect">
            <a:avLst/>
          </a:prstGeom>
        </p:spPr>
      </p:pic>
      <p:pic>
        <p:nvPicPr>
          <p:cNvPr id="332" name="Picture 331">
            <a:extLst>
              <a:ext uri="{FF2B5EF4-FFF2-40B4-BE49-F238E27FC236}">
                <a16:creationId xmlns:a16="http://schemas.microsoft.com/office/drawing/2014/main" id="{26691B3D-F4E7-4FE3-95CD-FA691FB2819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131185" y="2921777"/>
            <a:ext cx="392803" cy="392803"/>
          </a:xfrm>
          <a:prstGeom prst="rect">
            <a:avLst/>
          </a:prstGeom>
        </p:spPr>
      </p:pic>
      <p:pic>
        <p:nvPicPr>
          <p:cNvPr id="333" name="Picture 3">
            <a:extLst>
              <a:ext uri="{FF2B5EF4-FFF2-40B4-BE49-F238E27FC236}">
                <a16:creationId xmlns:a16="http://schemas.microsoft.com/office/drawing/2014/main" id="{14859DBE-619D-4B8E-962B-F70E0B136E9F}"/>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168994" y="3053240"/>
            <a:ext cx="377385" cy="192464"/>
          </a:xfrm>
          <a:prstGeom prst="rect">
            <a:avLst/>
          </a:prstGeom>
        </p:spPr>
      </p:pic>
      <p:pic>
        <p:nvPicPr>
          <p:cNvPr id="375" name="Picture 374">
            <a:extLst>
              <a:ext uri="{FF2B5EF4-FFF2-40B4-BE49-F238E27FC236}">
                <a16:creationId xmlns:a16="http://schemas.microsoft.com/office/drawing/2014/main" id="{BCFFE429-D9CD-46AB-B1C8-CFE8AF4719D4}"/>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191067" y="4013779"/>
            <a:ext cx="392803" cy="392803"/>
          </a:xfrm>
          <a:prstGeom prst="rect">
            <a:avLst/>
          </a:prstGeom>
        </p:spPr>
      </p:pic>
      <p:pic>
        <p:nvPicPr>
          <p:cNvPr id="389" name="Picture 388">
            <a:extLst>
              <a:ext uri="{FF2B5EF4-FFF2-40B4-BE49-F238E27FC236}">
                <a16:creationId xmlns:a16="http://schemas.microsoft.com/office/drawing/2014/main" id="{A5E778E0-8C18-4E03-A848-3B40B7FF52BC}"/>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937753" y="4024212"/>
            <a:ext cx="392803" cy="392803"/>
          </a:xfrm>
          <a:prstGeom prst="rect">
            <a:avLst/>
          </a:prstGeom>
        </p:spPr>
      </p:pic>
      <p:pic>
        <p:nvPicPr>
          <p:cNvPr id="251" name="Picture 250">
            <a:extLst>
              <a:ext uri="{FF2B5EF4-FFF2-40B4-BE49-F238E27FC236}">
                <a16:creationId xmlns:a16="http://schemas.microsoft.com/office/drawing/2014/main" id="{1CEC79A5-881C-4464-B3A9-962692E3DB1E}"/>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2995614" y="3645805"/>
            <a:ext cx="281831" cy="281831"/>
          </a:xfrm>
          <a:prstGeom prst="rect">
            <a:avLst/>
          </a:prstGeom>
        </p:spPr>
      </p:pic>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3324478" y="4934471"/>
            <a:ext cx="328110" cy="328110"/>
          </a:xfrm>
          <a:prstGeom prst="rect">
            <a:avLst/>
          </a:prstGeom>
        </p:spPr>
      </p:pic>
      <p:pic>
        <p:nvPicPr>
          <p:cNvPr id="11266" name="Picture 2" descr="Image result for azure managed disks vm">
            <a:extLst>
              <a:ext uri="{FF2B5EF4-FFF2-40B4-BE49-F238E27FC236}">
                <a16:creationId xmlns:a16="http://schemas.microsoft.com/office/drawing/2014/main" id="{226396BB-3910-4E0C-A95A-59C83B805300}"/>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6258900" y="324608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Image result for azure managed disks vm">
            <a:extLst>
              <a:ext uri="{FF2B5EF4-FFF2-40B4-BE49-F238E27FC236}">
                <a16:creationId xmlns:a16="http://schemas.microsoft.com/office/drawing/2014/main" id="{B3701F88-0048-4D38-8EF9-27CA16C4DC85}"/>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6594962" y="324071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Image result for azure managed disks vm">
            <a:extLst>
              <a:ext uri="{FF2B5EF4-FFF2-40B4-BE49-F238E27FC236}">
                <a16:creationId xmlns:a16="http://schemas.microsoft.com/office/drawing/2014/main" id="{7CBA1389-BEB7-4870-B66B-414E3BD088F6}"/>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068888" y="3238007"/>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Image result for azure managed disks vm">
            <a:extLst>
              <a:ext uri="{FF2B5EF4-FFF2-40B4-BE49-F238E27FC236}">
                <a16:creationId xmlns:a16="http://schemas.microsoft.com/office/drawing/2014/main" id="{FE8682D1-D2A2-46DB-86DE-B88A5765ED27}"/>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404950" y="3232637"/>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Image result for azure managed disks vm">
            <a:extLst>
              <a:ext uri="{FF2B5EF4-FFF2-40B4-BE49-F238E27FC236}">
                <a16:creationId xmlns:a16="http://schemas.microsoft.com/office/drawing/2014/main" id="{EA7BBB56-FA40-4663-930E-29F4D9680AF8}"/>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996003" y="320624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zure managed disks vm">
            <a:extLst>
              <a:ext uri="{FF2B5EF4-FFF2-40B4-BE49-F238E27FC236}">
                <a16:creationId xmlns:a16="http://schemas.microsoft.com/office/drawing/2014/main" id="{A1EC66A0-75BD-4251-A580-402FFD63F849}"/>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8401837" y="3204543"/>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zure managed disks vm">
            <a:extLst>
              <a:ext uri="{FF2B5EF4-FFF2-40B4-BE49-F238E27FC236}">
                <a16:creationId xmlns:a16="http://schemas.microsoft.com/office/drawing/2014/main" id="{F52679EF-5822-4A77-BE57-3EDCEFD67151}"/>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9211357" y="3160497"/>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Image result for azure managed disks vm">
            <a:extLst>
              <a:ext uri="{FF2B5EF4-FFF2-40B4-BE49-F238E27FC236}">
                <a16:creationId xmlns:a16="http://schemas.microsoft.com/office/drawing/2014/main" id="{C10CD030-EC7F-4CD7-86BA-164E35E5809D}"/>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9915245" y="3158933"/>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Image result for azure managed disks vm">
            <a:extLst>
              <a:ext uri="{FF2B5EF4-FFF2-40B4-BE49-F238E27FC236}">
                <a16:creationId xmlns:a16="http://schemas.microsoft.com/office/drawing/2014/main" id="{B04770F7-C8DE-4173-AB19-AB2FC8281128}"/>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453567" y="430080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Image result for azure managed disks vm">
            <a:extLst>
              <a:ext uri="{FF2B5EF4-FFF2-40B4-BE49-F238E27FC236}">
                <a16:creationId xmlns:a16="http://schemas.microsoft.com/office/drawing/2014/main" id="{343F8138-803D-4D6F-BFB4-829550DBBA2E}"/>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8203061" y="4298936"/>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Image result for azure managed disks vm">
            <a:extLst>
              <a:ext uri="{FF2B5EF4-FFF2-40B4-BE49-F238E27FC236}">
                <a16:creationId xmlns:a16="http://schemas.microsoft.com/office/drawing/2014/main" id="{CBC23EBA-1ABA-4526-A772-8219FC86C571}"/>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999010" y="4250061"/>
            <a:ext cx="315393" cy="165582"/>
          </a:xfrm>
          <a:prstGeom prst="rect">
            <a:avLst/>
          </a:prstGeom>
          <a:noFill/>
          <a:extLst>
            <a:ext uri="{909E8E84-426E-40DD-AFC4-6F175D3DCCD1}">
              <a14:hiddenFill xmlns:a14="http://schemas.microsoft.com/office/drawing/2010/main">
                <a:solidFill>
                  <a:srgbClr val="FFFFFF"/>
                </a:solidFill>
              </a14:hiddenFill>
            </a:ext>
          </a:extLst>
        </p:spPr>
      </p:pic>
      <p:sp>
        <p:nvSpPr>
          <p:cNvPr id="215" name="Rectangle 214">
            <a:extLst>
              <a:ext uri="{FF2B5EF4-FFF2-40B4-BE49-F238E27FC236}">
                <a16:creationId xmlns:a16="http://schemas.microsoft.com/office/drawing/2014/main" id="{1E87F581-475C-402E-838A-6A52125F998A}"/>
              </a:ext>
            </a:extLst>
          </p:cNvPr>
          <p:cNvSpPr/>
          <p:nvPr/>
        </p:nvSpPr>
        <p:spPr>
          <a:xfrm>
            <a:off x="4742517" y="3766435"/>
            <a:ext cx="683865"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Backup</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07" name="Picture 306">
            <a:extLst>
              <a:ext uri="{FF2B5EF4-FFF2-40B4-BE49-F238E27FC236}">
                <a16:creationId xmlns:a16="http://schemas.microsoft.com/office/drawing/2014/main" id="{5243F1FB-EA4D-45A3-B214-1020FFF420A5}"/>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620078" y="4212124"/>
            <a:ext cx="559309" cy="116657"/>
          </a:xfrm>
          <a:prstGeom prst="rect">
            <a:avLst/>
          </a:prstGeom>
        </p:spPr>
      </p:pic>
      <p:pic>
        <p:nvPicPr>
          <p:cNvPr id="315" name="Picture 3">
            <a:extLst>
              <a:ext uri="{FF2B5EF4-FFF2-40B4-BE49-F238E27FC236}">
                <a16:creationId xmlns:a16="http://schemas.microsoft.com/office/drawing/2014/main" id="{8E2DD54C-582E-47D6-B418-C0DAC3B90B2E}"/>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795595" y="4064471"/>
            <a:ext cx="284311" cy="144997"/>
          </a:xfrm>
          <a:prstGeom prst="rect">
            <a:avLst/>
          </a:prstGeom>
        </p:spPr>
      </p:pic>
      <p:pic>
        <p:nvPicPr>
          <p:cNvPr id="320" name="Picture 319">
            <a:extLst>
              <a:ext uri="{FF2B5EF4-FFF2-40B4-BE49-F238E27FC236}">
                <a16:creationId xmlns:a16="http://schemas.microsoft.com/office/drawing/2014/main" id="{2848DEF9-25B6-4DCD-8E6F-AEA5D42DD253}"/>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851745" y="4210050"/>
            <a:ext cx="516582" cy="107745"/>
          </a:xfrm>
          <a:prstGeom prst="rect">
            <a:avLst/>
          </a:prstGeom>
        </p:spPr>
      </p:pic>
      <p:pic>
        <p:nvPicPr>
          <p:cNvPr id="321" name="Picture 3">
            <a:extLst>
              <a:ext uri="{FF2B5EF4-FFF2-40B4-BE49-F238E27FC236}">
                <a16:creationId xmlns:a16="http://schemas.microsoft.com/office/drawing/2014/main" id="{C49D2925-3123-4A02-9F9A-74006B0D2F7B}"/>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027262" y="4064562"/>
            <a:ext cx="262592" cy="133920"/>
          </a:xfrm>
          <a:prstGeom prst="rect">
            <a:avLst/>
          </a:prstGeom>
        </p:spPr>
      </p:pic>
      <p:pic>
        <p:nvPicPr>
          <p:cNvPr id="323" name="Picture 322">
            <a:extLst>
              <a:ext uri="{FF2B5EF4-FFF2-40B4-BE49-F238E27FC236}">
                <a16:creationId xmlns:a16="http://schemas.microsoft.com/office/drawing/2014/main" id="{89CB5FC3-572E-4078-B52B-6AD0F6462D2F}"/>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098631" y="4221780"/>
            <a:ext cx="516582" cy="107745"/>
          </a:xfrm>
          <a:prstGeom prst="rect">
            <a:avLst/>
          </a:prstGeom>
        </p:spPr>
      </p:pic>
      <p:pic>
        <p:nvPicPr>
          <p:cNvPr id="324" name="Picture 3">
            <a:extLst>
              <a:ext uri="{FF2B5EF4-FFF2-40B4-BE49-F238E27FC236}">
                <a16:creationId xmlns:a16="http://schemas.microsoft.com/office/drawing/2014/main" id="{3948E8A6-A23D-49D1-BFB0-C8DEE477B2E3}"/>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274148" y="4076292"/>
            <a:ext cx="262592" cy="133920"/>
          </a:xfrm>
          <a:prstGeom prst="rect">
            <a:avLst/>
          </a:prstGeom>
        </p:spPr>
      </p:pic>
      <p:pic>
        <p:nvPicPr>
          <p:cNvPr id="176" name="Picture 2" descr="Image result for azure active directory">
            <a:extLst>
              <a:ext uri="{FF2B5EF4-FFF2-40B4-BE49-F238E27FC236}">
                <a16:creationId xmlns:a16="http://schemas.microsoft.com/office/drawing/2014/main" id="{5550AB6F-778D-4771-9C94-751490370940}"/>
              </a:ext>
            </a:extLst>
          </p:cNvPr>
          <p:cNvPicPr>
            <a:picLocks noChangeAspect="1" noChangeArrowheads="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11333083" y="1501149"/>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7FE92FF5-57BF-4130-8AAE-CA11B1BC0336}"/>
              </a:ext>
            </a:extLst>
          </p:cNvPr>
          <p:cNvSpPr txBox="1"/>
          <p:nvPr/>
        </p:nvSpPr>
        <p:spPr>
          <a:xfrm>
            <a:off x="11031229" y="1634560"/>
            <a:ext cx="975922"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endPar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128" name="Picture 127">
            <a:extLst>
              <a:ext uri="{FF2B5EF4-FFF2-40B4-BE49-F238E27FC236}">
                <a16:creationId xmlns:a16="http://schemas.microsoft.com/office/drawing/2014/main" id="{18C2577E-0944-4B93-8C01-DAFFB7C5790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52238" y="4329087"/>
            <a:ext cx="234376" cy="234376"/>
          </a:xfrm>
          <a:prstGeom prst="rect">
            <a:avLst/>
          </a:prstGeom>
        </p:spPr>
      </p:pic>
      <p:grpSp>
        <p:nvGrpSpPr>
          <p:cNvPr id="163" name="Group 162">
            <a:extLst>
              <a:ext uri="{FF2B5EF4-FFF2-40B4-BE49-F238E27FC236}">
                <a16:creationId xmlns:a16="http://schemas.microsoft.com/office/drawing/2014/main" id="{48C1D2DD-8F80-47F5-8499-B36E1D82F333}"/>
              </a:ext>
            </a:extLst>
          </p:cNvPr>
          <p:cNvGrpSpPr/>
          <p:nvPr/>
        </p:nvGrpSpPr>
        <p:grpSpPr>
          <a:xfrm>
            <a:off x="10942374" y="77656"/>
            <a:ext cx="1111570" cy="1192139"/>
            <a:chOff x="5171489" y="964426"/>
            <a:chExt cx="2998112" cy="1192139"/>
          </a:xfrm>
          <a:solidFill>
            <a:srgbClr val="FFFFCC"/>
          </a:solidFill>
        </p:grpSpPr>
        <p:sp>
          <p:nvSpPr>
            <p:cNvPr id="165" name="Rectangular Callout 50">
              <a:extLst>
                <a:ext uri="{FF2B5EF4-FFF2-40B4-BE49-F238E27FC236}">
                  <a16:creationId xmlns:a16="http://schemas.microsoft.com/office/drawing/2014/main" id="{1AB01F96-43AD-46AD-8C61-622802382144}"/>
                </a:ext>
              </a:extLst>
            </p:cNvPr>
            <p:cNvSpPr/>
            <p:nvPr/>
          </p:nvSpPr>
          <p:spPr>
            <a:xfrm>
              <a:off x="5171489" y="964426"/>
              <a:ext cx="2350934" cy="1192139"/>
            </a:xfrm>
            <a:prstGeom prst="wedgeRectCallout">
              <a:avLst>
                <a:gd name="adj1" fmla="val -12169"/>
                <a:gd name="adj2" fmla="val 126299"/>
              </a:avLst>
            </a:prstGeom>
            <a:grpFill/>
            <a:ln w="6350" cap="flat" cmpd="sng" algn="ctr">
              <a:solidFill>
                <a:srgbClr val="5B9BD5"/>
              </a:solidFill>
              <a:prstDash val="solid"/>
              <a:miter lim="800000"/>
            </a:ln>
            <a:effectLst/>
          </p:spPr>
          <p:txBody>
            <a:bodyPr lIns="45720" r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1.2 TB (Backup) x </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(31 (daily) + 12 (monthly) + 3 (yearly)  =</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~55 TB</a:t>
              </a:r>
            </a:p>
          </p:txBody>
        </p:sp>
        <p:sp>
          <p:nvSpPr>
            <p:cNvPr id="167" name="Oval 166">
              <a:extLst>
                <a:ext uri="{FF2B5EF4-FFF2-40B4-BE49-F238E27FC236}">
                  <a16:creationId xmlns:a16="http://schemas.microsoft.com/office/drawing/2014/main" id="{C2BFD7E0-E3F2-412D-825F-2EE25287C8F7}"/>
                </a:ext>
              </a:extLst>
            </p:cNvPr>
            <p:cNvSpPr/>
            <p:nvPr/>
          </p:nvSpPr>
          <p:spPr>
            <a:xfrm>
              <a:off x="7653818" y="1129756"/>
              <a:ext cx="515783" cy="190718"/>
            </a:xfrm>
            <a:prstGeom prst="ellipse">
              <a:avLst/>
            </a:prstGeom>
            <a:grpFill/>
            <a:ln w="9525" cap="flat" cmpd="sng" algn="ctr">
              <a:solidFill>
                <a:srgbClr val="5B9BD5">
                  <a:shade val="50000"/>
                </a:srgbClr>
              </a:solidFill>
              <a:prstDash val="solid"/>
              <a:miter lim="800000"/>
            </a:ln>
            <a:effectLst/>
          </p:spPr>
          <p:txBody>
            <a:bodyPr lIns="45720" r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7</a:t>
              </a:r>
            </a:p>
          </p:txBody>
        </p:sp>
      </p:grpSp>
      <p:grpSp>
        <p:nvGrpSpPr>
          <p:cNvPr id="171" name="Group 170">
            <a:extLst>
              <a:ext uri="{FF2B5EF4-FFF2-40B4-BE49-F238E27FC236}">
                <a16:creationId xmlns:a16="http://schemas.microsoft.com/office/drawing/2014/main" id="{968E2658-AEE9-461F-A8BB-5CCDF2469553}"/>
              </a:ext>
            </a:extLst>
          </p:cNvPr>
          <p:cNvGrpSpPr/>
          <p:nvPr/>
        </p:nvGrpSpPr>
        <p:grpSpPr>
          <a:xfrm>
            <a:off x="4966942" y="5006349"/>
            <a:ext cx="2119624" cy="971573"/>
            <a:chOff x="4920444" y="4388425"/>
            <a:chExt cx="2119624" cy="971573"/>
          </a:xfrm>
          <a:solidFill>
            <a:srgbClr val="FFFFCC"/>
          </a:solidFill>
        </p:grpSpPr>
        <p:sp>
          <p:nvSpPr>
            <p:cNvPr id="178" name="Oval 177">
              <a:extLst>
                <a:ext uri="{FF2B5EF4-FFF2-40B4-BE49-F238E27FC236}">
                  <a16:creationId xmlns:a16="http://schemas.microsoft.com/office/drawing/2014/main" id="{A7218060-D924-4C93-A7A5-088EB8D4B93D}"/>
                </a:ext>
              </a:extLst>
            </p:cNvPr>
            <p:cNvSpPr/>
            <p:nvPr/>
          </p:nvSpPr>
          <p:spPr>
            <a:xfrm>
              <a:off x="4970264" y="516606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sp>
          <p:nvSpPr>
            <p:cNvPr id="179" name="Rectangular Callout 172">
              <a:extLst>
                <a:ext uri="{FF2B5EF4-FFF2-40B4-BE49-F238E27FC236}">
                  <a16:creationId xmlns:a16="http://schemas.microsoft.com/office/drawing/2014/main" id="{056E9115-2569-4FEE-8675-0168D6EB6B94}"/>
                </a:ext>
              </a:extLst>
            </p:cNvPr>
            <p:cNvSpPr/>
            <p:nvPr/>
          </p:nvSpPr>
          <p:spPr>
            <a:xfrm>
              <a:off x="4920444" y="4388425"/>
              <a:ext cx="2119624" cy="738077"/>
            </a:xfrm>
            <a:prstGeom prst="wedgeRectCallout">
              <a:avLst>
                <a:gd name="adj1" fmla="val 40313"/>
                <a:gd name="adj2" fmla="val -279901"/>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Highly available SAP ASCS and NFS on SUSE Pacemaker Clusters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VM uptime SLA :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99.95%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4 x E2_v3</a:t>
              </a:r>
            </a:p>
          </p:txBody>
        </p:sp>
      </p:grpSp>
      <p:grpSp>
        <p:nvGrpSpPr>
          <p:cNvPr id="180" name="Group 179">
            <a:extLst>
              <a:ext uri="{FF2B5EF4-FFF2-40B4-BE49-F238E27FC236}">
                <a16:creationId xmlns:a16="http://schemas.microsoft.com/office/drawing/2014/main" id="{02043710-473B-455F-9BCA-087D9E9842A6}"/>
              </a:ext>
            </a:extLst>
          </p:cNvPr>
          <p:cNvGrpSpPr/>
          <p:nvPr/>
        </p:nvGrpSpPr>
        <p:grpSpPr>
          <a:xfrm>
            <a:off x="6892528" y="1026799"/>
            <a:ext cx="1054597" cy="974587"/>
            <a:chOff x="6224957" y="-594709"/>
            <a:chExt cx="1054597" cy="974587"/>
          </a:xfrm>
          <a:solidFill>
            <a:srgbClr val="FFFFCC"/>
          </a:solidFill>
        </p:grpSpPr>
        <p:sp>
          <p:nvSpPr>
            <p:cNvPr id="181" name="Oval 180">
              <a:extLst>
                <a:ext uri="{FF2B5EF4-FFF2-40B4-BE49-F238E27FC236}">
                  <a16:creationId xmlns:a16="http://schemas.microsoft.com/office/drawing/2014/main" id="{76D477AD-4A62-4991-97B5-14A146134114}"/>
                </a:ext>
              </a:extLst>
            </p:cNvPr>
            <p:cNvSpPr/>
            <p:nvPr/>
          </p:nvSpPr>
          <p:spPr>
            <a:xfrm>
              <a:off x="6255848" y="-594709"/>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6</a:t>
              </a:r>
            </a:p>
          </p:txBody>
        </p:sp>
        <p:sp>
          <p:nvSpPr>
            <p:cNvPr id="182" name="Rectangular Callout 172">
              <a:extLst>
                <a:ext uri="{FF2B5EF4-FFF2-40B4-BE49-F238E27FC236}">
                  <a16:creationId xmlns:a16="http://schemas.microsoft.com/office/drawing/2014/main" id="{FB2C0765-46E9-40A6-A93E-A9D7AF740D29}"/>
                </a:ext>
              </a:extLst>
            </p:cNvPr>
            <p:cNvSpPr/>
            <p:nvPr/>
          </p:nvSpPr>
          <p:spPr>
            <a:xfrm>
              <a:off x="6224957" y="-358199"/>
              <a:ext cx="1054597" cy="738077"/>
            </a:xfrm>
            <a:prstGeom prst="wedgeRectCallout">
              <a:avLst>
                <a:gd name="adj1" fmla="val 37139"/>
                <a:gd name="adj2" fmla="val 146995"/>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AP servers in Availability Set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2 x E8_v3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SAPS 17,512</a:t>
              </a:r>
            </a:p>
          </p:txBody>
        </p:sp>
      </p:grpSp>
      <p:grpSp>
        <p:nvGrpSpPr>
          <p:cNvPr id="183" name="Group 182">
            <a:extLst>
              <a:ext uri="{FF2B5EF4-FFF2-40B4-BE49-F238E27FC236}">
                <a16:creationId xmlns:a16="http://schemas.microsoft.com/office/drawing/2014/main" id="{0B4902FA-6C51-4B4F-B474-AFFF41209B21}"/>
              </a:ext>
            </a:extLst>
          </p:cNvPr>
          <p:cNvGrpSpPr/>
          <p:nvPr/>
        </p:nvGrpSpPr>
        <p:grpSpPr>
          <a:xfrm>
            <a:off x="1866115" y="2228115"/>
            <a:ext cx="1233672" cy="988212"/>
            <a:chOff x="1613921" y="784266"/>
            <a:chExt cx="1233672" cy="988212"/>
          </a:xfrm>
          <a:solidFill>
            <a:srgbClr val="FFFFCC"/>
          </a:solidFill>
        </p:grpSpPr>
        <p:sp>
          <p:nvSpPr>
            <p:cNvPr id="185" name="Oval 184">
              <a:extLst>
                <a:ext uri="{FF2B5EF4-FFF2-40B4-BE49-F238E27FC236}">
                  <a16:creationId xmlns:a16="http://schemas.microsoft.com/office/drawing/2014/main" id="{C8AF941A-40A6-4315-9162-5C107203BE8B}"/>
                </a:ext>
              </a:extLst>
            </p:cNvPr>
            <p:cNvSpPr/>
            <p:nvPr/>
          </p:nvSpPr>
          <p:spPr>
            <a:xfrm>
              <a:off x="1613921" y="1336876"/>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2</a:t>
              </a:r>
            </a:p>
          </p:txBody>
        </p:sp>
        <p:sp>
          <p:nvSpPr>
            <p:cNvPr id="186" name="Rectangular Callout 172">
              <a:extLst>
                <a:ext uri="{FF2B5EF4-FFF2-40B4-BE49-F238E27FC236}">
                  <a16:creationId xmlns:a16="http://schemas.microsoft.com/office/drawing/2014/main" id="{B554298A-5519-400B-ACD3-650280770BE3}"/>
                </a:ext>
              </a:extLst>
            </p:cNvPr>
            <p:cNvSpPr/>
            <p:nvPr/>
          </p:nvSpPr>
          <p:spPr>
            <a:xfrm>
              <a:off x="1841683" y="784266"/>
              <a:ext cx="1005910" cy="988212"/>
            </a:xfrm>
            <a:prstGeom prst="wedgeRectCallout">
              <a:avLst>
                <a:gd name="adj1" fmla="val 45577"/>
                <a:gd name="adj2" fmla="val 93153"/>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Express Route 500Mbit/s</a:t>
              </a:r>
              <a:endParaRPr kumimoji="0" lang="en-US" sz="1100" b="0" i="0" u="none" strike="noStrike" kern="0" cap="none" spc="0" normalizeH="0" baseline="0" noProof="0" dirty="0">
                <a:ln>
                  <a:noFill/>
                </a:ln>
                <a:solidFill>
                  <a:srgbClr val="505050"/>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99.9% SLA</a:t>
              </a:r>
              <a:b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br>
              <a:r>
                <a:rPr kumimoji="0" lang="en-US" sz="1100" i="0" u="none" strike="noStrike" kern="0" cap="none" spc="0" normalizeH="0" baseline="0" noProof="0" dirty="0">
                  <a:ln>
                    <a:noFill/>
                  </a:ln>
                  <a:effectLst/>
                  <a:uLnTx/>
                  <a:uFillTx/>
                  <a:latin typeface="Calibri Light" panose="020F0302020204030204"/>
                  <a:ea typeface="+mn-ea"/>
                  <a:cs typeface="+mn-cs"/>
                </a:rPr>
                <a:t>+ Standard Performance</a:t>
              </a:r>
            </a:p>
          </p:txBody>
        </p:sp>
      </p:grpSp>
      <p:grpSp>
        <p:nvGrpSpPr>
          <p:cNvPr id="187" name="Group 186">
            <a:extLst>
              <a:ext uri="{FF2B5EF4-FFF2-40B4-BE49-F238E27FC236}">
                <a16:creationId xmlns:a16="http://schemas.microsoft.com/office/drawing/2014/main" id="{9071CC03-AFFE-4C2C-91F8-EC2DBBAAF5F3}"/>
              </a:ext>
            </a:extLst>
          </p:cNvPr>
          <p:cNvGrpSpPr/>
          <p:nvPr/>
        </p:nvGrpSpPr>
        <p:grpSpPr>
          <a:xfrm>
            <a:off x="7547866" y="4747545"/>
            <a:ext cx="2906729" cy="1590392"/>
            <a:chOff x="8286256" y="4497040"/>
            <a:chExt cx="3002283" cy="1575813"/>
          </a:xfrm>
          <a:solidFill>
            <a:srgbClr val="FFFFCC"/>
          </a:solidFill>
        </p:grpSpPr>
        <p:sp>
          <p:nvSpPr>
            <p:cNvPr id="188" name="Rectangular Callout 76">
              <a:extLst>
                <a:ext uri="{FF2B5EF4-FFF2-40B4-BE49-F238E27FC236}">
                  <a16:creationId xmlns:a16="http://schemas.microsoft.com/office/drawing/2014/main" id="{5B01494A-7480-4F64-AFA3-B1376979830A}"/>
                </a:ext>
              </a:extLst>
            </p:cNvPr>
            <p:cNvSpPr/>
            <p:nvPr/>
          </p:nvSpPr>
          <p:spPr>
            <a:xfrm>
              <a:off x="8286256" y="4731795"/>
              <a:ext cx="3002283" cy="1341058"/>
            </a:xfrm>
            <a:prstGeom prst="wedgeRectCallout">
              <a:avLst>
                <a:gd name="adj1" fmla="val -31060"/>
                <a:gd name="adj2" fmla="val -88871"/>
              </a:avLst>
            </a:prstGeom>
            <a:grpFill/>
            <a:ln w="6350" cap="flat" cmpd="sng" algn="ctr">
              <a:solidFill>
                <a:srgbClr val="5B9BD5"/>
              </a:solidFill>
              <a:prstDash val="solid"/>
              <a:miter lim="800000"/>
            </a:ln>
            <a:effectLst/>
          </p:spPr>
          <p:txBody>
            <a:bodyPr lIns="91440" tIns="4572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rPr>
                <a:t>QA:</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1 x M64s</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Data/log: 2 x P30. Shared: 1 x P30, </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root : 1 x P6, </a:t>
              </a:r>
              <a:r>
                <a:rPr kumimoji="0" lang="en-US" sz="1100" b="0" i="0" u="none" strike="noStrike" kern="0" cap="none" spc="0" normalizeH="0" baseline="0" noProof="0" dirty="0" err="1">
                  <a:ln>
                    <a:noFill/>
                  </a:ln>
                  <a:solidFill>
                    <a:sysClr val="windowText" lastClr="000000"/>
                  </a:solidFill>
                  <a:effectLst/>
                  <a:uLnTx/>
                  <a:uFillTx/>
                  <a:latin typeface="Calibri Light" panose="020F0302020204030204"/>
                  <a:ea typeface="+mn-ea"/>
                  <a:cs typeface="+mn-cs"/>
                </a:rPr>
                <a:t>usr</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/sap : 1 x P6, backup : 2 x P30</a:t>
              </a:r>
              <a:endPar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rPr>
                <a:t>DEV, TST</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2 x E32s v3</a:t>
              </a:r>
              <a:endPar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Data/log: 2 x 3 x P20. Shared: 2 x 1 x P20, </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root : 2 x 1 x P6, </a:t>
              </a:r>
              <a:r>
                <a:rPr kumimoji="0" lang="en-US" sz="1100" b="0" i="0" u="none" strike="noStrike" kern="0" cap="none" spc="0" normalizeH="0" baseline="0" noProof="0" dirty="0" err="1">
                  <a:ln>
                    <a:noFill/>
                  </a:ln>
                  <a:solidFill>
                    <a:sysClr val="windowText" lastClr="000000"/>
                  </a:solidFill>
                  <a:effectLst/>
                  <a:uLnTx/>
                  <a:uFillTx/>
                  <a:latin typeface="Calibri Light" panose="020F0302020204030204"/>
                  <a:ea typeface="+mn-ea"/>
                  <a:cs typeface="+mn-cs"/>
                </a:rPr>
                <a:t>usr</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/sap : 2 x 1 x P6, </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backup : 2 x 1 x P20</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Single VM uptime SLA :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99.9%</a:t>
              </a:r>
            </a:p>
          </p:txBody>
        </p:sp>
        <p:sp>
          <p:nvSpPr>
            <p:cNvPr id="189" name="Oval 188">
              <a:extLst>
                <a:ext uri="{FF2B5EF4-FFF2-40B4-BE49-F238E27FC236}">
                  <a16:creationId xmlns:a16="http://schemas.microsoft.com/office/drawing/2014/main" id="{5AD8F94A-3ABA-4D30-82E4-AB1331F2DDB3}"/>
                </a:ext>
              </a:extLst>
            </p:cNvPr>
            <p:cNvSpPr/>
            <p:nvPr/>
          </p:nvSpPr>
          <p:spPr>
            <a:xfrm>
              <a:off x="9793800" y="4497040"/>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9</a:t>
              </a:r>
            </a:p>
          </p:txBody>
        </p:sp>
      </p:grpSp>
      <p:grpSp>
        <p:nvGrpSpPr>
          <p:cNvPr id="190" name="Group 189">
            <a:extLst>
              <a:ext uri="{FF2B5EF4-FFF2-40B4-BE49-F238E27FC236}">
                <a16:creationId xmlns:a16="http://schemas.microsoft.com/office/drawing/2014/main" id="{7FC51CB8-2530-45C9-A867-339A3B239ED5}"/>
              </a:ext>
            </a:extLst>
          </p:cNvPr>
          <p:cNvGrpSpPr/>
          <p:nvPr/>
        </p:nvGrpSpPr>
        <p:grpSpPr>
          <a:xfrm>
            <a:off x="7804673" y="77656"/>
            <a:ext cx="3057273" cy="1888693"/>
            <a:chOff x="10031438" y="3609334"/>
            <a:chExt cx="3088326" cy="1452591"/>
          </a:xfrm>
          <a:solidFill>
            <a:srgbClr val="FFFFCC"/>
          </a:solidFill>
        </p:grpSpPr>
        <p:sp>
          <p:nvSpPr>
            <p:cNvPr id="191" name="Rectangular Callout 55">
              <a:extLst>
                <a:ext uri="{FF2B5EF4-FFF2-40B4-BE49-F238E27FC236}">
                  <a16:creationId xmlns:a16="http://schemas.microsoft.com/office/drawing/2014/main" id="{C63EC4C1-84F2-4F4E-9E7C-E5844DDE699D}"/>
                </a:ext>
              </a:extLst>
            </p:cNvPr>
            <p:cNvSpPr/>
            <p:nvPr/>
          </p:nvSpPr>
          <p:spPr>
            <a:xfrm>
              <a:off x="10278481" y="3609334"/>
              <a:ext cx="2841283" cy="1452591"/>
            </a:xfrm>
            <a:prstGeom prst="wedgeRectCallout">
              <a:avLst>
                <a:gd name="adj1" fmla="val 1574"/>
                <a:gd name="adj2" fmla="val 80202"/>
              </a:avLst>
            </a:prstGeom>
            <a:grpFill/>
            <a:ln w="6350" cap="flat" cmpd="sng" algn="ctr">
              <a:solidFill>
                <a:srgbClr val="5B9BD5"/>
              </a:solidFill>
              <a:prstDash val="solid"/>
              <a:miter lim="800000"/>
            </a:ln>
            <a:effectLst/>
          </p:spPr>
          <p:txBody>
            <a:bodyPr rIns="27432"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rPr>
                <a:t>Prod</a:t>
              </a:r>
              <a:r>
                <a:rPr kumimoji="0" lang="en-US" sz="1100" b="1"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2 x M128s </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(128-core, 2TB RAM)</a:t>
              </a:r>
              <a:endParaRPr kumimoji="0" lang="en-US" sz="8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HANA System Replication (Sync)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VM uptime SLA :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99.95%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Data : 2 x </a:t>
              </a:r>
              <a:r>
                <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rPr>
                <a:t>3 x P30 disks </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(1 TB/200 MB/s)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Total/Stripe =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3TB, 600 MB/s </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Throughput</a:t>
              </a:r>
              <a:endParaRPr kumimoji="0" lang="en-US" sz="8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Log  : 2 x </a:t>
              </a:r>
              <a:r>
                <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rPr>
                <a:t>2 x P20 disks </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(512 GB/150 MB/s)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Total/Stripe =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1TB, 300 MB/s </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Throughput)</a:t>
              </a:r>
              <a:endParaRPr kumimoji="0" lang="en-US" sz="8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Shared </a:t>
              </a:r>
              <a:r>
                <a:rPr lang="en-US" sz="1100" kern="0" dirty="0">
                  <a:solidFill>
                    <a:sysClr val="windowText" lastClr="000000"/>
                  </a:solidFill>
                  <a:latin typeface="Calibri Light" panose="020F0302020204030204"/>
                </a:rPr>
                <a:t>:</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2 x 1 x P30 disk (1 TB/200 MB/s)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Root, </a:t>
              </a:r>
              <a:r>
                <a:rPr kumimoji="0" lang="en-US" sz="1100" b="0" i="0" u="none" strike="noStrike" kern="0" cap="none" spc="0" normalizeH="0" baseline="0" noProof="0" dirty="0" err="1">
                  <a:ln>
                    <a:noFill/>
                  </a:ln>
                  <a:solidFill>
                    <a:sysClr val="windowText" lastClr="000000"/>
                  </a:solidFill>
                  <a:effectLst/>
                  <a:uLnTx/>
                  <a:uFillTx/>
                  <a:latin typeface="Calibri Light" panose="020F0302020204030204"/>
                  <a:ea typeface="+mn-ea"/>
                  <a:cs typeface="+mn-cs"/>
                </a:rPr>
                <a:t>usr</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/sap : 2 x 2 x 1 x P6 disk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Backup : 2 x P40 disks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-- 1.2 TB (Backup) x 3 generations on 4TB disks</a:t>
              </a:r>
            </a:p>
          </p:txBody>
        </p:sp>
        <p:sp>
          <p:nvSpPr>
            <p:cNvPr id="192" name="Oval 191">
              <a:extLst>
                <a:ext uri="{FF2B5EF4-FFF2-40B4-BE49-F238E27FC236}">
                  <a16:creationId xmlns:a16="http://schemas.microsoft.com/office/drawing/2014/main" id="{67BDAC47-F726-4DA9-B781-115BD157CDAF}"/>
                </a:ext>
              </a:extLst>
            </p:cNvPr>
            <p:cNvSpPr/>
            <p:nvPr/>
          </p:nvSpPr>
          <p:spPr>
            <a:xfrm>
              <a:off x="10031438" y="3836273"/>
              <a:ext cx="204612" cy="187497"/>
            </a:xfrm>
            <a:prstGeom prst="ellipse">
              <a:avLst/>
            </a:prstGeom>
            <a:grpFill/>
            <a:ln w="9525" cap="flat" cmpd="sng" algn="ctr">
              <a:solidFill>
                <a:srgbClr val="5B9BD5">
                  <a:shade val="50000"/>
                </a:srgbClr>
              </a:solid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4</a:t>
              </a:r>
            </a:p>
          </p:txBody>
        </p:sp>
      </p:grpSp>
      <p:grpSp>
        <p:nvGrpSpPr>
          <p:cNvPr id="193" name="Group 192">
            <a:extLst>
              <a:ext uri="{FF2B5EF4-FFF2-40B4-BE49-F238E27FC236}">
                <a16:creationId xmlns:a16="http://schemas.microsoft.com/office/drawing/2014/main" id="{14ECC922-3381-4691-83A4-94E56CF8EEE3}"/>
              </a:ext>
            </a:extLst>
          </p:cNvPr>
          <p:cNvGrpSpPr/>
          <p:nvPr/>
        </p:nvGrpSpPr>
        <p:grpSpPr>
          <a:xfrm>
            <a:off x="3999282" y="807634"/>
            <a:ext cx="1089799" cy="1037080"/>
            <a:chOff x="3999282" y="807634"/>
            <a:chExt cx="1089799" cy="1037080"/>
          </a:xfrm>
          <a:solidFill>
            <a:srgbClr val="FFFFCC"/>
          </a:solidFill>
        </p:grpSpPr>
        <p:sp>
          <p:nvSpPr>
            <p:cNvPr id="194" name="Oval 193">
              <a:extLst>
                <a:ext uri="{FF2B5EF4-FFF2-40B4-BE49-F238E27FC236}">
                  <a16:creationId xmlns:a16="http://schemas.microsoft.com/office/drawing/2014/main" id="{7BB1FD30-13F2-4BEF-8E59-07162BD62EB2}"/>
                </a:ext>
              </a:extLst>
            </p:cNvPr>
            <p:cNvSpPr/>
            <p:nvPr/>
          </p:nvSpPr>
          <p:spPr>
            <a:xfrm>
              <a:off x="3999282" y="80763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3</a:t>
              </a:r>
            </a:p>
          </p:txBody>
        </p:sp>
        <p:sp>
          <p:nvSpPr>
            <p:cNvPr id="195" name="Rectangular Callout 81">
              <a:extLst>
                <a:ext uri="{FF2B5EF4-FFF2-40B4-BE49-F238E27FC236}">
                  <a16:creationId xmlns:a16="http://schemas.microsoft.com/office/drawing/2014/main" id="{597D3284-F47C-4A1E-B524-A293A027C268}"/>
                </a:ext>
              </a:extLst>
            </p:cNvPr>
            <p:cNvSpPr/>
            <p:nvPr/>
          </p:nvSpPr>
          <p:spPr>
            <a:xfrm>
              <a:off x="4230662" y="829056"/>
              <a:ext cx="858419" cy="1015658"/>
            </a:xfrm>
            <a:prstGeom prst="wedgeRectCallout">
              <a:avLst>
                <a:gd name="adj1" fmla="val -2463"/>
                <a:gd name="adj2" fmla="val 89841"/>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sysClr val="windowText" lastClr="000000"/>
                  </a:solidFill>
                  <a:effectLst/>
                  <a:uLnTx/>
                  <a:uFillTx/>
                  <a:latin typeface="Calibri Light" panose="020F0302020204030204"/>
                  <a:ea typeface="+mn-ea"/>
                  <a:cs typeface="+mn-cs"/>
                </a:rPr>
                <a:t>Jumpbox</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Patching,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DNS,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Backup Server</a:t>
              </a:r>
            </a:p>
          </p:txBody>
        </p:sp>
      </p:grpSp>
      <p:sp>
        <p:nvSpPr>
          <p:cNvPr id="123" name="Rectangle 122">
            <a:extLst>
              <a:ext uri="{FF2B5EF4-FFF2-40B4-BE49-F238E27FC236}">
                <a16:creationId xmlns:a16="http://schemas.microsoft.com/office/drawing/2014/main" id="{C1A03B6A-7D67-41B5-930F-CD16FFCD1A04}"/>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sp>
        <p:nvSpPr>
          <p:cNvPr id="124" name="Freeform 78">
            <a:extLst>
              <a:ext uri="{FF2B5EF4-FFF2-40B4-BE49-F238E27FC236}">
                <a16:creationId xmlns:a16="http://schemas.microsoft.com/office/drawing/2014/main" id="{46BD17FE-F33C-43B7-8F41-C1E8E1C28FE6}"/>
              </a:ext>
            </a:extLst>
          </p:cNvPr>
          <p:cNvSpPr>
            <a:spLocks noEditPoints="1"/>
          </p:cNvSpPr>
          <p:nvPr/>
        </p:nvSpPr>
        <p:spPr bwMode="black">
          <a:xfrm>
            <a:off x="701034" y="645113"/>
            <a:ext cx="380258" cy="338651"/>
          </a:xfrm>
          <a:custGeom>
            <a:avLst/>
            <a:gdLst>
              <a:gd name="T0" fmla="*/ 2147483646 w 2291"/>
              <a:gd name="T1" fmla="*/ 2147483646 h 2197"/>
              <a:gd name="T2" fmla="*/ 2147483646 w 2291"/>
              <a:gd name="T3" fmla="*/ 2147483646 h 2197"/>
              <a:gd name="T4" fmla="*/ 2147483646 w 2291"/>
              <a:gd name="T5" fmla="*/ 2147483646 h 2197"/>
              <a:gd name="T6" fmla="*/ 2147483646 w 2291"/>
              <a:gd name="T7" fmla="*/ 2147483646 h 2197"/>
              <a:gd name="T8" fmla="*/ 2147483646 w 2291"/>
              <a:gd name="T9" fmla="*/ 2147483646 h 2197"/>
              <a:gd name="T10" fmla="*/ 2147483646 w 2291"/>
              <a:gd name="T11" fmla="*/ 2147483646 h 2197"/>
              <a:gd name="T12" fmla="*/ 2147483646 w 2291"/>
              <a:gd name="T13" fmla="*/ 2147483646 h 2197"/>
              <a:gd name="T14" fmla="*/ 2147483646 w 2291"/>
              <a:gd name="T15" fmla="*/ 2147483646 h 2197"/>
              <a:gd name="T16" fmla="*/ 2147483646 w 2291"/>
              <a:gd name="T17" fmla="*/ 2147483646 h 2197"/>
              <a:gd name="T18" fmla="*/ 2147483646 w 2291"/>
              <a:gd name="T19" fmla="*/ 2147483646 h 2197"/>
              <a:gd name="T20" fmla="*/ 2147483646 w 2291"/>
              <a:gd name="T21" fmla="*/ 2147483646 h 2197"/>
              <a:gd name="T22" fmla="*/ 2147483646 w 2291"/>
              <a:gd name="T23" fmla="*/ 2147483646 h 2197"/>
              <a:gd name="T24" fmla="*/ 2147483646 w 2291"/>
              <a:gd name="T25" fmla="*/ 0 h 2197"/>
              <a:gd name="T26" fmla="*/ 2147483646 w 2291"/>
              <a:gd name="T27" fmla="*/ 2147483646 h 2197"/>
              <a:gd name="T28" fmla="*/ 2147483646 w 2291"/>
              <a:gd name="T29" fmla="*/ 2147483646 h 2197"/>
              <a:gd name="T30" fmla="*/ 2147483646 w 2291"/>
              <a:gd name="T31" fmla="*/ 2066960149 h 2197"/>
              <a:gd name="T32" fmla="*/ 2147483646 w 2291"/>
              <a:gd name="T33" fmla="*/ 2147483646 h 2197"/>
              <a:gd name="T34" fmla="*/ 2147483646 w 2291"/>
              <a:gd name="T35" fmla="*/ 2147483646 h 2197"/>
              <a:gd name="T36" fmla="*/ 2147483646 w 2291"/>
              <a:gd name="T37" fmla="*/ 2147483646 h 2197"/>
              <a:gd name="T38" fmla="*/ 2147483646 w 2291"/>
              <a:gd name="T39" fmla="*/ 2147483646 h 2197"/>
              <a:gd name="T40" fmla="*/ 2147483646 w 2291"/>
              <a:gd name="T41" fmla="*/ 2147483646 h 2197"/>
              <a:gd name="T42" fmla="*/ 2147483646 w 2291"/>
              <a:gd name="T43" fmla="*/ 2147483646 h 2197"/>
              <a:gd name="T44" fmla="*/ 2147483646 w 2291"/>
              <a:gd name="T45" fmla="*/ 2147483646 h 2197"/>
              <a:gd name="T46" fmla="*/ 2147483646 w 2291"/>
              <a:gd name="T47" fmla="*/ 2147483646 h 2197"/>
              <a:gd name="T48" fmla="*/ 2147483646 w 2291"/>
              <a:gd name="T49" fmla="*/ 2147483646 h 2197"/>
              <a:gd name="T50" fmla="*/ 2147483646 w 2291"/>
              <a:gd name="T51" fmla="*/ 2147483646 h 2197"/>
              <a:gd name="T52" fmla="*/ 2147483646 w 2291"/>
              <a:gd name="T53" fmla="*/ 2147483646 h 2197"/>
              <a:gd name="T54" fmla="*/ 2147483646 w 2291"/>
              <a:gd name="T55" fmla="*/ 2147483646 h 2197"/>
              <a:gd name="T56" fmla="*/ 2147483646 w 2291"/>
              <a:gd name="T57" fmla="*/ 2147483646 h 2197"/>
              <a:gd name="T58" fmla="*/ 2147483646 w 2291"/>
              <a:gd name="T59" fmla="*/ 2147483646 h 2197"/>
              <a:gd name="T60" fmla="*/ 2147483646 w 2291"/>
              <a:gd name="T61" fmla="*/ 2147483646 h 2197"/>
              <a:gd name="T62" fmla="*/ 2147483646 w 2291"/>
              <a:gd name="T63" fmla="*/ 2147483646 h 2197"/>
              <a:gd name="T64" fmla="*/ 2147483646 w 2291"/>
              <a:gd name="T65" fmla="*/ 2147483646 h 2197"/>
              <a:gd name="T66" fmla="*/ 2147483646 w 2291"/>
              <a:gd name="T67" fmla="*/ 2147483646 h 2197"/>
              <a:gd name="T68" fmla="*/ 2147483646 w 2291"/>
              <a:gd name="T69" fmla="*/ 2147483646 h 2197"/>
              <a:gd name="T70" fmla="*/ 2147483646 w 2291"/>
              <a:gd name="T71" fmla="*/ 2147483646 h 2197"/>
              <a:gd name="T72" fmla="*/ 2147483646 w 2291"/>
              <a:gd name="T73" fmla="*/ 2147483646 h 2197"/>
              <a:gd name="T74" fmla="*/ 2147483646 w 2291"/>
              <a:gd name="T75" fmla="*/ 2147483646 h 2197"/>
              <a:gd name="T76" fmla="*/ 2147483646 w 2291"/>
              <a:gd name="T77" fmla="*/ 2147483646 h 2197"/>
              <a:gd name="T78" fmla="*/ 2147483646 w 2291"/>
              <a:gd name="T79" fmla="*/ 2147483646 h 2197"/>
              <a:gd name="T80" fmla="*/ 2147483646 w 2291"/>
              <a:gd name="T81" fmla="*/ 2147483646 h 2197"/>
              <a:gd name="T82" fmla="*/ 2147483646 w 2291"/>
              <a:gd name="T83" fmla="*/ 2147483646 h 2197"/>
              <a:gd name="T84" fmla="*/ 2147483646 w 2291"/>
              <a:gd name="T85" fmla="*/ 2147483646 h 2197"/>
              <a:gd name="T86" fmla="*/ 2147483646 w 2291"/>
              <a:gd name="T87" fmla="*/ 2147483646 h 2197"/>
              <a:gd name="T88" fmla="*/ 2147483646 w 2291"/>
              <a:gd name="T89" fmla="*/ 2147483646 h 2197"/>
              <a:gd name="T90" fmla="*/ 2147483646 w 2291"/>
              <a:gd name="T91" fmla="*/ 2147483646 h 2197"/>
              <a:gd name="T92" fmla="*/ 2147483646 w 2291"/>
              <a:gd name="T93" fmla="*/ 2147483646 h 2197"/>
              <a:gd name="T94" fmla="*/ 2147483646 w 2291"/>
              <a:gd name="T95" fmla="*/ 2147483646 h 2197"/>
              <a:gd name="T96" fmla="*/ 2147483646 w 2291"/>
              <a:gd name="T97" fmla="*/ 2147483646 h 2197"/>
              <a:gd name="T98" fmla="*/ 2147483646 w 2291"/>
              <a:gd name="T99" fmla="*/ 2147483646 h 2197"/>
              <a:gd name="T100" fmla="*/ 2147483646 w 2291"/>
              <a:gd name="T101" fmla="*/ 2147483646 h 2197"/>
              <a:gd name="T102" fmla="*/ 2147483646 w 2291"/>
              <a:gd name="T103" fmla="*/ 2147483646 h 2197"/>
              <a:gd name="T104" fmla="*/ 0 w 2291"/>
              <a:gd name="T105" fmla="*/ 2147483646 h 2197"/>
              <a:gd name="T106" fmla="*/ 797531940 w 2291"/>
              <a:gd name="T107" fmla="*/ 2147483646 h 2197"/>
              <a:gd name="T108" fmla="*/ 2147483646 w 2291"/>
              <a:gd name="T109" fmla="*/ 2147483646 h 2197"/>
              <a:gd name="T110" fmla="*/ 2147483646 w 2291"/>
              <a:gd name="T111" fmla="*/ 2147483646 h 2197"/>
              <a:gd name="T112" fmla="*/ 2147483646 w 2291"/>
              <a:gd name="T113" fmla="*/ 2147483646 h 2197"/>
              <a:gd name="T114" fmla="*/ 2147483646 w 2291"/>
              <a:gd name="T115" fmla="*/ 2147483646 h 2197"/>
              <a:gd name="T116" fmla="*/ 2147483646 w 2291"/>
              <a:gd name="T117" fmla="*/ 2147483646 h 2197"/>
              <a:gd name="T118" fmla="*/ 2147483646 w 2291"/>
              <a:gd name="T119" fmla="*/ 2147483646 h 2197"/>
              <a:gd name="T120" fmla="*/ 2147483646 w 2291"/>
              <a:gd name="T121" fmla="*/ 2147483646 h 2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a:extLst>
            <a:ext uri="{91240B29-F687-4F45-9708-019B960494DF}">
              <a14:hiddenLine xmlns:a14="http://schemas.microsoft.com/office/drawing/2010/main" w="9525">
                <a:solidFill>
                  <a:srgbClr val="000000"/>
                </a:solidFill>
                <a:round/>
                <a:headEnd/>
                <a:tailEnd/>
              </a14:hiddenLine>
            </a:ext>
          </a:extLst>
        </p:spPr>
        <p:txBody>
          <a:bodyPr lIns="60469" tIns="30235" rIns="60469" bIns="30235"/>
          <a:lstStyle/>
          <a:p>
            <a:pPr marL="0" marR="0" lvl="0" indent="0" algn="l" defTabSz="913226" rtl="0" eaLnBrk="0" fontAlgn="base" latinLnBrk="0" hangingPunct="0">
              <a:lnSpc>
                <a:spcPct val="100000"/>
              </a:lnSpc>
              <a:spcBef>
                <a:spcPct val="0"/>
              </a:spcBef>
              <a:spcAft>
                <a:spcPct val="0"/>
              </a:spcAft>
              <a:buClrTx/>
              <a:buSzTx/>
              <a:buFontTx/>
              <a:buNone/>
              <a:tabLst/>
              <a:defRPr/>
            </a:pPr>
            <a:endParaRPr kumimoji="0" lang="en-US" sz="1764" b="0" i="0" u="none" strike="noStrike" kern="0" cap="none" spc="0" normalizeH="0" baseline="0" noProof="0">
              <a:ln>
                <a:noFill/>
              </a:ln>
              <a:gradFill>
                <a:gsLst>
                  <a:gs pos="0">
                    <a:srgbClr val="FFFFFF"/>
                  </a:gs>
                  <a:gs pos="59000">
                    <a:srgbClr val="FFFFFF"/>
                  </a:gs>
                </a:gsLst>
                <a:lin ang="0" scaled="0"/>
              </a:gradFill>
              <a:effectLst/>
              <a:uLnTx/>
              <a:uFillTx/>
              <a:latin typeface="Segoe UI"/>
              <a:ea typeface="MS PGothic" pitchFamily="34" charset="-128"/>
              <a:cs typeface="+mn-cs"/>
            </a:endParaRPr>
          </a:p>
        </p:txBody>
      </p:sp>
      <p:pic>
        <p:nvPicPr>
          <p:cNvPr id="125" name="Picture 124">
            <a:extLst>
              <a:ext uri="{FF2B5EF4-FFF2-40B4-BE49-F238E27FC236}">
                <a16:creationId xmlns:a16="http://schemas.microsoft.com/office/drawing/2014/main" id="{2FCBE38F-6349-4180-8138-DED0B9F34F9C}"/>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07923" y="2854953"/>
            <a:ext cx="239412" cy="239412"/>
          </a:xfrm>
          <a:prstGeom prst="rect">
            <a:avLst/>
          </a:prstGeom>
        </p:spPr>
      </p:pic>
      <p:sp>
        <p:nvSpPr>
          <p:cNvPr id="126" name="TextBox 125">
            <a:extLst>
              <a:ext uri="{FF2B5EF4-FFF2-40B4-BE49-F238E27FC236}">
                <a16:creationId xmlns:a16="http://schemas.microsoft.com/office/drawing/2014/main" id="{695E6B19-366D-4745-9D51-50EF78BE5C7E}"/>
              </a:ext>
            </a:extLst>
          </p:cNvPr>
          <p:cNvSpPr txBox="1"/>
          <p:nvPr/>
        </p:nvSpPr>
        <p:spPr>
          <a:xfrm>
            <a:off x="3347824" y="3114633"/>
            <a:ext cx="5585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VNET</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127" name="Thought Bubble: Cloud 126">
            <a:extLst>
              <a:ext uri="{FF2B5EF4-FFF2-40B4-BE49-F238E27FC236}">
                <a16:creationId xmlns:a16="http://schemas.microsoft.com/office/drawing/2014/main" id="{23078ADC-3E0A-4EF7-8710-5DBCB049EAEE}"/>
              </a:ext>
            </a:extLst>
          </p:cNvPr>
          <p:cNvSpPr/>
          <p:nvPr/>
        </p:nvSpPr>
        <p:spPr>
          <a:xfrm>
            <a:off x="1722054" y="477073"/>
            <a:ext cx="355136" cy="1864677"/>
          </a:xfrm>
          <a:prstGeom prst="cloudCallout">
            <a:avLst>
              <a:gd name="adj1" fmla="val -13147"/>
              <a:gd name="adj2" fmla="val 2144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TextBox 130">
            <a:extLst>
              <a:ext uri="{FF2B5EF4-FFF2-40B4-BE49-F238E27FC236}">
                <a16:creationId xmlns:a16="http://schemas.microsoft.com/office/drawing/2014/main" id="{5C2F777F-852A-4927-8857-0D8D60C1890F}"/>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cxnSp>
        <p:nvCxnSpPr>
          <p:cNvPr id="132" name="Straight Arrow Connector 131">
            <a:extLst>
              <a:ext uri="{FF2B5EF4-FFF2-40B4-BE49-F238E27FC236}">
                <a16:creationId xmlns:a16="http://schemas.microsoft.com/office/drawing/2014/main" id="{FB655BC2-6A19-42E7-A880-C6858C05698C}"/>
              </a:ext>
            </a:extLst>
          </p:cNvPr>
          <p:cNvCxnSpPr>
            <a:cxnSpLocks/>
            <a:stCxn id="123" idx="3"/>
            <a:endCxn id="125" idx="1"/>
          </p:cNvCxnSpPr>
          <p:nvPr/>
        </p:nvCxnSpPr>
        <p:spPr>
          <a:xfrm>
            <a:off x="1481354" y="669263"/>
            <a:ext cx="2026569" cy="2305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Rectangular Callout 172">
            <a:extLst>
              <a:ext uri="{FF2B5EF4-FFF2-40B4-BE49-F238E27FC236}">
                <a16:creationId xmlns:a16="http://schemas.microsoft.com/office/drawing/2014/main" id="{38F4C0BC-BF08-43C6-B718-9AE59D6E8212}"/>
              </a:ext>
            </a:extLst>
          </p:cNvPr>
          <p:cNvSpPr/>
          <p:nvPr/>
        </p:nvSpPr>
        <p:spPr>
          <a:xfrm>
            <a:off x="2146161" y="213770"/>
            <a:ext cx="1005910" cy="481509"/>
          </a:xfrm>
          <a:prstGeom prst="wedgeRectCallout">
            <a:avLst>
              <a:gd name="adj1" fmla="val -50754"/>
              <a:gd name="adj2" fmla="val 195016"/>
            </a:avLst>
          </a:prstGeom>
          <a:solidFill>
            <a:srgbClr val="FFFFCC"/>
          </a:solid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mj-lt"/>
              </a:rPr>
              <a:t>Site to site</a:t>
            </a:r>
            <a:br>
              <a:rPr lang="en-US" sz="1100" kern="0" dirty="0">
                <a:solidFill>
                  <a:sysClr val="windowText" lastClr="000000"/>
                </a:solidFill>
                <a:latin typeface="+mj-lt"/>
              </a:rPr>
            </a:br>
            <a:r>
              <a:rPr lang="en-US" sz="1100" kern="0" dirty="0">
                <a:solidFill>
                  <a:sysClr val="windowText" lastClr="000000"/>
                </a:solidFill>
                <a:latin typeface="+mj-lt"/>
              </a:rPr>
              <a:t>VPN</a:t>
            </a:r>
            <a:endParaRPr lang="en-US" sz="1100" b="1" kern="0" dirty="0">
              <a:solidFill>
                <a:srgbClr val="FF0000"/>
              </a:solidFill>
              <a:latin typeface="+mj-lt"/>
            </a:endParaRPr>
          </a:p>
        </p:txBody>
      </p:sp>
      <p:sp>
        <p:nvSpPr>
          <p:cNvPr id="135" name="Oval 134">
            <a:extLst>
              <a:ext uri="{FF2B5EF4-FFF2-40B4-BE49-F238E27FC236}">
                <a16:creationId xmlns:a16="http://schemas.microsoft.com/office/drawing/2014/main" id="{C04DF785-E0E5-4170-8B33-709C67379B41}"/>
              </a:ext>
            </a:extLst>
          </p:cNvPr>
          <p:cNvSpPr/>
          <p:nvPr/>
        </p:nvSpPr>
        <p:spPr>
          <a:xfrm>
            <a:off x="1922682" y="239770"/>
            <a:ext cx="192232" cy="193934"/>
          </a:xfrm>
          <a:prstGeom prst="ellipse">
            <a:avLst/>
          </a:prstGeom>
          <a:solidFill>
            <a:srgbClr val="FFFFCC"/>
          </a:solid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1</a:t>
            </a:r>
          </a:p>
        </p:txBody>
      </p:sp>
      <p:grpSp>
        <p:nvGrpSpPr>
          <p:cNvPr id="136" name="Group 135">
            <a:extLst>
              <a:ext uri="{FF2B5EF4-FFF2-40B4-BE49-F238E27FC236}">
                <a16:creationId xmlns:a16="http://schemas.microsoft.com/office/drawing/2014/main" id="{C04DA8DA-1BC5-4E23-9BC8-859D94DFCE45}"/>
              </a:ext>
            </a:extLst>
          </p:cNvPr>
          <p:cNvGrpSpPr/>
          <p:nvPr/>
        </p:nvGrpSpPr>
        <p:grpSpPr>
          <a:xfrm>
            <a:off x="10781182" y="6022017"/>
            <a:ext cx="1113577" cy="743159"/>
            <a:chOff x="4325673" y="6756387"/>
            <a:chExt cx="3003525" cy="743159"/>
          </a:xfrm>
          <a:solidFill>
            <a:srgbClr val="FFFFCC"/>
          </a:solidFill>
        </p:grpSpPr>
        <p:sp>
          <p:nvSpPr>
            <p:cNvPr id="137" name="Rectangular Callout 50">
              <a:extLst>
                <a:ext uri="{FF2B5EF4-FFF2-40B4-BE49-F238E27FC236}">
                  <a16:creationId xmlns:a16="http://schemas.microsoft.com/office/drawing/2014/main" id="{99ABA5B0-076F-4BE9-A47A-13E06222BA29}"/>
                </a:ext>
              </a:extLst>
            </p:cNvPr>
            <p:cNvSpPr/>
            <p:nvPr/>
          </p:nvSpPr>
          <p:spPr>
            <a:xfrm>
              <a:off x="4325673" y="6756387"/>
              <a:ext cx="2350933" cy="743159"/>
            </a:xfrm>
            <a:prstGeom prst="wedgeRectCallout">
              <a:avLst>
                <a:gd name="adj1" fmla="val -5425"/>
                <a:gd name="adj2" fmla="val -170760"/>
              </a:avLst>
            </a:prstGeom>
            <a:grpFill/>
            <a:ln w="6350" cap="flat" cmpd="sng" algn="ctr">
              <a:solidFill>
                <a:srgbClr val="5B9BD5"/>
              </a:solidFill>
              <a:prstDash val="solid"/>
              <a:miter lim="800000"/>
            </a:ln>
            <a:effectLst/>
          </p:spPr>
          <p:txBody>
            <a:bodyPr lIns="45720" r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Use OMS Log Analytics for monitoring</a:t>
              </a:r>
              <a:endPar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endParaRPr>
            </a:p>
          </p:txBody>
        </p:sp>
        <p:sp>
          <p:nvSpPr>
            <p:cNvPr id="138" name="Oval 137">
              <a:extLst>
                <a:ext uri="{FF2B5EF4-FFF2-40B4-BE49-F238E27FC236}">
                  <a16:creationId xmlns:a16="http://schemas.microsoft.com/office/drawing/2014/main" id="{105A0C49-DFED-4EB1-BEE2-A54EE2DE4DF0}"/>
                </a:ext>
              </a:extLst>
            </p:cNvPr>
            <p:cNvSpPr/>
            <p:nvPr/>
          </p:nvSpPr>
          <p:spPr>
            <a:xfrm>
              <a:off x="6813415" y="7079762"/>
              <a:ext cx="515783" cy="190718"/>
            </a:xfrm>
            <a:prstGeom prst="ellipse">
              <a:avLst/>
            </a:prstGeom>
            <a:grpFill/>
            <a:ln w="9525" cap="flat" cmpd="sng" algn="ctr">
              <a:solidFill>
                <a:srgbClr val="5B9BD5">
                  <a:shade val="50000"/>
                </a:srgbClr>
              </a:solidFill>
              <a:prstDash val="solid"/>
              <a:miter lim="800000"/>
            </a:ln>
            <a:effectLst/>
          </p:spPr>
          <p:txBody>
            <a:bodyPr lIns="45720" r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8</a:t>
              </a:r>
            </a:p>
          </p:txBody>
        </p:sp>
      </p:grpSp>
    </p:spTree>
    <p:extLst>
      <p:ext uri="{BB962C8B-B14F-4D97-AF65-F5344CB8AC3E}">
        <p14:creationId xmlns:p14="http://schemas.microsoft.com/office/powerpoint/2010/main" val="3964301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anim calcmode="lin" valueType="num">
                                      <p:cBhvr>
                                        <p:cTn id="8" dur="1000" fill="hold"/>
                                        <p:tgtEl>
                                          <p:spTgt spid="127"/>
                                        </p:tgtEl>
                                        <p:attrNameLst>
                                          <p:attrName>ppt_x</p:attrName>
                                        </p:attrNameLst>
                                      </p:cBhvr>
                                      <p:tavLst>
                                        <p:tav tm="0">
                                          <p:val>
                                            <p:strVal val="#ppt_x"/>
                                          </p:val>
                                        </p:tav>
                                        <p:tav tm="100000">
                                          <p:val>
                                            <p:strVal val="#ppt_x"/>
                                          </p:val>
                                        </p:tav>
                                      </p:tavLst>
                                    </p:anim>
                                    <p:anim calcmode="lin" valueType="num">
                                      <p:cBhvr>
                                        <p:cTn id="9" dur="1000" fill="hold"/>
                                        <p:tgtEl>
                                          <p:spTgt spid="1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1"/>
                                        </p:tgtEl>
                                        <p:attrNameLst>
                                          <p:attrName>style.visibility</p:attrName>
                                        </p:attrNameLst>
                                      </p:cBhvr>
                                      <p:to>
                                        <p:strVal val="visible"/>
                                      </p:to>
                                    </p:set>
                                    <p:animEffect transition="in" filter="fade">
                                      <p:cBhvr>
                                        <p:cTn id="12" dur="1000"/>
                                        <p:tgtEl>
                                          <p:spTgt spid="131"/>
                                        </p:tgtEl>
                                      </p:cBhvr>
                                    </p:animEffect>
                                    <p:anim calcmode="lin" valueType="num">
                                      <p:cBhvr>
                                        <p:cTn id="13" dur="1000" fill="hold"/>
                                        <p:tgtEl>
                                          <p:spTgt spid="131"/>
                                        </p:tgtEl>
                                        <p:attrNameLst>
                                          <p:attrName>ppt_x</p:attrName>
                                        </p:attrNameLst>
                                      </p:cBhvr>
                                      <p:tavLst>
                                        <p:tav tm="0">
                                          <p:val>
                                            <p:strVal val="#ppt_x"/>
                                          </p:val>
                                        </p:tav>
                                        <p:tav tm="100000">
                                          <p:val>
                                            <p:strVal val="#ppt_x"/>
                                          </p:val>
                                        </p:tav>
                                      </p:tavLst>
                                    </p:anim>
                                    <p:anim calcmode="lin" valueType="num">
                                      <p:cBhvr>
                                        <p:cTn id="14" dur="1000" fill="hold"/>
                                        <p:tgtEl>
                                          <p:spTgt spid="13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fade">
                                      <p:cBhvr>
                                        <p:cTn id="17" dur="1000"/>
                                        <p:tgtEl>
                                          <p:spTgt spid="132"/>
                                        </p:tgtEl>
                                      </p:cBhvr>
                                    </p:animEffect>
                                    <p:anim calcmode="lin" valueType="num">
                                      <p:cBhvr>
                                        <p:cTn id="18" dur="1000" fill="hold"/>
                                        <p:tgtEl>
                                          <p:spTgt spid="132"/>
                                        </p:tgtEl>
                                        <p:attrNameLst>
                                          <p:attrName>ppt_x</p:attrName>
                                        </p:attrNameLst>
                                      </p:cBhvr>
                                      <p:tavLst>
                                        <p:tav tm="0">
                                          <p:val>
                                            <p:strVal val="#ppt_x"/>
                                          </p:val>
                                        </p:tav>
                                        <p:tav tm="100000">
                                          <p:val>
                                            <p:strVal val="#ppt_x"/>
                                          </p:val>
                                        </p:tav>
                                      </p:tavLst>
                                    </p:anim>
                                    <p:anim calcmode="lin" valueType="num">
                                      <p:cBhvr>
                                        <p:cTn id="19" dur="1000" fill="hold"/>
                                        <p:tgtEl>
                                          <p:spTgt spid="13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1000"/>
                                        <p:tgtEl>
                                          <p:spTgt spid="125"/>
                                        </p:tgtEl>
                                      </p:cBhvr>
                                    </p:animEffect>
                                    <p:anim calcmode="lin" valueType="num">
                                      <p:cBhvr>
                                        <p:cTn id="23" dur="1000" fill="hold"/>
                                        <p:tgtEl>
                                          <p:spTgt spid="125"/>
                                        </p:tgtEl>
                                        <p:attrNameLst>
                                          <p:attrName>ppt_x</p:attrName>
                                        </p:attrNameLst>
                                      </p:cBhvr>
                                      <p:tavLst>
                                        <p:tav tm="0">
                                          <p:val>
                                            <p:strVal val="#ppt_x"/>
                                          </p:val>
                                        </p:tav>
                                        <p:tav tm="100000">
                                          <p:val>
                                            <p:strVal val="#ppt_x"/>
                                          </p:val>
                                        </p:tav>
                                      </p:tavLst>
                                    </p:anim>
                                    <p:anim calcmode="lin" valueType="num">
                                      <p:cBhvr>
                                        <p:cTn id="24" dur="1000" fill="hold"/>
                                        <p:tgtEl>
                                          <p:spTgt spid="12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fade">
                                      <p:cBhvr>
                                        <p:cTn id="27" dur="1000"/>
                                        <p:tgtEl>
                                          <p:spTgt spid="126"/>
                                        </p:tgtEl>
                                      </p:cBhvr>
                                    </p:animEffect>
                                    <p:anim calcmode="lin" valueType="num">
                                      <p:cBhvr>
                                        <p:cTn id="28" dur="1000" fill="hold"/>
                                        <p:tgtEl>
                                          <p:spTgt spid="126"/>
                                        </p:tgtEl>
                                        <p:attrNameLst>
                                          <p:attrName>ppt_x</p:attrName>
                                        </p:attrNameLst>
                                      </p:cBhvr>
                                      <p:tavLst>
                                        <p:tav tm="0">
                                          <p:val>
                                            <p:strVal val="#ppt_x"/>
                                          </p:val>
                                        </p:tav>
                                        <p:tav tm="100000">
                                          <p:val>
                                            <p:strVal val="#ppt_x"/>
                                          </p:val>
                                        </p:tav>
                                      </p:tavLst>
                                    </p:anim>
                                    <p:anim calcmode="lin" valueType="num">
                                      <p:cBhvr>
                                        <p:cTn id="29" dur="1000" fill="hold"/>
                                        <p:tgtEl>
                                          <p:spTgt spid="12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4"/>
                                        </p:tgtEl>
                                        <p:attrNameLst>
                                          <p:attrName>style.visibility</p:attrName>
                                        </p:attrNameLst>
                                      </p:cBhvr>
                                      <p:to>
                                        <p:strVal val="visible"/>
                                      </p:to>
                                    </p:set>
                                    <p:animEffect transition="in" filter="fade">
                                      <p:cBhvr>
                                        <p:cTn id="32" dur="1000"/>
                                        <p:tgtEl>
                                          <p:spTgt spid="134"/>
                                        </p:tgtEl>
                                      </p:cBhvr>
                                    </p:animEffect>
                                    <p:anim calcmode="lin" valueType="num">
                                      <p:cBhvr>
                                        <p:cTn id="33" dur="1000" fill="hold"/>
                                        <p:tgtEl>
                                          <p:spTgt spid="134"/>
                                        </p:tgtEl>
                                        <p:attrNameLst>
                                          <p:attrName>ppt_x</p:attrName>
                                        </p:attrNameLst>
                                      </p:cBhvr>
                                      <p:tavLst>
                                        <p:tav tm="0">
                                          <p:val>
                                            <p:strVal val="#ppt_x"/>
                                          </p:val>
                                        </p:tav>
                                        <p:tav tm="100000">
                                          <p:val>
                                            <p:strVal val="#ppt_x"/>
                                          </p:val>
                                        </p:tav>
                                      </p:tavLst>
                                    </p:anim>
                                    <p:anim calcmode="lin" valueType="num">
                                      <p:cBhvr>
                                        <p:cTn id="34" dur="1000" fill="hold"/>
                                        <p:tgtEl>
                                          <p:spTgt spid="13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1000"/>
                                        <p:tgtEl>
                                          <p:spTgt spid="135"/>
                                        </p:tgtEl>
                                      </p:cBhvr>
                                    </p:animEffect>
                                    <p:anim calcmode="lin" valueType="num">
                                      <p:cBhvr>
                                        <p:cTn id="38" dur="1000" fill="hold"/>
                                        <p:tgtEl>
                                          <p:spTgt spid="135"/>
                                        </p:tgtEl>
                                        <p:attrNameLst>
                                          <p:attrName>ppt_x</p:attrName>
                                        </p:attrNameLst>
                                      </p:cBhvr>
                                      <p:tavLst>
                                        <p:tav tm="0">
                                          <p:val>
                                            <p:strVal val="#ppt_x"/>
                                          </p:val>
                                        </p:tav>
                                        <p:tav tm="100000">
                                          <p:val>
                                            <p:strVal val="#ppt_x"/>
                                          </p:val>
                                        </p:tav>
                                      </p:tavLst>
                                    </p:anim>
                                    <p:anim calcmode="lin" valueType="num">
                                      <p:cBhvr>
                                        <p:cTn id="39" dur="1000" fill="hold"/>
                                        <p:tgtEl>
                                          <p:spTgt spid="13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54"/>
                                        </p:tgtEl>
                                        <p:attrNameLst>
                                          <p:attrName>style.visibility</p:attrName>
                                        </p:attrNameLst>
                                      </p:cBhvr>
                                      <p:to>
                                        <p:strVal val="visible"/>
                                      </p:to>
                                    </p:set>
                                    <p:animEffect transition="in" filter="fade">
                                      <p:cBhvr>
                                        <p:cTn id="44" dur="1000"/>
                                        <p:tgtEl>
                                          <p:spTgt spid="254"/>
                                        </p:tgtEl>
                                      </p:cBhvr>
                                    </p:animEffect>
                                    <p:anim calcmode="lin" valueType="num">
                                      <p:cBhvr>
                                        <p:cTn id="45" dur="1000" fill="hold"/>
                                        <p:tgtEl>
                                          <p:spTgt spid="254"/>
                                        </p:tgtEl>
                                        <p:attrNameLst>
                                          <p:attrName>ppt_x</p:attrName>
                                        </p:attrNameLst>
                                      </p:cBhvr>
                                      <p:tavLst>
                                        <p:tav tm="0">
                                          <p:val>
                                            <p:strVal val="#ppt_x"/>
                                          </p:val>
                                        </p:tav>
                                        <p:tav tm="100000">
                                          <p:val>
                                            <p:strVal val="#ppt_x"/>
                                          </p:val>
                                        </p:tav>
                                      </p:tavLst>
                                    </p:anim>
                                    <p:anim calcmode="lin" valueType="num">
                                      <p:cBhvr>
                                        <p:cTn id="46" dur="1000" fill="hold"/>
                                        <p:tgtEl>
                                          <p:spTgt spid="25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55"/>
                                        </p:tgtEl>
                                        <p:attrNameLst>
                                          <p:attrName>style.visibility</p:attrName>
                                        </p:attrNameLst>
                                      </p:cBhvr>
                                      <p:to>
                                        <p:strVal val="visible"/>
                                      </p:to>
                                    </p:set>
                                    <p:animEffect transition="in" filter="fade">
                                      <p:cBhvr>
                                        <p:cTn id="49" dur="1000"/>
                                        <p:tgtEl>
                                          <p:spTgt spid="255"/>
                                        </p:tgtEl>
                                      </p:cBhvr>
                                    </p:animEffect>
                                    <p:anim calcmode="lin" valueType="num">
                                      <p:cBhvr>
                                        <p:cTn id="50" dur="1000" fill="hold"/>
                                        <p:tgtEl>
                                          <p:spTgt spid="255"/>
                                        </p:tgtEl>
                                        <p:attrNameLst>
                                          <p:attrName>ppt_x</p:attrName>
                                        </p:attrNameLst>
                                      </p:cBhvr>
                                      <p:tavLst>
                                        <p:tav tm="0">
                                          <p:val>
                                            <p:strVal val="#ppt_x"/>
                                          </p:val>
                                        </p:tav>
                                        <p:tav tm="100000">
                                          <p:val>
                                            <p:strVal val="#ppt_x"/>
                                          </p:val>
                                        </p:tav>
                                      </p:tavLst>
                                    </p:anim>
                                    <p:anim calcmode="lin" valueType="num">
                                      <p:cBhvr>
                                        <p:cTn id="51" dur="1000" fill="hold"/>
                                        <p:tgtEl>
                                          <p:spTgt spid="255"/>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52"/>
                                        </p:tgtEl>
                                        <p:attrNameLst>
                                          <p:attrName>style.visibility</p:attrName>
                                        </p:attrNameLst>
                                      </p:cBhvr>
                                      <p:to>
                                        <p:strVal val="visible"/>
                                      </p:to>
                                    </p:set>
                                    <p:animEffect transition="in" filter="fade">
                                      <p:cBhvr>
                                        <p:cTn id="54" dur="1000"/>
                                        <p:tgtEl>
                                          <p:spTgt spid="252"/>
                                        </p:tgtEl>
                                      </p:cBhvr>
                                    </p:animEffect>
                                    <p:anim calcmode="lin" valueType="num">
                                      <p:cBhvr>
                                        <p:cTn id="55" dur="1000" fill="hold"/>
                                        <p:tgtEl>
                                          <p:spTgt spid="252"/>
                                        </p:tgtEl>
                                        <p:attrNameLst>
                                          <p:attrName>ppt_x</p:attrName>
                                        </p:attrNameLst>
                                      </p:cBhvr>
                                      <p:tavLst>
                                        <p:tav tm="0">
                                          <p:val>
                                            <p:strVal val="#ppt_x"/>
                                          </p:val>
                                        </p:tav>
                                        <p:tav tm="100000">
                                          <p:val>
                                            <p:strVal val="#ppt_x"/>
                                          </p:val>
                                        </p:tav>
                                      </p:tavLst>
                                    </p:anim>
                                    <p:anim calcmode="lin" valueType="num">
                                      <p:cBhvr>
                                        <p:cTn id="56" dur="1000" fill="hold"/>
                                        <p:tgtEl>
                                          <p:spTgt spid="25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61"/>
                                        </p:tgtEl>
                                        <p:attrNameLst>
                                          <p:attrName>style.visibility</p:attrName>
                                        </p:attrNameLst>
                                      </p:cBhvr>
                                      <p:to>
                                        <p:strVal val="visible"/>
                                      </p:to>
                                    </p:set>
                                    <p:animEffect transition="in" filter="fade">
                                      <p:cBhvr>
                                        <p:cTn id="59" dur="1000"/>
                                        <p:tgtEl>
                                          <p:spTgt spid="261"/>
                                        </p:tgtEl>
                                      </p:cBhvr>
                                    </p:animEffect>
                                    <p:anim calcmode="lin" valueType="num">
                                      <p:cBhvr>
                                        <p:cTn id="60" dur="1000" fill="hold"/>
                                        <p:tgtEl>
                                          <p:spTgt spid="261"/>
                                        </p:tgtEl>
                                        <p:attrNameLst>
                                          <p:attrName>ppt_x</p:attrName>
                                        </p:attrNameLst>
                                      </p:cBhvr>
                                      <p:tavLst>
                                        <p:tav tm="0">
                                          <p:val>
                                            <p:strVal val="#ppt_x"/>
                                          </p:val>
                                        </p:tav>
                                        <p:tav tm="100000">
                                          <p:val>
                                            <p:strVal val="#ppt_x"/>
                                          </p:val>
                                        </p:tav>
                                      </p:tavLst>
                                    </p:anim>
                                    <p:anim calcmode="lin" valueType="num">
                                      <p:cBhvr>
                                        <p:cTn id="61" dur="1000" fill="hold"/>
                                        <p:tgtEl>
                                          <p:spTgt spid="261"/>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11"/>
                                        </p:tgtEl>
                                        <p:attrNameLst>
                                          <p:attrName>style.visibility</p:attrName>
                                        </p:attrNameLst>
                                      </p:cBhvr>
                                      <p:to>
                                        <p:strVal val="visible"/>
                                      </p:to>
                                    </p:set>
                                    <p:animEffect transition="in" filter="fade">
                                      <p:cBhvr>
                                        <p:cTn id="64" dur="1000"/>
                                        <p:tgtEl>
                                          <p:spTgt spid="211"/>
                                        </p:tgtEl>
                                      </p:cBhvr>
                                    </p:animEffect>
                                    <p:anim calcmode="lin" valueType="num">
                                      <p:cBhvr>
                                        <p:cTn id="65" dur="1000" fill="hold"/>
                                        <p:tgtEl>
                                          <p:spTgt spid="211"/>
                                        </p:tgtEl>
                                        <p:attrNameLst>
                                          <p:attrName>ppt_x</p:attrName>
                                        </p:attrNameLst>
                                      </p:cBhvr>
                                      <p:tavLst>
                                        <p:tav tm="0">
                                          <p:val>
                                            <p:strVal val="#ppt_x"/>
                                          </p:val>
                                        </p:tav>
                                        <p:tav tm="100000">
                                          <p:val>
                                            <p:strVal val="#ppt_x"/>
                                          </p:val>
                                        </p:tav>
                                      </p:tavLst>
                                    </p:anim>
                                    <p:anim calcmode="lin" valueType="num">
                                      <p:cBhvr>
                                        <p:cTn id="66" dur="1000" fill="hold"/>
                                        <p:tgtEl>
                                          <p:spTgt spid="211"/>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51"/>
                                        </p:tgtEl>
                                        <p:attrNameLst>
                                          <p:attrName>style.visibility</p:attrName>
                                        </p:attrNameLst>
                                      </p:cBhvr>
                                      <p:to>
                                        <p:strVal val="visible"/>
                                      </p:to>
                                    </p:set>
                                    <p:animEffect transition="in" filter="fade">
                                      <p:cBhvr>
                                        <p:cTn id="69" dur="1000"/>
                                        <p:tgtEl>
                                          <p:spTgt spid="251"/>
                                        </p:tgtEl>
                                      </p:cBhvr>
                                    </p:animEffect>
                                    <p:anim calcmode="lin" valueType="num">
                                      <p:cBhvr>
                                        <p:cTn id="70" dur="1000" fill="hold"/>
                                        <p:tgtEl>
                                          <p:spTgt spid="251"/>
                                        </p:tgtEl>
                                        <p:attrNameLst>
                                          <p:attrName>ppt_x</p:attrName>
                                        </p:attrNameLst>
                                      </p:cBhvr>
                                      <p:tavLst>
                                        <p:tav tm="0">
                                          <p:val>
                                            <p:strVal val="#ppt_x"/>
                                          </p:val>
                                        </p:tav>
                                        <p:tav tm="100000">
                                          <p:val>
                                            <p:strVal val="#ppt_x"/>
                                          </p:val>
                                        </p:tav>
                                      </p:tavLst>
                                    </p:anim>
                                    <p:anim calcmode="lin" valueType="num">
                                      <p:cBhvr>
                                        <p:cTn id="71" dur="1000" fill="hold"/>
                                        <p:tgtEl>
                                          <p:spTgt spid="251"/>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96"/>
                                        </p:tgtEl>
                                        <p:attrNameLst>
                                          <p:attrName>style.visibility</p:attrName>
                                        </p:attrNameLst>
                                      </p:cBhvr>
                                      <p:to>
                                        <p:strVal val="visible"/>
                                      </p:to>
                                    </p:set>
                                    <p:animEffect transition="in" filter="fade">
                                      <p:cBhvr>
                                        <p:cTn id="74" dur="1000"/>
                                        <p:tgtEl>
                                          <p:spTgt spid="96"/>
                                        </p:tgtEl>
                                      </p:cBhvr>
                                    </p:animEffect>
                                    <p:anim calcmode="lin" valueType="num">
                                      <p:cBhvr>
                                        <p:cTn id="75" dur="1000" fill="hold"/>
                                        <p:tgtEl>
                                          <p:spTgt spid="96"/>
                                        </p:tgtEl>
                                        <p:attrNameLst>
                                          <p:attrName>ppt_x</p:attrName>
                                        </p:attrNameLst>
                                      </p:cBhvr>
                                      <p:tavLst>
                                        <p:tav tm="0">
                                          <p:val>
                                            <p:strVal val="#ppt_x"/>
                                          </p:val>
                                        </p:tav>
                                        <p:tav tm="100000">
                                          <p:val>
                                            <p:strVal val="#ppt_x"/>
                                          </p:val>
                                        </p:tav>
                                      </p:tavLst>
                                    </p:anim>
                                    <p:anim calcmode="lin" valueType="num">
                                      <p:cBhvr>
                                        <p:cTn id="76" dur="1000" fill="hold"/>
                                        <p:tgtEl>
                                          <p:spTgt spid="96"/>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220"/>
                                        </p:tgtEl>
                                        <p:attrNameLst>
                                          <p:attrName>style.visibility</p:attrName>
                                        </p:attrNameLst>
                                      </p:cBhvr>
                                      <p:to>
                                        <p:strVal val="visible"/>
                                      </p:to>
                                    </p:set>
                                    <p:animEffect transition="in" filter="fade">
                                      <p:cBhvr>
                                        <p:cTn id="79" dur="1000"/>
                                        <p:tgtEl>
                                          <p:spTgt spid="220"/>
                                        </p:tgtEl>
                                      </p:cBhvr>
                                    </p:animEffect>
                                    <p:anim calcmode="lin" valueType="num">
                                      <p:cBhvr>
                                        <p:cTn id="80" dur="1000" fill="hold"/>
                                        <p:tgtEl>
                                          <p:spTgt spid="220"/>
                                        </p:tgtEl>
                                        <p:attrNameLst>
                                          <p:attrName>ppt_x</p:attrName>
                                        </p:attrNameLst>
                                      </p:cBhvr>
                                      <p:tavLst>
                                        <p:tav tm="0">
                                          <p:val>
                                            <p:strVal val="#ppt_x"/>
                                          </p:val>
                                        </p:tav>
                                        <p:tav tm="100000">
                                          <p:val>
                                            <p:strVal val="#ppt_x"/>
                                          </p:val>
                                        </p:tav>
                                      </p:tavLst>
                                    </p:anim>
                                    <p:anim calcmode="lin" valueType="num">
                                      <p:cBhvr>
                                        <p:cTn id="81" dur="1000" fill="hold"/>
                                        <p:tgtEl>
                                          <p:spTgt spid="220"/>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183"/>
                                        </p:tgtEl>
                                        <p:attrNameLst>
                                          <p:attrName>style.visibility</p:attrName>
                                        </p:attrNameLst>
                                      </p:cBhvr>
                                      <p:to>
                                        <p:strVal val="visible"/>
                                      </p:to>
                                    </p:set>
                                    <p:animEffect transition="in" filter="fade">
                                      <p:cBhvr>
                                        <p:cTn id="84" dur="1000"/>
                                        <p:tgtEl>
                                          <p:spTgt spid="183"/>
                                        </p:tgtEl>
                                      </p:cBhvr>
                                    </p:animEffect>
                                    <p:anim calcmode="lin" valueType="num">
                                      <p:cBhvr>
                                        <p:cTn id="85" dur="1000" fill="hold"/>
                                        <p:tgtEl>
                                          <p:spTgt spid="183"/>
                                        </p:tgtEl>
                                        <p:attrNameLst>
                                          <p:attrName>ppt_x</p:attrName>
                                        </p:attrNameLst>
                                      </p:cBhvr>
                                      <p:tavLst>
                                        <p:tav tm="0">
                                          <p:val>
                                            <p:strVal val="#ppt_x"/>
                                          </p:val>
                                        </p:tav>
                                        <p:tav tm="100000">
                                          <p:val>
                                            <p:strVal val="#ppt_x"/>
                                          </p:val>
                                        </p:tav>
                                      </p:tavLst>
                                    </p:anim>
                                    <p:anim calcmode="lin" valueType="num">
                                      <p:cBhvr>
                                        <p:cTn id="86"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93"/>
                                        </p:tgtEl>
                                        <p:attrNameLst>
                                          <p:attrName>style.visibility</p:attrName>
                                        </p:attrNameLst>
                                      </p:cBhvr>
                                      <p:to>
                                        <p:strVal val="visible"/>
                                      </p:to>
                                    </p:set>
                                    <p:animEffect transition="in" filter="fade">
                                      <p:cBhvr>
                                        <p:cTn id="91" dur="1000"/>
                                        <p:tgtEl>
                                          <p:spTgt spid="193"/>
                                        </p:tgtEl>
                                      </p:cBhvr>
                                    </p:animEffect>
                                    <p:anim calcmode="lin" valueType="num">
                                      <p:cBhvr>
                                        <p:cTn id="92" dur="1000" fill="hold"/>
                                        <p:tgtEl>
                                          <p:spTgt spid="193"/>
                                        </p:tgtEl>
                                        <p:attrNameLst>
                                          <p:attrName>ppt_x</p:attrName>
                                        </p:attrNameLst>
                                      </p:cBhvr>
                                      <p:tavLst>
                                        <p:tav tm="0">
                                          <p:val>
                                            <p:strVal val="#ppt_x"/>
                                          </p:val>
                                        </p:tav>
                                        <p:tav tm="100000">
                                          <p:val>
                                            <p:strVal val="#ppt_x"/>
                                          </p:val>
                                        </p:tav>
                                      </p:tavLst>
                                    </p:anim>
                                    <p:anim calcmode="lin" valueType="num">
                                      <p:cBhvr>
                                        <p:cTn id="93" dur="1000" fill="hold"/>
                                        <p:tgtEl>
                                          <p:spTgt spid="193"/>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266"/>
                                        </p:tgtEl>
                                        <p:attrNameLst>
                                          <p:attrName>style.visibility</p:attrName>
                                        </p:attrNameLst>
                                      </p:cBhvr>
                                      <p:to>
                                        <p:strVal val="visible"/>
                                      </p:to>
                                    </p:set>
                                    <p:animEffect transition="in" filter="fade">
                                      <p:cBhvr>
                                        <p:cTn id="96" dur="1000"/>
                                        <p:tgtEl>
                                          <p:spTgt spid="266"/>
                                        </p:tgtEl>
                                      </p:cBhvr>
                                    </p:animEffect>
                                    <p:anim calcmode="lin" valueType="num">
                                      <p:cBhvr>
                                        <p:cTn id="97" dur="1000" fill="hold"/>
                                        <p:tgtEl>
                                          <p:spTgt spid="266"/>
                                        </p:tgtEl>
                                        <p:attrNameLst>
                                          <p:attrName>ppt_x</p:attrName>
                                        </p:attrNameLst>
                                      </p:cBhvr>
                                      <p:tavLst>
                                        <p:tav tm="0">
                                          <p:val>
                                            <p:strVal val="#ppt_x"/>
                                          </p:val>
                                        </p:tav>
                                        <p:tav tm="100000">
                                          <p:val>
                                            <p:strVal val="#ppt_x"/>
                                          </p:val>
                                        </p:tav>
                                      </p:tavLst>
                                    </p:anim>
                                    <p:anim calcmode="lin" valueType="num">
                                      <p:cBhvr>
                                        <p:cTn id="98" dur="1000" fill="hold"/>
                                        <p:tgtEl>
                                          <p:spTgt spid="266"/>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267"/>
                                        </p:tgtEl>
                                        <p:attrNameLst>
                                          <p:attrName>style.visibility</p:attrName>
                                        </p:attrNameLst>
                                      </p:cBhvr>
                                      <p:to>
                                        <p:strVal val="visible"/>
                                      </p:to>
                                    </p:set>
                                    <p:animEffect transition="in" filter="fade">
                                      <p:cBhvr>
                                        <p:cTn id="101" dur="1000"/>
                                        <p:tgtEl>
                                          <p:spTgt spid="267"/>
                                        </p:tgtEl>
                                      </p:cBhvr>
                                    </p:animEffect>
                                    <p:anim calcmode="lin" valueType="num">
                                      <p:cBhvr>
                                        <p:cTn id="102" dur="1000" fill="hold"/>
                                        <p:tgtEl>
                                          <p:spTgt spid="267"/>
                                        </p:tgtEl>
                                        <p:attrNameLst>
                                          <p:attrName>ppt_x</p:attrName>
                                        </p:attrNameLst>
                                      </p:cBhvr>
                                      <p:tavLst>
                                        <p:tav tm="0">
                                          <p:val>
                                            <p:strVal val="#ppt_x"/>
                                          </p:val>
                                        </p:tav>
                                        <p:tav tm="100000">
                                          <p:val>
                                            <p:strVal val="#ppt_x"/>
                                          </p:val>
                                        </p:tav>
                                      </p:tavLst>
                                    </p:anim>
                                    <p:anim calcmode="lin" valueType="num">
                                      <p:cBhvr>
                                        <p:cTn id="103" dur="1000" fill="hold"/>
                                        <p:tgtEl>
                                          <p:spTgt spid="267"/>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8"/>
                                        </p:tgtEl>
                                        <p:attrNameLst>
                                          <p:attrName>style.visibility</p:attrName>
                                        </p:attrNameLst>
                                      </p:cBhvr>
                                      <p:to>
                                        <p:strVal val="visible"/>
                                      </p:to>
                                    </p:set>
                                    <p:animEffect transition="in" filter="fade">
                                      <p:cBhvr>
                                        <p:cTn id="106" dur="1000"/>
                                        <p:tgtEl>
                                          <p:spTgt spid="8"/>
                                        </p:tgtEl>
                                      </p:cBhvr>
                                    </p:animEffect>
                                    <p:anim calcmode="lin" valueType="num">
                                      <p:cBhvr>
                                        <p:cTn id="107" dur="1000" fill="hold"/>
                                        <p:tgtEl>
                                          <p:spTgt spid="8"/>
                                        </p:tgtEl>
                                        <p:attrNameLst>
                                          <p:attrName>ppt_x</p:attrName>
                                        </p:attrNameLst>
                                      </p:cBhvr>
                                      <p:tavLst>
                                        <p:tav tm="0">
                                          <p:val>
                                            <p:strVal val="#ppt_x"/>
                                          </p:val>
                                        </p:tav>
                                        <p:tav tm="100000">
                                          <p:val>
                                            <p:strVal val="#ppt_x"/>
                                          </p:val>
                                        </p:tav>
                                      </p:tavLst>
                                    </p:anim>
                                    <p:anim calcmode="lin" valueType="num">
                                      <p:cBhvr>
                                        <p:cTn id="108" dur="1000" fill="hold"/>
                                        <p:tgtEl>
                                          <p:spTgt spid="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269"/>
                                        </p:tgtEl>
                                        <p:attrNameLst>
                                          <p:attrName>style.visibility</p:attrName>
                                        </p:attrNameLst>
                                      </p:cBhvr>
                                      <p:to>
                                        <p:strVal val="visible"/>
                                      </p:to>
                                    </p:set>
                                    <p:animEffect transition="in" filter="fade">
                                      <p:cBhvr>
                                        <p:cTn id="111" dur="1000"/>
                                        <p:tgtEl>
                                          <p:spTgt spid="269"/>
                                        </p:tgtEl>
                                      </p:cBhvr>
                                    </p:animEffect>
                                    <p:anim calcmode="lin" valueType="num">
                                      <p:cBhvr>
                                        <p:cTn id="112" dur="1000" fill="hold"/>
                                        <p:tgtEl>
                                          <p:spTgt spid="269"/>
                                        </p:tgtEl>
                                        <p:attrNameLst>
                                          <p:attrName>ppt_x</p:attrName>
                                        </p:attrNameLst>
                                      </p:cBhvr>
                                      <p:tavLst>
                                        <p:tav tm="0">
                                          <p:val>
                                            <p:strVal val="#ppt_x"/>
                                          </p:val>
                                        </p:tav>
                                        <p:tav tm="100000">
                                          <p:val>
                                            <p:strVal val="#ppt_x"/>
                                          </p:val>
                                        </p:tav>
                                      </p:tavLst>
                                    </p:anim>
                                    <p:anim calcmode="lin" valueType="num">
                                      <p:cBhvr>
                                        <p:cTn id="113" dur="1000" fill="hold"/>
                                        <p:tgtEl>
                                          <p:spTgt spid="269"/>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268"/>
                                        </p:tgtEl>
                                        <p:attrNameLst>
                                          <p:attrName>style.visibility</p:attrName>
                                        </p:attrNameLst>
                                      </p:cBhvr>
                                      <p:to>
                                        <p:strVal val="visible"/>
                                      </p:to>
                                    </p:set>
                                    <p:animEffect transition="in" filter="fade">
                                      <p:cBhvr>
                                        <p:cTn id="116" dur="1000"/>
                                        <p:tgtEl>
                                          <p:spTgt spid="268"/>
                                        </p:tgtEl>
                                      </p:cBhvr>
                                    </p:animEffect>
                                    <p:anim calcmode="lin" valueType="num">
                                      <p:cBhvr>
                                        <p:cTn id="117" dur="1000" fill="hold"/>
                                        <p:tgtEl>
                                          <p:spTgt spid="268"/>
                                        </p:tgtEl>
                                        <p:attrNameLst>
                                          <p:attrName>ppt_x</p:attrName>
                                        </p:attrNameLst>
                                      </p:cBhvr>
                                      <p:tavLst>
                                        <p:tav tm="0">
                                          <p:val>
                                            <p:strVal val="#ppt_x"/>
                                          </p:val>
                                        </p:tav>
                                        <p:tav tm="100000">
                                          <p:val>
                                            <p:strVal val="#ppt_x"/>
                                          </p:val>
                                        </p:tav>
                                      </p:tavLst>
                                    </p:anim>
                                    <p:anim calcmode="lin" valueType="num">
                                      <p:cBhvr>
                                        <p:cTn id="118" dur="1000" fill="hold"/>
                                        <p:tgtEl>
                                          <p:spTgt spid="268"/>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215"/>
                                        </p:tgtEl>
                                        <p:attrNameLst>
                                          <p:attrName>style.visibility</p:attrName>
                                        </p:attrNameLst>
                                      </p:cBhvr>
                                      <p:to>
                                        <p:strVal val="visible"/>
                                      </p:to>
                                    </p:set>
                                    <p:animEffect transition="in" filter="fade">
                                      <p:cBhvr>
                                        <p:cTn id="121" dur="1000"/>
                                        <p:tgtEl>
                                          <p:spTgt spid="215"/>
                                        </p:tgtEl>
                                      </p:cBhvr>
                                    </p:animEffect>
                                    <p:anim calcmode="lin" valueType="num">
                                      <p:cBhvr>
                                        <p:cTn id="122" dur="1000" fill="hold"/>
                                        <p:tgtEl>
                                          <p:spTgt spid="215"/>
                                        </p:tgtEl>
                                        <p:attrNameLst>
                                          <p:attrName>ppt_x</p:attrName>
                                        </p:attrNameLst>
                                      </p:cBhvr>
                                      <p:tavLst>
                                        <p:tav tm="0">
                                          <p:val>
                                            <p:strVal val="#ppt_x"/>
                                          </p:val>
                                        </p:tav>
                                        <p:tav tm="100000">
                                          <p:val>
                                            <p:strVal val="#ppt_x"/>
                                          </p:val>
                                        </p:tav>
                                      </p:tavLst>
                                    </p:anim>
                                    <p:anim calcmode="lin" valueType="num">
                                      <p:cBhvr>
                                        <p:cTn id="123"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grpId="0" nodeType="clickEffect">
                                  <p:stCondLst>
                                    <p:cond delay="0"/>
                                  </p:stCondLst>
                                  <p:childTnLst>
                                    <p:set>
                                      <p:cBhvr>
                                        <p:cTn id="127" dur="1" fill="hold">
                                          <p:stCondLst>
                                            <p:cond delay="0"/>
                                          </p:stCondLst>
                                        </p:cTn>
                                        <p:tgtEl>
                                          <p:spTgt spid="282"/>
                                        </p:tgtEl>
                                        <p:attrNameLst>
                                          <p:attrName>style.visibility</p:attrName>
                                        </p:attrNameLst>
                                      </p:cBhvr>
                                      <p:to>
                                        <p:strVal val="visible"/>
                                      </p:to>
                                    </p:set>
                                    <p:animEffect transition="in" filter="fade">
                                      <p:cBhvr>
                                        <p:cTn id="128" dur="1000"/>
                                        <p:tgtEl>
                                          <p:spTgt spid="282"/>
                                        </p:tgtEl>
                                      </p:cBhvr>
                                    </p:animEffect>
                                    <p:anim calcmode="lin" valueType="num">
                                      <p:cBhvr>
                                        <p:cTn id="129" dur="1000" fill="hold"/>
                                        <p:tgtEl>
                                          <p:spTgt spid="282"/>
                                        </p:tgtEl>
                                        <p:attrNameLst>
                                          <p:attrName>ppt_x</p:attrName>
                                        </p:attrNameLst>
                                      </p:cBhvr>
                                      <p:tavLst>
                                        <p:tav tm="0">
                                          <p:val>
                                            <p:strVal val="#ppt_x"/>
                                          </p:val>
                                        </p:tav>
                                        <p:tav tm="100000">
                                          <p:val>
                                            <p:strVal val="#ppt_x"/>
                                          </p:val>
                                        </p:tav>
                                      </p:tavLst>
                                    </p:anim>
                                    <p:anim calcmode="lin" valueType="num">
                                      <p:cBhvr>
                                        <p:cTn id="130" dur="1000" fill="hold"/>
                                        <p:tgtEl>
                                          <p:spTgt spid="282"/>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283"/>
                                        </p:tgtEl>
                                        <p:attrNameLst>
                                          <p:attrName>style.visibility</p:attrName>
                                        </p:attrNameLst>
                                      </p:cBhvr>
                                      <p:to>
                                        <p:strVal val="visible"/>
                                      </p:to>
                                    </p:set>
                                    <p:animEffect transition="in" filter="fade">
                                      <p:cBhvr>
                                        <p:cTn id="133" dur="1000"/>
                                        <p:tgtEl>
                                          <p:spTgt spid="283"/>
                                        </p:tgtEl>
                                      </p:cBhvr>
                                    </p:animEffect>
                                    <p:anim calcmode="lin" valueType="num">
                                      <p:cBhvr>
                                        <p:cTn id="134" dur="1000" fill="hold"/>
                                        <p:tgtEl>
                                          <p:spTgt spid="283"/>
                                        </p:tgtEl>
                                        <p:attrNameLst>
                                          <p:attrName>ppt_x</p:attrName>
                                        </p:attrNameLst>
                                      </p:cBhvr>
                                      <p:tavLst>
                                        <p:tav tm="0">
                                          <p:val>
                                            <p:strVal val="#ppt_x"/>
                                          </p:val>
                                        </p:tav>
                                        <p:tav tm="100000">
                                          <p:val>
                                            <p:strVal val="#ppt_x"/>
                                          </p:val>
                                        </p:tav>
                                      </p:tavLst>
                                    </p:anim>
                                    <p:anim calcmode="lin" valueType="num">
                                      <p:cBhvr>
                                        <p:cTn id="135" dur="1000" fill="hold"/>
                                        <p:tgtEl>
                                          <p:spTgt spid="283"/>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284"/>
                                        </p:tgtEl>
                                        <p:attrNameLst>
                                          <p:attrName>style.visibility</p:attrName>
                                        </p:attrNameLst>
                                      </p:cBhvr>
                                      <p:to>
                                        <p:strVal val="visible"/>
                                      </p:to>
                                    </p:set>
                                    <p:animEffect transition="in" filter="fade">
                                      <p:cBhvr>
                                        <p:cTn id="138" dur="1000"/>
                                        <p:tgtEl>
                                          <p:spTgt spid="284"/>
                                        </p:tgtEl>
                                      </p:cBhvr>
                                    </p:animEffect>
                                    <p:anim calcmode="lin" valueType="num">
                                      <p:cBhvr>
                                        <p:cTn id="139" dur="1000" fill="hold"/>
                                        <p:tgtEl>
                                          <p:spTgt spid="284"/>
                                        </p:tgtEl>
                                        <p:attrNameLst>
                                          <p:attrName>ppt_x</p:attrName>
                                        </p:attrNameLst>
                                      </p:cBhvr>
                                      <p:tavLst>
                                        <p:tav tm="0">
                                          <p:val>
                                            <p:strVal val="#ppt_x"/>
                                          </p:val>
                                        </p:tav>
                                        <p:tav tm="100000">
                                          <p:val>
                                            <p:strVal val="#ppt_x"/>
                                          </p:val>
                                        </p:tav>
                                      </p:tavLst>
                                    </p:anim>
                                    <p:anim calcmode="lin" valueType="num">
                                      <p:cBhvr>
                                        <p:cTn id="140" dur="1000" fill="hold"/>
                                        <p:tgtEl>
                                          <p:spTgt spid="284"/>
                                        </p:tgtEl>
                                        <p:attrNameLst>
                                          <p:attrName>ppt_y</p:attrName>
                                        </p:attrNameLst>
                                      </p:cBhvr>
                                      <p:tavLst>
                                        <p:tav tm="0">
                                          <p:val>
                                            <p:strVal val="#ppt_y+.1"/>
                                          </p:val>
                                        </p:tav>
                                        <p:tav tm="100000">
                                          <p:val>
                                            <p:strVal val="#ppt_y"/>
                                          </p:val>
                                        </p:tav>
                                      </p:tavLst>
                                    </p:anim>
                                  </p:childTnLst>
                                </p:cTn>
                              </p:par>
                              <p:par>
                                <p:cTn id="141" presetID="42" presetClass="entr" presetSubtype="0" fill="hold" nodeType="withEffect">
                                  <p:stCondLst>
                                    <p:cond delay="0"/>
                                  </p:stCondLst>
                                  <p:childTnLst>
                                    <p:set>
                                      <p:cBhvr>
                                        <p:cTn id="142" dur="1" fill="hold">
                                          <p:stCondLst>
                                            <p:cond delay="0"/>
                                          </p:stCondLst>
                                        </p:cTn>
                                        <p:tgtEl>
                                          <p:spTgt spid="285"/>
                                        </p:tgtEl>
                                        <p:attrNameLst>
                                          <p:attrName>style.visibility</p:attrName>
                                        </p:attrNameLst>
                                      </p:cBhvr>
                                      <p:to>
                                        <p:strVal val="visible"/>
                                      </p:to>
                                    </p:set>
                                    <p:animEffect transition="in" filter="fade">
                                      <p:cBhvr>
                                        <p:cTn id="143" dur="1000"/>
                                        <p:tgtEl>
                                          <p:spTgt spid="285"/>
                                        </p:tgtEl>
                                      </p:cBhvr>
                                    </p:animEffect>
                                    <p:anim calcmode="lin" valueType="num">
                                      <p:cBhvr>
                                        <p:cTn id="144" dur="1000" fill="hold"/>
                                        <p:tgtEl>
                                          <p:spTgt spid="285"/>
                                        </p:tgtEl>
                                        <p:attrNameLst>
                                          <p:attrName>ppt_x</p:attrName>
                                        </p:attrNameLst>
                                      </p:cBhvr>
                                      <p:tavLst>
                                        <p:tav tm="0">
                                          <p:val>
                                            <p:strVal val="#ppt_x"/>
                                          </p:val>
                                        </p:tav>
                                        <p:tav tm="100000">
                                          <p:val>
                                            <p:strVal val="#ppt_x"/>
                                          </p:val>
                                        </p:tav>
                                      </p:tavLst>
                                    </p:anim>
                                    <p:anim calcmode="lin" valueType="num">
                                      <p:cBhvr>
                                        <p:cTn id="145" dur="1000" fill="hold"/>
                                        <p:tgtEl>
                                          <p:spTgt spid="285"/>
                                        </p:tgtEl>
                                        <p:attrNameLst>
                                          <p:attrName>ppt_y</p:attrName>
                                        </p:attrNameLst>
                                      </p:cBhvr>
                                      <p:tavLst>
                                        <p:tav tm="0">
                                          <p:val>
                                            <p:strVal val="#ppt_y+.1"/>
                                          </p:val>
                                        </p:tav>
                                        <p:tav tm="100000">
                                          <p:val>
                                            <p:strVal val="#ppt_y"/>
                                          </p:val>
                                        </p:tav>
                                      </p:tavLst>
                                    </p:anim>
                                  </p:childTnLst>
                                </p:cTn>
                              </p:par>
                              <p:par>
                                <p:cTn id="146" presetID="42" presetClass="entr" presetSubtype="0" fill="hold" nodeType="withEffect">
                                  <p:stCondLst>
                                    <p:cond delay="0"/>
                                  </p:stCondLst>
                                  <p:childTnLst>
                                    <p:set>
                                      <p:cBhvr>
                                        <p:cTn id="147" dur="1" fill="hold">
                                          <p:stCondLst>
                                            <p:cond delay="0"/>
                                          </p:stCondLst>
                                        </p:cTn>
                                        <p:tgtEl>
                                          <p:spTgt spid="286"/>
                                        </p:tgtEl>
                                        <p:attrNameLst>
                                          <p:attrName>style.visibility</p:attrName>
                                        </p:attrNameLst>
                                      </p:cBhvr>
                                      <p:to>
                                        <p:strVal val="visible"/>
                                      </p:to>
                                    </p:set>
                                    <p:animEffect transition="in" filter="fade">
                                      <p:cBhvr>
                                        <p:cTn id="148" dur="1000"/>
                                        <p:tgtEl>
                                          <p:spTgt spid="286"/>
                                        </p:tgtEl>
                                      </p:cBhvr>
                                    </p:animEffect>
                                    <p:anim calcmode="lin" valueType="num">
                                      <p:cBhvr>
                                        <p:cTn id="149" dur="1000" fill="hold"/>
                                        <p:tgtEl>
                                          <p:spTgt spid="286"/>
                                        </p:tgtEl>
                                        <p:attrNameLst>
                                          <p:attrName>ppt_x</p:attrName>
                                        </p:attrNameLst>
                                      </p:cBhvr>
                                      <p:tavLst>
                                        <p:tav tm="0">
                                          <p:val>
                                            <p:strVal val="#ppt_x"/>
                                          </p:val>
                                        </p:tav>
                                        <p:tav tm="100000">
                                          <p:val>
                                            <p:strVal val="#ppt_x"/>
                                          </p:val>
                                        </p:tav>
                                      </p:tavLst>
                                    </p:anim>
                                    <p:anim calcmode="lin" valueType="num">
                                      <p:cBhvr>
                                        <p:cTn id="150" dur="1000" fill="hold"/>
                                        <p:tgtEl>
                                          <p:spTgt spid="286"/>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0"/>
                                  </p:stCondLst>
                                  <p:childTnLst>
                                    <p:set>
                                      <p:cBhvr>
                                        <p:cTn id="152" dur="1" fill="hold">
                                          <p:stCondLst>
                                            <p:cond delay="0"/>
                                          </p:stCondLst>
                                        </p:cTn>
                                        <p:tgtEl>
                                          <p:spTgt spid="287"/>
                                        </p:tgtEl>
                                        <p:attrNameLst>
                                          <p:attrName>style.visibility</p:attrName>
                                        </p:attrNameLst>
                                      </p:cBhvr>
                                      <p:to>
                                        <p:strVal val="visible"/>
                                      </p:to>
                                    </p:set>
                                    <p:animEffect transition="in" filter="fade">
                                      <p:cBhvr>
                                        <p:cTn id="153" dur="1000"/>
                                        <p:tgtEl>
                                          <p:spTgt spid="287"/>
                                        </p:tgtEl>
                                      </p:cBhvr>
                                    </p:animEffect>
                                    <p:anim calcmode="lin" valueType="num">
                                      <p:cBhvr>
                                        <p:cTn id="154" dur="1000" fill="hold"/>
                                        <p:tgtEl>
                                          <p:spTgt spid="287"/>
                                        </p:tgtEl>
                                        <p:attrNameLst>
                                          <p:attrName>ppt_x</p:attrName>
                                        </p:attrNameLst>
                                      </p:cBhvr>
                                      <p:tavLst>
                                        <p:tav tm="0">
                                          <p:val>
                                            <p:strVal val="#ppt_x"/>
                                          </p:val>
                                        </p:tav>
                                        <p:tav tm="100000">
                                          <p:val>
                                            <p:strVal val="#ppt_x"/>
                                          </p:val>
                                        </p:tav>
                                      </p:tavLst>
                                    </p:anim>
                                    <p:anim calcmode="lin" valueType="num">
                                      <p:cBhvr>
                                        <p:cTn id="155" dur="1000" fill="hold"/>
                                        <p:tgtEl>
                                          <p:spTgt spid="287"/>
                                        </p:tgtEl>
                                        <p:attrNameLst>
                                          <p:attrName>ppt_y</p:attrName>
                                        </p:attrNameLst>
                                      </p:cBhvr>
                                      <p:tavLst>
                                        <p:tav tm="0">
                                          <p:val>
                                            <p:strVal val="#ppt_y+.1"/>
                                          </p:val>
                                        </p:tav>
                                        <p:tav tm="100000">
                                          <p:val>
                                            <p:strVal val="#ppt_y"/>
                                          </p:val>
                                        </p:tav>
                                      </p:tavLst>
                                    </p:anim>
                                  </p:childTnLst>
                                </p:cTn>
                              </p:par>
                              <p:par>
                                <p:cTn id="156" presetID="42" presetClass="entr" presetSubtype="0" fill="hold" nodeType="withEffect">
                                  <p:stCondLst>
                                    <p:cond delay="0"/>
                                  </p:stCondLst>
                                  <p:childTnLst>
                                    <p:set>
                                      <p:cBhvr>
                                        <p:cTn id="157" dur="1" fill="hold">
                                          <p:stCondLst>
                                            <p:cond delay="0"/>
                                          </p:stCondLst>
                                        </p:cTn>
                                        <p:tgtEl>
                                          <p:spTgt spid="288"/>
                                        </p:tgtEl>
                                        <p:attrNameLst>
                                          <p:attrName>style.visibility</p:attrName>
                                        </p:attrNameLst>
                                      </p:cBhvr>
                                      <p:to>
                                        <p:strVal val="visible"/>
                                      </p:to>
                                    </p:set>
                                    <p:animEffect transition="in" filter="fade">
                                      <p:cBhvr>
                                        <p:cTn id="158" dur="1000"/>
                                        <p:tgtEl>
                                          <p:spTgt spid="288"/>
                                        </p:tgtEl>
                                      </p:cBhvr>
                                    </p:animEffect>
                                    <p:anim calcmode="lin" valueType="num">
                                      <p:cBhvr>
                                        <p:cTn id="159" dur="1000" fill="hold"/>
                                        <p:tgtEl>
                                          <p:spTgt spid="288"/>
                                        </p:tgtEl>
                                        <p:attrNameLst>
                                          <p:attrName>ppt_x</p:attrName>
                                        </p:attrNameLst>
                                      </p:cBhvr>
                                      <p:tavLst>
                                        <p:tav tm="0">
                                          <p:val>
                                            <p:strVal val="#ppt_x"/>
                                          </p:val>
                                        </p:tav>
                                        <p:tav tm="100000">
                                          <p:val>
                                            <p:strVal val="#ppt_x"/>
                                          </p:val>
                                        </p:tav>
                                      </p:tavLst>
                                    </p:anim>
                                    <p:anim calcmode="lin" valueType="num">
                                      <p:cBhvr>
                                        <p:cTn id="160" dur="1000" fill="hold"/>
                                        <p:tgtEl>
                                          <p:spTgt spid="288"/>
                                        </p:tgtEl>
                                        <p:attrNameLst>
                                          <p:attrName>ppt_y</p:attrName>
                                        </p:attrNameLst>
                                      </p:cBhvr>
                                      <p:tavLst>
                                        <p:tav tm="0">
                                          <p:val>
                                            <p:strVal val="#ppt_y+.1"/>
                                          </p:val>
                                        </p:tav>
                                        <p:tav tm="100000">
                                          <p:val>
                                            <p:strVal val="#ppt_y"/>
                                          </p:val>
                                        </p:tav>
                                      </p:tavLst>
                                    </p:anim>
                                  </p:childTnLst>
                                </p:cTn>
                              </p:par>
                              <p:par>
                                <p:cTn id="161" presetID="42" presetClass="entr" presetSubtype="0" fill="hold" nodeType="withEffect">
                                  <p:stCondLst>
                                    <p:cond delay="0"/>
                                  </p:stCondLst>
                                  <p:childTnLst>
                                    <p:set>
                                      <p:cBhvr>
                                        <p:cTn id="162" dur="1" fill="hold">
                                          <p:stCondLst>
                                            <p:cond delay="0"/>
                                          </p:stCondLst>
                                        </p:cTn>
                                        <p:tgtEl>
                                          <p:spTgt spid="229"/>
                                        </p:tgtEl>
                                        <p:attrNameLst>
                                          <p:attrName>style.visibility</p:attrName>
                                        </p:attrNameLst>
                                      </p:cBhvr>
                                      <p:to>
                                        <p:strVal val="visible"/>
                                      </p:to>
                                    </p:set>
                                    <p:animEffect transition="in" filter="fade">
                                      <p:cBhvr>
                                        <p:cTn id="163" dur="1000"/>
                                        <p:tgtEl>
                                          <p:spTgt spid="229"/>
                                        </p:tgtEl>
                                      </p:cBhvr>
                                    </p:animEffect>
                                    <p:anim calcmode="lin" valueType="num">
                                      <p:cBhvr>
                                        <p:cTn id="164" dur="1000" fill="hold"/>
                                        <p:tgtEl>
                                          <p:spTgt spid="229"/>
                                        </p:tgtEl>
                                        <p:attrNameLst>
                                          <p:attrName>ppt_x</p:attrName>
                                        </p:attrNameLst>
                                      </p:cBhvr>
                                      <p:tavLst>
                                        <p:tav tm="0">
                                          <p:val>
                                            <p:strVal val="#ppt_x"/>
                                          </p:val>
                                        </p:tav>
                                        <p:tav tm="100000">
                                          <p:val>
                                            <p:strVal val="#ppt_x"/>
                                          </p:val>
                                        </p:tav>
                                      </p:tavLst>
                                    </p:anim>
                                    <p:anim calcmode="lin" valueType="num">
                                      <p:cBhvr>
                                        <p:cTn id="165" dur="1000" fill="hold"/>
                                        <p:tgtEl>
                                          <p:spTgt spid="229"/>
                                        </p:tgtEl>
                                        <p:attrNameLst>
                                          <p:attrName>ppt_y</p:attrName>
                                        </p:attrNameLst>
                                      </p:cBhvr>
                                      <p:tavLst>
                                        <p:tav tm="0">
                                          <p:val>
                                            <p:strVal val="#ppt_y+.1"/>
                                          </p:val>
                                        </p:tav>
                                        <p:tav tm="100000">
                                          <p:val>
                                            <p:strVal val="#ppt_y"/>
                                          </p:val>
                                        </p:tav>
                                      </p:tavLst>
                                    </p:anim>
                                  </p:childTnLst>
                                </p:cTn>
                              </p:par>
                              <p:par>
                                <p:cTn id="166" presetID="42" presetClass="entr" presetSubtype="0" fill="hold" nodeType="withEffect">
                                  <p:stCondLst>
                                    <p:cond delay="0"/>
                                  </p:stCondLst>
                                  <p:childTnLst>
                                    <p:set>
                                      <p:cBhvr>
                                        <p:cTn id="167" dur="1" fill="hold">
                                          <p:stCondLst>
                                            <p:cond delay="0"/>
                                          </p:stCondLst>
                                        </p:cTn>
                                        <p:tgtEl>
                                          <p:spTgt spid="230"/>
                                        </p:tgtEl>
                                        <p:attrNameLst>
                                          <p:attrName>style.visibility</p:attrName>
                                        </p:attrNameLst>
                                      </p:cBhvr>
                                      <p:to>
                                        <p:strVal val="visible"/>
                                      </p:to>
                                    </p:set>
                                    <p:animEffect transition="in" filter="fade">
                                      <p:cBhvr>
                                        <p:cTn id="168" dur="1000"/>
                                        <p:tgtEl>
                                          <p:spTgt spid="230"/>
                                        </p:tgtEl>
                                      </p:cBhvr>
                                    </p:animEffect>
                                    <p:anim calcmode="lin" valueType="num">
                                      <p:cBhvr>
                                        <p:cTn id="169" dur="1000" fill="hold"/>
                                        <p:tgtEl>
                                          <p:spTgt spid="230"/>
                                        </p:tgtEl>
                                        <p:attrNameLst>
                                          <p:attrName>ppt_x</p:attrName>
                                        </p:attrNameLst>
                                      </p:cBhvr>
                                      <p:tavLst>
                                        <p:tav tm="0">
                                          <p:val>
                                            <p:strVal val="#ppt_x"/>
                                          </p:val>
                                        </p:tav>
                                        <p:tav tm="100000">
                                          <p:val>
                                            <p:strVal val="#ppt_x"/>
                                          </p:val>
                                        </p:tav>
                                      </p:tavLst>
                                    </p:anim>
                                    <p:anim calcmode="lin" valueType="num">
                                      <p:cBhvr>
                                        <p:cTn id="170" dur="1000" fill="hold"/>
                                        <p:tgtEl>
                                          <p:spTgt spid="230"/>
                                        </p:tgtEl>
                                        <p:attrNameLst>
                                          <p:attrName>ppt_y</p:attrName>
                                        </p:attrNameLst>
                                      </p:cBhvr>
                                      <p:tavLst>
                                        <p:tav tm="0">
                                          <p:val>
                                            <p:strVal val="#ppt_y+.1"/>
                                          </p:val>
                                        </p:tav>
                                        <p:tav tm="100000">
                                          <p:val>
                                            <p:strVal val="#ppt_y"/>
                                          </p:val>
                                        </p:tav>
                                      </p:tavLst>
                                    </p:anim>
                                  </p:childTnLst>
                                </p:cTn>
                              </p:par>
                              <p:par>
                                <p:cTn id="171" presetID="42" presetClass="entr" presetSubtype="0" fill="hold" nodeType="withEffect">
                                  <p:stCondLst>
                                    <p:cond delay="0"/>
                                  </p:stCondLst>
                                  <p:childTnLst>
                                    <p:set>
                                      <p:cBhvr>
                                        <p:cTn id="172" dur="1" fill="hold">
                                          <p:stCondLst>
                                            <p:cond delay="0"/>
                                          </p:stCondLst>
                                        </p:cTn>
                                        <p:tgtEl>
                                          <p:spTgt spid="190"/>
                                        </p:tgtEl>
                                        <p:attrNameLst>
                                          <p:attrName>style.visibility</p:attrName>
                                        </p:attrNameLst>
                                      </p:cBhvr>
                                      <p:to>
                                        <p:strVal val="visible"/>
                                      </p:to>
                                    </p:set>
                                    <p:animEffect transition="in" filter="fade">
                                      <p:cBhvr>
                                        <p:cTn id="173" dur="1000"/>
                                        <p:tgtEl>
                                          <p:spTgt spid="190"/>
                                        </p:tgtEl>
                                      </p:cBhvr>
                                    </p:animEffect>
                                    <p:anim calcmode="lin" valueType="num">
                                      <p:cBhvr>
                                        <p:cTn id="174" dur="1000" fill="hold"/>
                                        <p:tgtEl>
                                          <p:spTgt spid="190"/>
                                        </p:tgtEl>
                                        <p:attrNameLst>
                                          <p:attrName>ppt_x</p:attrName>
                                        </p:attrNameLst>
                                      </p:cBhvr>
                                      <p:tavLst>
                                        <p:tav tm="0">
                                          <p:val>
                                            <p:strVal val="#ppt_x"/>
                                          </p:val>
                                        </p:tav>
                                        <p:tav tm="100000">
                                          <p:val>
                                            <p:strVal val="#ppt_x"/>
                                          </p:val>
                                        </p:tav>
                                      </p:tavLst>
                                    </p:anim>
                                    <p:anim calcmode="lin" valueType="num">
                                      <p:cBhvr>
                                        <p:cTn id="175"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42" presetClass="entr" presetSubtype="0" fill="hold" grpId="0" nodeType="clickEffect">
                                  <p:stCondLst>
                                    <p:cond delay="0"/>
                                  </p:stCondLst>
                                  <p:childTnLst>
                                    <p:set>
                                      <p:cBhvr>
                                        <p:cTn id="179" dur="1" fill="hold">
                                          <p:stCondLst>
                                            <p:cond delay="0"/>
                                          </p:stCondLst>
                                        </p:cTn>
                                        <p:tgtEl>
                                          <p:spTgt spid="130"/>
                                        </p:tgtEl>
                                        <p:attrNameLst>
                                          <p:attrName>style.visibility</p:attrName>
                                        </p:attrNameLst>
                                      </p:cBhvr>
                                      <p:to>
                                        <p:strVal val="visible"/>
                                      </p:to>
                                    </p:set>
                                    <p:animEffect transition="in" filter="fade">
                                      <p:cBhvr>
                                        <p:cTn id="180" dur="1000"/>
                                        <p:tgtEl>
                                          <p:spTgt spid="130"/>
                                        </p:tgtEl>
                                      </p:cBhvr>
                                    </p:animEffect>
                                    <p:anim calcmode="lin" valueType="num">
                                      <p:cBhvr>
                                        <p:cTn id="181" dur="1000" fill="hold"/>
                                        <p:tgtEl>
                                          <p:spTgt spid="130"/>
                                        </p:tgtEl>
                                        <p:attrNameLst>
                                          <p:attrName>ppt_x</p:attrName>
                                        </p:attrNameLst>
                                      </p:cBhvr>
                                      <p:tavLst>
                                        <p:tav tm="0">
                                          <p:val>
                                            <p:strVal val="#ppt_x"/>
                                          </p:val>
                                        </p:tav>
                                        <p:tav tm="100000">
                                          <p:val>
                                            <p:strVal val="#ppt_x"/>
                                          </p:val>
                                        </p:tav>
                                      </p:tavLst>
                                    </p:anim>
                                    <p:anim calcmode="lin" valueType="num">
                                      <p:cBhvr>
                                        <p:cTn id="182" dur="1000" fill="hold"/>
                                        <p:tgtEl>
                                          <p:spTgt spid="130"/>
                                        </p:tgtEl>
                                        <p:attrNameLst>
                                          <p:attrName>ppt_y</p:attrName>
                                        </p:attrNameLst>
                                      </p:cBhvr>
                                      <p:tavLst>
                                        <p:tav tm="0">
                                          <p:val>
                                            <p:strVal val="#ppt_y+.1"/>
                                          </p:val>
                                        </p:tav>
                                        <p:tav tm="100000">
                                          <p:val>
                                            <p:strVal val="#ppt_y"/>
                                          </p:val>
                                        </p:tav>
                                      </p:tavLst>
                                    </p:anim>
                                  </p:childTnLst>
                                </p:cTn>
                              </p:par>
                              <p:par>
                                <p:cTn id="183" presetID="42" presetClass="entr" presetSubtype="0" fill="hold" nodeType="withEffect">
                                  <p:stCondLst>
                                    <p:cond delay="0"/>
                                  </p:stCondLst>
                                  <p:childTnLst>
                                    <p:set>
                                      <p:cBhvr>
                                        <p:cTn id="184" dur="1" fill="hold">
                                          <p:stCondLst>
                                            <p:cond delay="0"/>
                                          </p:stCondLst>
                                        </p:cTn>
                                        <p:tgtEl>
                                          <p:spTgt spid="145"/>
                                        </p:tgtEl>
                                        <p:attrNameLst>
                                          <p:attrName>style.visibility</p:attrName>
                                        </p:attrNameLst>
                                      </p:cBhvr>
                                      <p:to>
                                        <p:strVal val="visible"/>
                                      </p:to>
                                    </p:set>
                                    <p:animEffect transition="in" filter="fade">
                                      <p:cBhvr>
                                        <p:cTn id="185" dur="1000"/>
                                        <p:tgtEl>
                                          <p:spTgt spid="145"/>
                                        </p:tgtEl>
                                      </p:cBhvr>
                                    </p:animEffect>
                                    <p:anim calcmode="lin" valueType="num">
                                      <p:cBhvr>
                                        <p:cTn id="186" dur="1000" fill="hold"/>
                                        <p:tgtEl>
                                          <p:spTgt spid="145"/>
                                        </p:tgtEl>
                                        <p:attrNameLst>
                                          <p:attrName>ppt_x</p:attrName>
                                        </p:attrNameLst>
                                      </p:cBhvr>
                                      <p:tavLst>
                                        <p:tav tm="0">
                                          <p:val>
                                            <p:strVal val="#ppt_x"/>
                                          </p:val>
                                        </p:tav>
                                        <p:tav tm="100000">
                                          <p:val>
                                            <p:strVal val="#ppt_x"/>
                                          </p:val>
                                        </p:tav>
                                      </p:tavLst>
                                    </p:anim>
                                    <p:anim calcmode="lin" valueType="num">
                                      <p:cBhvr>
                                        <p:cTn id="187" dur="1000" fill="hold"/>
                                        <p:tgtEl>
                                          <p:spTgt spid="145"/>
                                        </p:tgtEl>
                                        <p:attrNameLst>
                                          <p:attrName>ppt_y</p:attrName>
                                        </p:attrNameLst>
                                      </p:cBhvr>
                                      <p:tavLst>
                                        <p:tav tm="0">
                                          <p:val>
                                            <p:strVal val="#ppt_y+.1"/>
                                          </p:val>
                                        </p:tav>
                                        <p:tav tm="100000">
                                          <p:val>
                                            <p:strVal val="#ppt_y"/>
                                          </p:val>
                                        </p:tav>
                                      </p:tavLst>
                                    </p:anim>
                                  </p:childTnLst>
                                </p:cTn>
                              </p:par>
                              <p:par>
                                <p:cTn id="188" presetID="42" presetClass="entr" presetSubtype="0" fill="hold" nodeType="withEffect">
                                  <p:stCondLst>
                                    <p:cond delay="0"/>
                                  </p:stCondLst>
                                  <p:childTnLst>
                                    <p:set>
                                      <p:cBhvr>
                                        <p:cTn id="189" dur="1" fill="hold">
                                          <p:stCondLst>
                                            <p:cond delay="0"/>
                                          </p:stCondLst>
                                        </p:cTn>
                                        <p:tgtEl>
                                          <p:spTgt spid="150"/>
                                        </p:tgtEl>
                                        <p:attrNameLst>
                                          <p:attrName>style.visibility</p:attrName>
                                        </p:attrNameLst>
                                      </p:cBhvr>
                                      <p:to>
                                        <p:strVal val="visible"/>
                                      </p:to>
                                    </p:set>
                                    <p:animEffect transition="in" filter="fade">
                                      <p:cBhvr>
                                        <p:cTn id="190" dur="1000"/>
                                        <p:tgtEl>
                                          <p:spTgt spid="150"/>
                                        </p:tgtEl>
                                      </p:cBhvr>
                                    </p:animEffect>
                                    <p:anim calcmode="lin" valueType="num">
                                      <p:cBhvr>
                                        <p:cTn id="191" dur="1000" fill="hold"/>
                                        <p:tgtEl>
                                          <p:spTgt spid="150"/>
                                        </p:tgtEl>
                                        <p:attrNameLst>
                                          <p:attrName>ppt_x</p:attrName>
                                        </p:attrNameLst>
                                      </p:cBhvr>
                                      <p:tavLst>
                                        <p:tav tm="0">
                                          <p:val>
                                            <p:strVal val="#ppt_x"/>
                                          </p:val>
                                        </p:tav>
                                        <p:tav tm="100000">
                                          <p:val>
                                            <p:strVal val="#ppt_x"/>
                                          </p:val>
                                        </p:tav>
                                      </p:tavLst>
                                    </p:anim>
                                    <p:anim calcmode="lin" valueType="num">
                                      <p:cBhvr>
                                        <p:cTn id="192" dur="1000" fill="hold"/>
                                        <p:tgtEl>
                                          <p:spTgt spid="150"/>
                                        </p:tgtEl>
                                        <p:attrNameLst>
                                          <p:attrName>ppt_y</p:attrName>
                                        </p:attrNameLst>
                                      </p:cBhvr>
                                      <p:tavLst>
                                        <p:tav tm="0">
                                          <p:val>
                                            <p:strVal val="#ppt_y+.1"/>
                                          </p:val>
                                        </p:tav>
                                        <p:tav tm="100000">
                                          <p:val>
                                            <p:strVal val="#ppt_y"/>
                                          </p:val>
                                        </p:tav>
                                      </p:tavLst>
                                    </p:anim>
                                  </p:childTnLst>
                                </p:cTn>
                              </p:par>
                              <p:par>
                                <p:cTn id="193" presetID="42" presetClass="entr" presetSubtype="0" fill="hold" nodeType="withEffect">
                                  <p:stCondLst>
                                    <p:cond delay="0"/>
                                  </p:stCondLst>
                                  <p:childTnLst>
                                    <p:set>
                                      <p:cBhvr>
                                        <p:cTn id="194" dur="1" fill="hold">
                                          <p:stCondLst>
                                            <p:cond delay="0"/>
                                          </p:stCondLst>
                                        </p:cTn>
                                        <p:tgtEl>
                                          <p:spTgt spid="151"/>
                                        </p:tgtEl>
                                        <p:attrNameLst>
                                          <p:attrName>style.visibility</p:attrName>
                                        </p:attrNameLst>
                                      </p:cBhvr>
                                      <p:to>
                                        <p:strVal val="visible"/>
                                      </p:to>
                                    </p:set>
                                    <p:animEffect transition="in" filter="fade">
                                      <p:cBhvr>
                                        <p:cTn id="195" dur="1000"/>
                                        <p:tgtEl>
                                          <p:spTgt spid="151"/>
                                        </p:tgtEl>
                                      </p:cBhvr>
                                    </p:animEffect>
                                    <p:anim calcmode="lin" valueType="num">
                                      <p:cBhvr>
                                        <p:cTn id="196" dur="1000" fill="hold"/>
                                        <p:tgtEl>
                                          <p:spTgt spid="151"/>
                                        </p:tgtEl>
                                        <p:attrNameLst>
                                          <p:attrName>ppt_x</p:attrName>
                                        </p:attrNameLst>
                                      </p:cBhvr>
                                      <p:tavLst>
                                        <p:tav tm="0">
                                          <p:val>
                                            <p:strVal val="#ppt_x"/>
                                          </p:val>
                                        </p:tav>
                                        <p:tav tm="100000">
                                          <p:val>
                                            <p:strVal val="#ppt_x"/>
                                          </p:val>
                                        </p:tav>
                                      </p:tavLst>
                                    </p:anim>
                                    <p:anim calcmode="lin" valueType="num">
                                      <p:cBhvr>
                                        <p:cTn id="197" dur="1000" fill="hold"/>
                                        <p:tgtEl>
                                          <p:spTgt spid="151"/>
                                        </p:tgtEl>
                                        <p:attrNameLst>
                                          <p:attrName>ppt_y</p:attrName>
                                        </p:attrNameLst>
                                      </p:cBhvr>
                                      <p:tavLst>
                                        <p:tav tm="0">
                                          <p:val>
                                            <p:strVal val="#ppt_y+.1"/>
                                          </p:val>
                                        </p:tav>
                                        <p:tav tm="100000">
                                          <p:val>
                                            <p:strVal val="#ppt_y"/>
                                          </p:val>
                                        </p:tav>
                                      </p:tavLst>
                                    </p:anim>
                                  </p:childTnLst>
                                </p:cTn>
                              </p:par>
                              <p:par>
                                <p:cTn id="198" presetID="42" presetClass="entr" presetSubtype="0" fill="hold" nodeType="withEffect">
                                  <p:stCondLst>
                                    <p:cond delay="0"/>
                                  </p:stCondLst>
                                  <p:childTnLst>
                                    <p:set>
                                      <p:cBhvr>
                                        <p:cTn id="199" dur="1" fill="hold">
                                          <p:stCondLst>
                                            <p:cond delay="0"/>
                                          </p:stCondLst>
                                        </p:cTn>
                                        <p:tgtEl>
                                          <p:spTgt spid="152"/>
                                        </p:tgtEl>
                                        <p:attrNameLst>
                                          <p:attrName>style.visibility</p:attrName>
                                        </p:attrNameLst>
                                      </p:cBhvr>
                                      <p:to>
                                        <p:strVal val="visible"/>
                                      </p:to>
                                    </p:set>
                                    <p:animEffect transition="in" filter="fade">
                                      <p:cBhvr>
                                        <p:cTn id="200" dur="1000"/>
                                        <p:tgtEl>
                                          <p:spTgt spid="152"/>
                                        </p:tgtEl>
                                      </p:cBhvr>
                                    </p:animEffect>
                                    <p:anim calcmode="lin" valueType="num">
                                      <p:cBhvr>
                                        <p:cTn id="201" dur="1000" fill="hold"/>
                                        <p:tgtEl>
                                          <p:spTgt spid="152"/>
                                        </p:tgtEl>
                                        <p:attrNameLst>
                                          <p:attrName>ppt_x</p:attrName>
                                        </p:attrNameLst>
                                      </p:cBhvr>
                                      <p:tavLst>
                                        <p:tav tm="0">
                                          <p:val>
                                            <p:strVal val="#ppt_x"/>
                                          </p:val>
                                        </p:tav>
                                        <p:tav tm="100000">
                                          <p:val>
                                            <p:strVal val="#ppt_x"/>
                                          </p:val>
                                        </p:tav>
                                      </p:tavLst>
                                    </p:anim>
                                    <p:anim calcmode="lin" valueType="num">
                                      <p:cBhvr>
                                        <p:cTn id="202" dur="1000" fill="hold"/>
                                        <p:tgtEl>
                                          <p:spTgt spid="152"/>
                                        </p:tgtEl>
                                        <p:attrNameLst>
                                          <p:attrName>ppt_y</p:attrName>
                                        </p:attrNameLst>
                                      </p:cBhvr>
                                      <p:tavLst>
                                        <p:tav tm="0">
                                          <p:val>
                                            <p:strVal val="#ppt_y+.1"/>
                                          </p:val>
                                        </p:tav>
                                        <p:tav tm="100000">
                                          <p:val>
                                            <p:strVal val="#ppt_y"/>
                                          </p:val>
                                        </p:tav>
                                      </p:tavLst>
                                    </p:anim>
                                  </p:childTnLst>
                                </p:cTn>
                              </p:par>
                              <p:par>
                                <p:cTn id="203" presetID="42" presetClass="entr" presetSubtype="0" fill="hold" nodeType="withEffect">
                                  <p:stCondLst>
                                    <p:cond delay="0"/>
                                  </p:stCondLst>
                                  <p:childTnLst>
                                    <p:set>
                                      <p:cBhvr>
                                        <p:cTn id="204" dur="1" fill="hold">
                                          <p:stCondLst>
                                            <p:cond delay="0"/>
                                          </p:stCondLst>
                                        </p:cTn>
                                        <p:tgtEl>
                                          <p:spTgt spid="144"/>
                                        </p:tgtEl>
                                        <p:attrNameLst>
                                          <p:attrName>style.visibility</p:attrName>
                                        </p:attrNameLst>
                                      </p:cBhvr>
                                      <p:to>
                                        <p:strVal val="visible"/>
                                      </p:to>
                                    </p:set>
                                    <p:animEffect transition="in" filter="fade">
                                      <p:cBhvr>
                                        <p:cTn id="205" dur="1000"/>
                                        <p:tgtEl>
                                          <p:spTgt spid="144"/>
                                        </p:tgtEl>
                                      </p:cBhvr>
                                    </p:animEffect>
                                    <p:anim calcmode="lin" valueType="num">
                                      <p:cBhvr>
                                        <p:cTn id="206" dur="1000" fill="hold"/>
                                        <p:tgtEl>
                                          <p:spTgt spid="144"/>
                                        </p:tgtEl>
                                        <p:attrNameLst>
                                          <p:attrName>ppt_x</p:attrName>
                                        </p:attrNameLst>
                                      </p:cBhvr>
                                      <p:tavLst>
                                        <p:tav tm="0">
                                          <p:val>
                                            <p:strVal val="#ppt_x"/>
                                          </p:val>
                                        </p:tav>
                                        <p:tav tm="100000">
                                          <p:val>
                                            <p:strVal val="#ppt_x"/>
                                          </p:val>
                                        </p:tav>
                                      </p:tavLst>
                                    </p:anim>
                                    <p:anim calcmode="lin" valueType="num">
                                      <p:cBhvr>
                                        <p:cTn id="207" dur="1000" fill="hold"/>
                                        <p:tgtEl>
                                          <p:spTgt spid="144"/>
                                        </p:tgtEl>
                                        <p:attrNameLst>
                                          <p:attrName>ppt_y</p:attrName>
                                        </p:attrNameLst>
                                      </p:cBhvr>
                                      <p:tavLst>
                                        <p:tav tm="0">
                                          <p:val>
                                            <p:strVal val="#ppt_y+.1"/>
                                          </p:val>
                                        </p:tav>
                                        <p:tav tm="100000">
                                          <p:val>
                                            <p:strVal val="#ppt_y"/>
                                          </p:val>
                                        </p:tav>
                                      </p:tavLst>
                                    </p:anim>
                                  </p:childTnLst>
                                </p:cTn>
                              </p:par>
                              <p:par>
                                <p:cTn id="208" presetID="42" presetClass="entr" presetSubtype="0" fill="hold" nodeType="withEffect">
                                  <p:stCondLst>
                                    <p:cond delay="0"/>
                                  </p:stCondLst>
                                  <p:childTnLst>
                                    <p:set>
                                      <p:cBhvr>
                                        <p:cTn id="209" dur="1" fill="hold">
                                          <p:stCondLst>
                                            <p:cond delay="0"/>
                                          </p:stCondLst>
                                        </p:cTn>
                                        <p:tgtEl>
                                          <p:spTgt spid="289"/>
                                        </p:tgtEl>
                                        <p:attrNameLst>
                                          <p:attrName>style.visibility</p:attrName>
                                        </p:attrNameLst>
                                      </p:cBhvr>
                                      <p:to>
                                        <p:strVal val="visible"/>
                                      </p:to>
                                    </p:set>
                                    <p:animEffect transition="in" filter="fade">
                                      <p:cBhvr>
                                        <p:cTn id="210" dur="1000"/>
                                        <p:tgtEl>
                                          <p:spTgt spid="289"/>
                                        </p:tgtEl>
                                      </p:cBhvr>
                                    </p:animEffect>
                                    <p:anim calcmode="lin" valueType="num">
                                      <p:cBhvr>
                                        <p:cTn id="211" dur="1000" fill="hold"/>
                                        <p:tgtEl>
                                          <p:spTgt spid="289"/>
                                        </p:tgtEl>
                                        <p:attrNameLst>
                                          <p:attrName>ppt_x</p:attrName>
                                        </p:attrNameLst>
                                      </p:cBhvr>
                                      <p:tavLst>
                                        <p:tav tm="0">
                                          <p:val>
                                            <p:strVal val="#ppt_x"/>
                                          </p:val>
                                        </p:tav>
                                        <p:tav tm="100000">
                                          <p:val>
                                            <p:strVal val="#ppt_x"/>
                                          </p:val>
                                        </p:tav>
                                      </p:tavLst>
                                    </p:anim>
                                    <p:anim calcmode="lin" valueType="num">
                                      <p:cBhvr>
                                        <p:cTn id="212" dur="1000" fill="hold"/>
                                        <p:tgtEl>
                                          <p:spTgt spid="289"/>
                                        </p:tgtEl>
                                        <p:attrNameLst>
                                          <p:attrName>ppt_y</p:attrName>
                                        </p:attrNameLst>
                                      </p:cBhvr>
                                      <p:tavLst>
                                        <p:tav tm="0">
                                          <p:val>
                                            <p:strVal val="#ppt_y+.1"/>
                                          </p:val>
                                        </p:tav>
                                        <p:tav tm="100000">
                                          <p:val>
                                            <p:strVal val="#ppt_y"/>
                                          </p:val>
                                        </p:tav>
                                      </p:tavLst>
                                    </p:anim>
                                  </p:childTnLst>
                                </p:cTn>
                              </p:par>
                              <p:par>
                                <p:cTn id="213" presetID="42" presetClass="entr" presetSubtype="0" fill="hold" grpId="0" nodeType="withEffect">
                                  <p:stCondLst>
                                    <p:cond delay="0"/>
                                  </p:stCondLst>
                                  <p:childTnLst>
                                    <p:set>
                                      <p:cBhvr>
                                        <p:cTn id="214" dur="1" fill="hold">
                                          <p:stCondLst>
                                            <p:cond delay="0"/>
                                          </p:stCondLst>
                                        </p:cTn>
                                        <p:tgtEl>
                                          <p:spTgt spid="280"/>
                                        </p:tgtEl>
                                        <p:attrNameLst>
                                          <p:attrName>style.visibility</p:attrName>
                                        </p:attrNameLst>
                                      </p:cBhvr>
                                      <p:to>
                                        <p:strVal val="visible"/>
                                      </p:to>
                                    </p:set>
                                    <p:animEffect transition="in" filter="fade">
                                      <p:cBhvr>
                                        <p:cTn id="215" dur="1000"/>
                                        <p:tgtEl>
                                          <p:spTgt spid="280"/>
                                        </p:tgtEl>
                                      </p:cBhvr>
                                    </p:animEffect>
                                    <p:anim calcmode="lin" valueType="num">
                                      <p:cBhvr>
                                        <p:cTn id="216" dur="1000" fill="hold"/>
                                        <p:tgtEl>
                                          <p:spTgt spid="280"/>
                                        </p:tgtEl>
                                        <p:attrNameLst>
                                          <p:attrName>ppt_x</p:attrName>
                                        </p:attrNameLst>
                                      </p:cBhvr>
                                      <p:tavLst>
                                        <p:tav tm="0">
                                          <p:val>
                                            <p:strVal val="#ppt_x"/>
                                          </p:val>
                                        </p:tav>
                                        <p:tav tm="100000">
                                          <p:val>
                                            <p:strVal val="#ppt_x"/>
                                          </p:val>
                                        </p:tav>
                                      </p:tavLst>
                                    </p:anim>
                                    <p:anim calcmode="lin" valueType="num">
                                      <p:cBhvr>
                                        <p:cTn id="217" dur="1000" fill="hold"/>
                                        <p:tgtEl>
                                          <p:spTgt spid="280"/>
                                        </p:tgtEl>
                                        <p:attrNameLst>
                                          <p:attrName>ppt_y</p:attrName>
                                        </p:attrNameLst>
                                      </p:cBhvr>
                                      <p:tavLst>
                                        <p:tav tm="0">
                                          <p:val>
                                            <p:strVal val="#ppt_y+.1"/>
                                          </p:val>
                                        </p:tav>
                                        <p:tav tm="100000">
                                          <p:val>
                                            <p:strVal val="#ppt_y"/>
                                          </p:val>
                                        </p:tav>
                                      </p:tavLst>
                                    </p:anim>
                                  </p:childTnLst>
                                </p:cTn>
                              </p:par>
                              <p:par>
                                <p:cTn id="218" presetID="42" presetClass="entr" presetSubtype="0" fill="hold" nodeType="withEffect">
                                  <p:stCondLst>
                                    <p:cond delay="0"/>
                                  </p:stCondLst>
                                  <p:childTnLst>
                                    <p:set>
                                      <p:cBhvr>
                                        <p:cTn id="219" dur="1" fill="hold">
                                          <p:stCondLst>
                                            <p:cond delay="0"/>
                                          </p:stCondLst>
                                        </p:cTn>
                                        <p:tgtEl>
                                          <p:spTgt spid="281"/>
                                        </p:tgtEl>
                                        <p:attrNameLst>
                                          <p:attrName>style.visibility</p:attrName>
                                        </p:attrNameLst>
                                      </p:cBhvr>
                                      <p:to>
                                        <p:strVal val="visible"/>
                                      </p:to>
                                    </p:set>
                                    <p:animEffect transition="in" filter="fade">
                                      <p:cBhvr>
                                        <p:cTn id="220" dur="1000"/>
                                        <p:tgtEl>
                                          <p:spTgt spid="281"/>
                                        </p:tgtEl>
                                      </p:cBhvr>
                                    </p:animEffect>
                                    <p:anim calcmode="lin" valueType="num">
                                      <p:cBhvr>
                                        <p:cTn id="221" dur="1000" fill="hold"/>
                                        <p:tgtEl>
                                          <p:spTgt spid="281"/>
                                        </p:tgtEl>
                                        <p:attrNameLst>
                                          <p:attrName>ppt_x</p:attrName>
                                        </p:attrNameLst>
                                      </p:cBhvr>
                                      <p:tavLst>
                                        <p:tav tm="0">
                                          <p:val>
                                            <p:strVal val="#ppt_x"/>
                                          </p:val>
                                        </p:tav>
                                        <p:tav tm="100000">
                                          <p:val>
                                            <p:strVal val="#ppt_x"/>
                                          </p:val>
                                        </p:tav>
                                      </p:tavLst>
                                    </p:anim>
                                    <p:anim calcmode="lin" valueType="num">
                                      <p:cBhvr>
                                        <p:cTn id="222" dur="1000" fill="hold"/>
                                        <p:tgtEl>
                                          <p:spTgt spid="281"/>
                                        </p:tgtEl>
                                        <p:attrNameLst>
                                          <p:attrName>ppt_y</p:attrName>
                                        </p:attrNameLst>
                                      </p:cBhvr>
                                      <p:tavLst>
                                        <p:tav tm="0">
                                          <p:val>
                                            <p:strVal val="#ppt_y+.1"/>
                                          </p:val>
                                        </p:tav>
                                        <p:tav tm="100000">
                                          <p:val>
                                            <p:strVal val="#ppt_y"/>
                                          </p:val>
                                        </p:tav>
                                      </p:tavLst>
                                    </p:anim>
                                  </p:childTnLst>
                                </p:cTn>
                              </p:par>
                              <p:par>
                                <p:cTn id="223" presetID="42" presetClass="entr" presetSubtype="0" fill="hold" nodeType="withEffect">
                                  <p:stCondLst>
                                    <p:cond delay="0"/>
                                  </p:stCondLst>
                                  <p:childTnLst>
                                    <p:set>
                                      <p:cBhvr>
                                        <p:cTn id="224" dur="1" fill="hold">
                                          <p:stCondLst>
                                            <p:cond delay="0"/>
                                          </p:stCondLst>
                                        </p:cTn>
                                        <p:tgtEl>
                                          <p:spTgt spid="304"/>
                                        </p:tgtEl>
                                        <p:attrNameLst>
                                          <p:attrName>style.visibility</p:attrName>
                                        </p:attrNameLst>
                                      </p:cBhvr>
                                      <p:to>
                                        <p:strVal val="visible"/>
                                      </p:to>
                                    </p:set>
                                    <p:animEffect transition="in" filter="fade">
                                      <p:cBhvr>
                                        <p:cTn id="225" dur="1000"/>
                                        <p:tgtEl>
                                          <p:spTgt spid="304"/>
                                        </p:tgtEl>
                                      </p:cBhvr>
                                    </p:animEffect>
                                    <p:anim calcmode="lin" valueType="num">
                                      <p:cBhvr>
                                        <p:cTn id="226" dur="1000" fill="hold"/>
                                        <p:tgtEl>
                                          <p:spTgt spid="304"/>
                                        </p:tgtEl>
                                        <p:attrNameLst>
                                          <p:attrName>ppt_x</p:attrName>
                                        </p:attrNameLst>
                                      </p:cBhvr>
                                      <p:tavLst>
                                        <p:tav tm="0">
                                          <p:val>
                                            <p:strVal val="#ppt_x"/>
                                          </p:val>
                                        </p:tav>
                                        <p:tav tm="100000">
                                          <p:val>
                                            <p:strVal val="#ppt_x"/>
                                          </p:val>
                                        </p:tav>
                                      </p:tavLst>
                                    </p:anim>
                                    <p:anim calcmode="lin" valueType="num">
                                      <p:cBhvr>
                                        <p:cTn id="227" dur="1000" fill="hold"/>
                                        <p:tgtEl>
                                          <p:spTgt spid="304"/>
                                        </p:tgtEl>
                                        <p:attrNameLst>
                                          <p:attrName>ppt_y</p:attrName>
                                        </p:attrNameLst>
                                      </p:cBhvr>
                                      <p:tavLst>
                                        <p:tav tm="0">
                                          <p:val>
                                            <p:strVal val="#ppt_y+.1"/>
                                          </p:val>
                                        </p:tav>
                                        <p:tav tm="100000">
                                          <p:val>
                                            <p:strVal val="#ppt_y"/>
                                          </p:val>
                                        </p:tav>
                                      </p:tavLst>
                                    </p:anim>
                                  </p:childTnLst>
                                </p:cTn>
                              </p:par>
                              <p:par>
                                <p:cTn id="228" presetID="42" presetClass="entr" presetSubtype="0" fill="hold" nodeType="withEffect">
                                  <p:stCondLst>
                                    <p:cond delay="0"/>
                                  </p:stCondLst>
                                  <p:childTnLst>
                                    <p:set>
                                      <p:cBhvr>
                                        <p:cTn id="229" dur="1" fill="hold">
                                          <p:stCondLst>
                                            <p:cond delay="0"/>
                                          </p:stCondLst>
                                        </p:cTn>
                                        <p:tgtEl>
                                          <p:spTgt spid="309"/>
                                        </p:tgtEl>
                                        <p:attrNameLst>
                                          <p:attrName>style.visibility</p:attrName>
                                        </p:attrNameLst>
                                      </p:cBhvr>
                                      <p:to>
                                        <p:strVal val="visible"/>
                                      </p:to>
                                    </p:set>
                                    <p:animEffect transition="in" filter="fade">
                                      <p:cBhvr>
                                        <p:cTn id="230" dur="1000"/>
                                        <p:tgtEl>
                                          <p:spTgt spid="309"/>
                                        </p:tgtEl>
                                      </p:cBhvr>
                                    </p:animEffect>
                                    <p:anim calcmode="lin" valueType="num">
                                      <p:cBhvr>
                                        <p:cTn id="231" dur="1000" fill="hold"/>
                                        <p:tgtEl>
                                          <p:spTgt spid="309"/>
                                        </p:tgtEl>
                                        <p:attrNameLst>
                                          <p:attrName>ppt_x</p:attrName>
                                        </p:attrNameLst>
                                      </p:cBhvr>
                                      <p:tavLst>
                                        <p:tav tm="0">
                                          <p:val>
                                            <p:strVal val="#ppt_x"/>
                                          </p:val>
                                        </p:tav>
                                        <p:tav tm="100000">
                                          <p:val>
                                            <p:strVal val="#ppt_x"/>
                                          </p:val>
                                        </p:tav>
                                      </p:tavLst>
                                    </p:anim>
                                    <p:anim calcmode="lin" valueType="num">
                                      <p:cBhvr>
                                        <p:cTn id="232" dur="1000" fill="hold"/>
                                        <p:tgtEl>
                                          <p:spTgt spid="309"/>
                                        </p:tgtEl>
                                        <p:attrNameLst>
                                          <p:attrName>ppt_y</p:attrName>
                                        </p:attrNameLst>
                                      </p:cBhvr>
                                      <p:tavLst>
                                        <p:tav tm="0">
                                          <p:val>
                                            <p:strVal val="#ppt_y+.1"/>
                                          </p:val>
                                        </p:tav>
                                        <p:tav tm="100000">
                                          <p:val>
                                            <p:strVal val="#ppt_y"/>
                                          </p:val>
                                        </p:tav>
                                      </p:tavLst>
                                    </p:anim>
                                  </p:childTnLst>
                                </p:cTn>
                              </p:par>
                              <p:par>
                                <p:cTn id="233" presetID="42" presetClass="entr" presetSubtype="0" fill="hold" nodeType="withEffect">
                                  <p:stCondLst>
                                    <p:cond delay="0"/>
                                  </p:stCondLst>
                                  <p:childTnLst>
                                    <p:set>
                                      <p:cBhvr>
                                        <p:cTn id="234" dur="1" fill="hold">
                                          <p:stCondLst>
                                            <p:cond delay="0"/>
                                          </p:stCondLst>
                                        </p:cTn>
                                        <p:tgtEl>
                                          <p:spTgt spid="311"/>
                                        </p:tgtEl>
                                        <p:attrNameLst>
                                          <p:attrName>style.visibility</p:attrName>
                                        </p:attrNameLst>
                                      </p:cBhvr>
                                      <p:to>
                                        <p:strVal val="visible"/>
                                      </p:to>
                                    </p:set>
                                    <p:animEffect transition="in" filter="fade">
                                      <p:cBhvr>
                                        <p:cTn id="235" dur="1000"/>
                                        <p:tgtEl>
                                          <p:spTgt spid="311"/>
                                        </p:tgtEl>
                                      </p:cBhvr>
                                    </p:animEffect>
                                    <p:anim calcmode="lin" valueType="num">
                                      <p:cBhvr>
                                        <p:cTn id="236" dur="1000" fill="hold"/>
                                        <p:tgtEl>
                                          <p:spTgt spid="311"/>
                                        </p:tgtEl>
                                        <p:attrNameLst>
                                          <p:attrName>ppt_x</p:attrName>
                                        </p:attrNameLst>
                                      </p:cBhvr>
                                      <p:tavLst>
                                        <p:tav tm="0">
                                          <p:val>
                                            <p:strVal val="#ppt_x"/>
                                          </p:val>
                                        </p:tav>
                                        <p:tav tm="100000">
                                          <p:val>
                                            <p:strVal val="#ppt_x"/>
                                          </p:val>
                                        </p:tav>
                                      </p:tavLst>
                                    </p:anim>
                                    <p:anim calcmode="lin" valueType="num">
                                      <p:cBhvr>
                                        <p:cTn id="237" dur="1000" fill="hold"/>
                                        <p:tgtEl>
                                          <p:spTgt spid="311"/>
                                        </p:tgtEl>
                                        <p:attrNameLst>
                                          <p:attrName>ppt_y</p:attrName>
                                        </p:attrNameLst>
                                      </p:cBhvr>
                                      <p:tavLst>
                                        <p:tav tm="0">
                                          <p:val>
                                            <p:strVal val="#ppt_y+.1"/>
                                          </p:val>
                                        </p:tav>
                                        <p:tav tm="100000">
                                          <p:val>
                                            <p:strVal val="#ppt_y"/>
                                          </p:val>
                                        </p:tav>
                                      </p:tavLst>
                                    </p:anim>
                                  </p:childTnLst>
                                </p:cTn>
                              </p:par>
                              <p:par>
                                <p:cTn id="238" presetID="42" presetClass="entr" presetSubtype="0" fill="hold" nodeType="withEffect">
                                  <p:stCondLst>
                                    <p:cond delay="0"/>
                                  </p:stCondLst>
                                  <p:childTnLst>
                                    <p:set>
                                      <p:cBhvr>
                                        <p:cTn id="239" dur="1" fill="hold">
                                          <p:stCondLst>
                                            <p:cond delay="0"/>
                                          </p:stCondLst>
                                        </p:cTn>
                                        <p:tgtEl>
                                          <p:spTgt spid="11266"/>
                                        </p:tgtEl>
                                        <p:attrNameLst>
                                          <p:attrName>style.visibility</p:attrName>
                                        </p:attrNameLst>
                                      </p:cBhvr>
                                      <p:to>
                                        <p:strVal val="visible"/>
                                      </p:to>
                                    </p:set>
                                    <p:animEffect transition="in" filter="fade">
                                      <p:cBhvr>
                                        <p:cTn id="240" dur="1000"/>
                                        <p:tgtEl>
                                          <p:spTgt spid="11266"/>
                                        </p:tgtEl>
                                      </p:cBhvr>
                                    </p:animEffect>
                                    <p:anim calcmode="lin" valueType="num">
                                      <p:cBhvr>
                                        <p:cTn id="241" dur="1000" fill="hold"/>
                                        <p:tgtEl>
                                          <p:spTgt spid="11266"/>
                                        </p:tgtEl>
                                        <p:attrNameLst>
                                          <p:attrName>ppt_x</p:attrName>
                                        </p:attrNameLst>
                                      </p:cBhvr>
                                      <p:tavLst>
                                        <p:tav tm="0">
                                          <p:val>
                                            <p:strVal val="#ppt_x"/>
                                          </p:val>
                                        </p:tav>
                                        <p:tav tm="100000">
                                          <p:val>
                                            <p:strVal val="#ppt_x"/>
                                          </p:val>
                                        </p:tav>
                                      </p:tavLst>
                                    </p:anim>
                                    <p:anim calcmode="lin" valueType="num">
                                      <p:cBhvr>
                                        <p:cTn id="242" dur="1000" fill="hold"/>
                                        <p:tgtEl>
                                          <p:spTgt spid="11266"/>
                                        </p:tgtEl>
                                        <p:attrNameLst>
                                          <p:attrName>ppt_y</p:attrName>
                                        </p:attrNameLst>
                                      </p:cBhvr>
                                      <p:tavLst>
                                        <p:tav tm="0">
                                          <p:val>
                                            <p:strVal val="#ppt_y+.1"/>
                                          </p:val>
                                        </p:tav>
                                        <p:tav tm="100000">
                                          <p:val>
                                            <p:strVal val="#ppt_y"/>
                                          </p:val>
                                        </p:tav>
                                      </p:tavLst>
                                    </p:anim>
                                  </p:childTnLst>
                                </p:cTn>
                              </p:par>
                              <p:par>
                                <p:cTn id="243" presetID="42" presetClass="entr" presetSubtype="0" fill="hold" nodeType="withEffect">
                                  <p:stCondLst>
                                    <p:cond delay="0"/>
                                  </p:stCondLst>
                                  <p:childTnLst>
                                    <p:set>
                                      <p:cBhvr>
                                        <p:cTn id="244" dur="1" fill="hold">
                                          <p:stCondLst>
                                            <p:cond delay="0"/>
                                          </p:stCondLst>
                                        </p:cTn>
                                        <p:tgtEl>
                                          <p:spTgt spid="224"/>
                                        </p:tgtEl>
                                        <p:attrNameLst>
                                          <p:attrName>style.visibility</p:attrName>
                                        </p:attrNameLst>
                                      </p:cBhvr>
                                      <p:to>
                                        <p:strVal val="visible"/>
                                      </p:to>
                                    </p:set>
                                    <p:animEffect transition="in" filter="fade">
                                      <p:cBhvr>
                                        <p:cTn id="245" dur="1000"/>
                                        <p:tgtEl>
                                          <p:spTgt spid="224"/>
                                        </p:tgtEl>
                                      </p:cBhvr>
                                    </p:animEffect>
                                    <p:anim calcmode="lin" valueType="num">
                                      <p:cBhvr>
                                        <p:cTn id="246" dur="1000" fill="hold"/>
                                        <p:tgtEl>
                                          <p:spTgt spid="224"/>
                                        </p:tgtEl>
                                        <p:attrNameLst>
                                          <p:attrName>ppt_x</p:attrName>
                                        </p:attrNameLst>
                                      </p:cBhvr>
                                      <p:tavLst>
                                        <p:tav tm="0">
                                          <p:val>
                                            <p:strVal val="#ppt_x"/>
                                          </p:val>
                                        </p:tav>
                                        <p:tav tm="100000">
                                          <p:val>
                                            <p:strVal val="#ppt_x"/>
                                          </p:val>
                                        </p:tav>
                                      </p:tavLst>
                                    </p:anim>
                                    <p:anim calcmode="lin" valueType="num">
                                      <p:cBhvr>
                                        <p:cTn id="247" dur="1000" fill="hold"/>
                                        <p:tgtEl>
                                          <p:spTgt spid="224"/>
                                        </p:tgtEl>
                                        <p:attrNameLst>
                                          <p:attrName>ppt_y</p:attrName>
                                        </p:attrNameLst>
                                      </p:cBhvr>
                                      <p:tavLst>
                                        <p:tav tm="0">
                                          <p:val>
                                            <p:strVal val="#ppt_y+.1"/>
                                          </p:val>
                                        </p:tav>
                                        <p:tav tm="100000">
                                          <p:val>
                                            <p:strVal val="#ppt_y"/>
                                          </p:val>
                                        </p:tav>
                                      </p:tavLst>
                                    </p:anim>
                                  </p:childTnLst>
                                </p:cTn>
                              </p:par>
                              <p:par>
                                <p:cTn id="248" presetID="42" presetClass="entr" presetSubtype="0" fill="hold" nodeType="withEffect">
                                  <p:stCondLst>
                                    <p:cond delay="0"/>
                                  </p:stCondLst>
                                  <p:childTnLst>
                                    <p:set>
                                      <p:cBhvr>
                                        <p:cTn id="249" dur="1" fill="hold">
                                          <p:stCondLst>
                                            <p:cond delay="0"/>
                                          </p:stCondLst>
                                        </p:cTn>
                                        <p:tgtEl>
                                          <p:spTgt spid="225"/>
                                        </p:tgtEl>
                                        <p:attrNameLst>
                                          <p:attrName>style.visibility</p:attrName>
                                        </p:attrNameLst>
                                      </p:cBhvr>
                                      <p:to>
                                        <p:strVal val="visible"/>
                                      </p:to>
                                    </p:set>
                                    <p:animEffect transition="in" filter="fade">
                                      <p:cBhvr>
                                        <p:cTn id="250" dur="1000"/>
                                        <p:tgtEl>
                                          <p:spTgt spid="225"/>
                                        </p:tgtEl>
                                      </p:cBhvr>
                                    </p:animEffect>
                                    <p:anim calcmode="lin" valueType="num">
                                      <p:cBhvr>
                                        <p:cTn id="251" dur="1000" fill="hold"/>
                                        <p:tgtEl>
                                          <p:spTgt spid="225"/>
                                        </p:tgtEl>
                                        <p:attrNameLst>
                                          <p:attrName>ppt_x</p:attrName>
                                        </p:attrNameLst>
                                      </p:cBhvr>
                                      <p:tavLst>
                                        <p:tav tm="0">
                                          <p:val>
                                            <p:strVal val="#ppt_x"/>
                                          </p:val>
                                        </p:tav>
                                        <p:tav tm="100000">
                                          <p:val>
                                            <p:strVal val="#ppt_x"/>
                                          </p:val>
                                        </p:tav>
                                      </p:tavLst>
                                    </p:anim>
                                    <p:anim calcmode="lin" valueType="num">
                                      <p:cBhvr>
                                        <p:cTn id="252" dur="1000" fill="hold"/>
                                        <p:tgtEl>
                                          <p:spTgt spid="225"/>
                                        </p:tgtEl>
                                        <p:attrNameLst>
                                          <p:attrName>ppt_y</p:attrName>
                                        </p:attrNameLst>
                                      </p:cBhvr>
                                      <p:tavLst>
                                        <p:tav tm="0">
                                          <p:val>
                                            <p:strVal val="#ppt_y+.1"/>
                                          </p:val>
                                        </p:tav>
                                        <p:tav tm="100000">
                                          <p:val>
                                            <p:strVal val="#ppt_y"/>
                                          </p:val>
                                        </p:tav>
                                      </p:tavLst>
                                    </p:anim>
                                  </p:childTnLst>
                                </p:cTn>
                              </p:par>
                              <p:par>
                                <p:cTn id="253" presetID="42" presetClass="entr" presetSubtype="0" fill="hold" nodeType="withEffect">
                                  <p:stCondLst>
                                    <p:cond delay="0"/>
                                  </p:stCondLst>
                                  <p:childTnLst>
                                    <p:set>
                                      <p:cBhvr>
                                        <p:cTn id="254" dur="1" fill="hold">
                                          <p:stCondLst>
                                            <p:cond delay="0"/>
                                          </p:stCondLst>
                                        </p:cTn>
                                        <p:tgtEl>
                                          <p:spTgt spid="226"/>
                                        </p:tgtEl>
                                        <p:attrNameLst>
                                          <p:attrName>style.visibility</p:attrName>
                                        </p:attrNameLst>
                                      </p:cBhvr>
                                      <p:to>
                                        <p:strVal val="visible"/>
                                      </p:to>
                                    </p:set>
                                    <p:animEffect transition="in" filter="fade">
                                      <p:cBhvr>
                                        <p:cTn id="255" dur="1000"/>
                                        <p:tgtEl>
                                          <p:spTgt spid="226"/>
                                        </p:tgtEl>
                                      </p:cBhvr>
                                    </p:animEffect>
                                    <p:anim calcmode="lin" valueType="num">
                                      <p:cBhvr>
                                        <p:cTn id="256" dur="1000" fill="hold"/>
                                        <p:tgtEl>
                                          <p:spTgt spid="226"/>
                                        </p:tgtEl>
                                        <p:attrNameLst>
                                          <p:attrName>ppt_x</p:attrName>
                                        </p:attrNameLst>
                                      </p:cBhvr>
                                      <p:tavLst>
                                        <p:tav tm="0">
                                          <p:val>
                                            <p:strVal val="#ppt_x"/>
                                          </p:val>
                                        </p:tav>
                                        <p:tav tm="100000">
                                          <p:val>
                                            <p:strVal val="#ppt_x"/>
                                          </p:val>
                                        </p:tav>
                                      </p:tavLst>
                                    </p:anim>
                                    <p:anim calcmode="lin" valueType="num">
                                      <p:cBhvr>
                                        <p:cTn id="257" dur="1000" fill="hold"/>
                                        <p:tgtEl>
                                          <p:spTgt spid="226"/>
                                        </p:tgtEl>
                                        <p:attrNameLst>
                                          <p:attrName>ppt_y</p:attrName>
                                        </p:attrNameLst>
                                      </p:cBhvr>
                                      <p:tavLst>
                                        <p:tav tm="0">
                                          <p:val>
                                            <p:strVal val="#ppt_y+.1"/>
                                          </p:val>
                                        </p:tav>
                                        <p:tav tm="100000">
                                          <p:val>
                                            <p:strVal val="#ppt_y"/>
                                          </p:val>
                                        </p:tav>
                                      </p:tavLst>
                                    </p:anim>
                                  </p:childTnLst>
                                </p:cTn>
                              </p:par>
                              <p:par>
                                <p:cTn id="258" presetID="42" presetClass="entr" presetSubtype="0" fill="hold" nodeType="withEffect">
                                  <p:stCondLst>
                                    <p:cond delay="0"/>
                                  </p:stCondLst>
                                  <p:childTnLst>
                                    <p:set>
                                      <p:cBhvr>
                                        <p:cTn id="259" dur="1" fill="hold">
                                          <p:stCondLst>
                                            <p:cond delay="0"/>
                                          </p:stCondLst>
                                        </p:cTn>
                                        <p:tgtEl>
                                          <p:spTgt spid="171"/>
                                        </p:tgtEl>
                                        <p:attrNameLst>
                                          <p:attrName>style.visibility</p:attrName>
                                        </p:attrNameLst>
                                      </p:cBhvr>
                                      <p:to>
                                        <p:strVal val="visible"/>
                                      </p:to>
                                    </p:set>
                                    <p:animEffect transition="in" filter="fade">
                                      <p:cBhvr>
                                        <p:cTn id="260" dur="1000"/>
                                        <p:tgtEl>
                                          <p:spTgt spid="171"/>
                                        </p:tgtEl>
                                      </p:cBhvr>
                                    </p:animEffect>
                                    <p:anim calcmode="lin" valueType="num">
                                      <p:cBhvr>
                                        <p:cTn id="261" dur="1000" fill="hold"/>
                                        <p:tgtEl>
                                          <p:spTgt spid="171"/>
                                        </p:tgtEl>
                                        <p:attrNameLst>
                                          <p:attrName>ppt_x</p:attrName>
                                        </p:attrNameLst>
                                      </p:cBhvr>
                                      <p:tavLst>
                                        <p:tav tm="0">
                                          <p:val>
                                            <p:strVal val="#ppt_x"/>
                                          </p:val>
                                        </p:tav>
                                        <p:tav tm="100000">
                                          <p:val>
                                            <p:strVal val="#ppt_x"/>
                                          </p:val>
                                        </p:tav>
                                      </p:tavLst>
                                    </p:anim>
                                    <p:anim calcmode="lin" valueType="num">
                                      <p:cBhvr>
                                        <p:cTn id="262" dur="1000" fill="hold"/>
                                        <p:tgtEl>
                                          <p:spTgt spid="171"/>
                                        </p:tgtEl>
                                        <p:attrNameLst>
                                          <p:attrName>ppt_y</p:attrName>
                                        </p:attrNameLst>
                                      </p:cBhvr>
                                      <p:tavLst>
                                        <p:tav tm="0">
                                          <p:val>
                                            <p:strVal val="#ppt_y+.1"/>
                                          </p:val>
                                        </p:tav>
                                        <p:tav tm="100000">
                                          <p:val>
                                            <p:strVal val="#ppt_y"/>
                                          </p:val>
                                        </p:tav>
                                      </p:tavLst>
                                    </p:anim>
                                  </p:childTnLst>
                                </p:cTn>
                              </p:par>
                            </p:childTnLst>
                          </p:cTn>
                        </p:par>
                      </p:childTnLst>
                    </p:cTn>
                  </p:par>
                  <p:par>
                    <p:cTn id="263" fill="hold">
                      <p:stCondLst>
                        <p:cond delay="indefinite"/>
                      </p:stCondLst>
                      <p:childTnLst>
                        <p:par>
                          <p:cTn id="264" fill="hold">
                            <p:stCondLst>
                              <p:cond delay="0"/>
                            </p:stCondLst>
                            <p:childTnLst>
                              <p:par>
                                <p:cTn id="265" presetID="42" presetClass="entr" presetSubtype="0" fill="hold" grpId="0" nodeType="clickEffect">
                                  <p:stCondLst>
                                    <p:cond delay="0"/>
                                  </p:stCondLst>
                                  <p:childTnLst>
                                    <p:set>
                                      <p:cBhvr>
                                        <p:cTn id="266" dur="1" fill="hold">
                                          <p:stCondLst>
                                            <p:cond delay="0"/>
                                          </p:stCondLst>
                                        </p:cTn>
                                        <p:tgtEl>
                                          <p:spTgt spid="327"/>
                                        </p:tgtEl>
                                        <p:attrNameLst>
                                          <p:attrName>style.visibility</p:attrName>
                                        </p:attrNameLst>
                                      </p:cBhvr>
                                      <p:to>
                                        <p:strVal val="visible"/>
                                      </p:to>
                                    </p:set>
                                    <p:animEffect transition="in" filter="fade">
                                      <p:cBhvr>
                                        <p:cTn id="267" dur="1000"/>
                                        <p:tgtEl>
                                          <p:spTgt spid="327"/>
                                        </p:tgtEl>
                                      </p:cBhvr>
                                    </p:animEffect>
                                    <p:anim calcmode="lin" valueType="num">
                                      <p:cBhvr>
                                        <p:cTn id="268" dur="1000" fill="hold"/>
                                        <p:tgtEl>
                                          <p:spTgt spid="327"/>
                                        </p:tgtEl>
                                        <p:attrNameLst>
                                          <p:attrName>ppt_x</p:attrName>
                                        </p:attrNameLst>
                                      </p:cBhvr>
                                      <p:tavLst>
                                        <p:tav tm="0">
                                          <p:val>
                                            <p:strVal val="#ppt_x"/>
                                          </p:val>
                                        </p:tav>
                                        <p:tav tm="100000">
                                          <p:val>
                                            <p:strVal val="#ppt_x"/>
                                          </p:val>
                                        </p:tav>
                                      </p:tavLst>
                                    </p:anim>
                                    <p:anim calcmode="lin" valueType="num">
                                      <p:cBhvr>
                                        <p:cTn id="269" dur="1000" fill="hold"/>
                                        <p:tgtEl>
                                          <p:spTgt spid="327"/>
                                        </p:tgtEl>
                                        <p:attrNameLst>
                                          <p:attrName>ppt_y</p:attrName>
                                        </p:attrNameLst>
                                      </p:cBhvr>
                                      <p:tavLst>
                                        <p:tav tm="0">
                                          <p:val>
                                            <p:strVal val="#ppt_y+.1"/>
                                          </p:val>
                                        </p:tav>
                                        <p:tav tm="100000">
                                          <p:val>
                                            <p:strVal val="#ppt_y"/>
                                          </p:val>
                                        </p:tav>
                                      </p:tavLst>
                                    </p:anim>
                                  </p:childTnLst>
                                </p:cTn>
                              </p:par>
                              <p:par>
                                <p:cTn id="270" presetID="42" presetClass="entr" presetSubtype="0" fill="hold" nodeType="withEffect">
                                  <p:stCondLst>
                                    <p:cond delay="0"/>
                                  </p:stCondLst>
                                  <p:childTnLst>
                                    <p:set>
                                      <p:cBhvr>
                                        <p:cTn id="271" dur="1" fill="hold">
                                          <p:stCondLst>
                                            <p:cond delay="0"/>
                                          </p:stCondLst>
                                        </p:cTn>
                                        <p:tgtEl>
                                          <p:spTgt spid="329"/>
                                        </p:tgtEl>
                                        <p:attrNameLst>
                                          <p:attrName>style.visibility</p:attrName>
                                        </p:attrNameLst>
                                      </p:cBhvr>
                                      <p:to>
                                        <p:strVal val="visible"/>
                                      </p:to>
                                    </p:set>
                                    <p:animEffect transition="in" filter="fade">
                                      <p:cBhvr>
                                        <p:cTn id="272" dur="1000"/>
                                        <p:tgtEl>
                                          <p:spTgt spid="329"/>
                                        </p:tgtEl>
                                      </p:cBhvr>
                                    </p:animEffect>
                                    <p:anim calcmode="lin" valueType="num">
                                      <p:cBhvr>
                                        <p:cTn id="273" dur="1000" fill="hold"/>
                                        <p:tgtEl>
                                          <p:spTgt spid="329"/>
                                        </p:tgtEl>
                                        <p:attrNameLst>
                                          <p:attrName>ppt_x</p:attrName>
                                        </p:attrNameLst>
                                      </p:cBhvr>
                                      <p:tavLst>
                                        <p:tav tm="0">
                                          <p:val>
                                            <p:strVal val="#ppt_x"/>
                                          </p:val>
                                        </p:tav>
                                        <p:tav tm="100000">
                                          <p:val>
                                            <p:strVal val="#ppt_x"/>
                                          </p:val>
                                        </p:tav>
                                      </p:tavLst>
                                    </p:anim>
                                    <p:anim calcmode="lin" valueType="num">
                                      <p:cBhvr>
                                        <p:cTn id="274" dur="1000" fill="hold"/>
                                        <p:tgtEl>
                                          <p:spTgt spid="329"/>
                                        </p:tgtEl>
                                        <p:attrNameLst>
                                          <p:attrName>ppt_y</p:attrName>
                                        </p:attrNameLst>
                                      </p:cBhvr>
                                      <p:tavLst>
                                        <p:tav tm="0">
                                          <p:val>
                                            <p:strVal val="#ppt_y+.1"/>
                                          </p:val>
                                        </p:tav>
                                        <p:tav tm="100000">
                                          <p:val>
                                            <p:strVal val="#ppt_y"/>
                                          </p:val>
                                        </p:tav>
                                      </p:tavLst>
                                    </p:anim>
                                  </p:childTnLst>
                                </p:cTn>
                              </p:par>
                              <p:par>
                                <p:cTn id="275" presetID="42" presetClass="entr" presetSubtype="0" fill="hold" nodeType="withEffect">
                                  <p:stCondLst>
                                    <p:cond delay="0"/>
                                  </p:stCondLst>
                                  <p:childTnLst>
                                    <p:set>
                                      <p:cBhvr>
                                        <p:cTn id="276" dur="1" fill="hold">
                                          <p:stCondLst>
                                            <p:cond delay="0"/>
                                          </p:stCondLst>
                                        </p:cTn>
                                        <p:tgtEl>
                                          <p:spTgt spid="331"/>
                                        </p:tgtEl>
                                        <p:attrNameLst>
                                          <p:attrName>style.visibility</p:attrName>
                                        </p:attrNameLst>
                                      </p:cBhvr>
                                      <p:to>
                                        <p:strVal val="visible"/>
                                      </p:to>
                                    </p:set>
                                    <p:animEffect transition="in" filter="fade">
                                      <p:cBhvr>
                                        <p:cTn id="277" dur="1000"/>
                                        <p:tgtEl>
                                          <p:spTgt spid="331"/>
                                        </p:tgtEl>
                                      </p:cBhvr>
                                    </p:animEffect>
                                    <p:anim calcmode="lin" valueType="num">
                                      <p:cBhvr>
                                        <p:cTn id="278" dur="1000" fill="hold"/>
                                        <p:tgtEl>
                                          <p:spTgt spid="331"/>
                                        </p:tgtEl>
                                        <p:attrNameLst>
                                          <p:attrName>ppt_x</p:attrName>
                                        </p:attrNameLst>
                                      </p:cBhvr>
                                      <p:tavLst>
                                        <p:tav tm="0">
                                          <p:val>
                                            <p:strVal val="#ppt_x"/>
                                          </p:val>
                                        </p:tav>
                                        <p:tav tm="100000">
                                          <p:val>
                                            <p:strVal val="#ppt_x"/>
                                          </p:val>
                                        </p:tav>
                                      </p:tavLst>
                                    </p:anim>
                                    <p:anim calcmode="lin" valueType="num">
                                      <p:cBhvr>
                                        <p:cTn id="279" dur="1000" fill="hold"/>
                                        <p:tgtEl>
                                          <p:spTgt spid="331"/>
                                        </p:tgtEl>
                                        <p:attrNameLst>
                                          <p:attrName>ppt_y</p:attrName>
                                        </p:attrNameLst>
                                      </p:cBhvr>
                                      <p:tavLst>
                                        <p:tav tm="0">
                                          <p:val>
                                            <p:strVal val="#ppt_y+.1"/>
                                          </p:val>
                                        </p:tav>
                                        <p:tav tm="100000">
                                          <p:val>
                                            <p:strVal val="#ppt_y"/>
                                          </p:val>
                                        </p:tav>
                                      </p:tavLst>
                                    </p:anim>
                                  </p:childTnLst>
                                </p:cTn>
                              </p:par>
                              <p:par>
                                <p:cTn id="280" presetID="42" presetClass="entr" presetSubtype="0" fill="hold" nodeType="withEffect">
                                  <p:stCondLst>
                                    <p:cond delay="0"/>
                                  </p:stCondLst>
                                  <p:childTnLst>
                                    <p:set>
                                      <p:cBhvr>
                                        <p:cTn id="281" dur="1" fill="hold">
                                          <p:stCondLst>
                                            <p:cond delay="0"/>
                                          </p:stCondLst>
                                        </p:cTn>
                                        <p:tgtEl>
                                          <p:spTgt spid="332"/>
                                        </p:tgtEl>
                                        <p:attrNameLst>
                                          <p:attrName>style.visibility</p:attrName>
                                        </p:attrNameLst>
                                      </p:cBhvr>
                                      <p:to>
                                        <p:strVal val="visible"/>
                                      </p:to>
                                    </p:set>
                                    <p:animEffect transition="in" filter="fade">
                                      <p:cBhvr>
                                        <p:cTn id="282" dur="1000"/>
                                        <p:tgtEl>
                                          <p:spTgt spid="332"/>
                                        </p:tgtEl>
                                      </p:cBhvr>
                                    </p:animEffect>
                                    <p:anim calcmode="lin" valueType="num">
                                      <p:cBhvr>
                                        <p:cTn id="283" dur="1000" fill="hold"/>
                                        <p:tgtEl>
                                          <p:spTgt spid="332"/>
                                        </p:tgtEl>
                                        <p:attrNameLst>
                                          <p:attrName>ppt_x</p:attrName>
                                        </p:attrNameLst>
                                      </p:cBhvr>
                                      <p:tavLst>
                                        <p:tav tm="0">
                                          <p:val>
                                            <p:strVal val="#ppt_x"/>
                                          </p:val>
                                        </p:tav>
                                        <p:tav tm="100000">
                                          <p:val>
                                            <p:strVal val="#ppt_x"/>
                                          </p:val>
                                        </p:tav>
                                      </p:tavLst>
                                    </p:anim>
                                    <p:anim calcmode="lin" valueType="num">
                                      <p:cBhvr>
                                        <p:cTn id="284" dur="1000" fill="hold"/>
                                        <p:tgtEl>
                                          <p:spTgt spid="332"/>
                                        </p:tgtEl>
                                        <p:attrNameLst>
                                          <p:attrName>ppt_y</p:attrName>
                                        </p:attrNameLst>
                                      </p:cBhvr>
                                      <p:tavLst>
                                        <p:tav tm="0">
                                          <p:val>
                                            <p:strVal val="#ppt_y+.1"/>
                                          </p:val>
                                        </p:tav>
                                        <p:tav tm="100000">
                                          <p:val>
                                            <p:strVal val="#ppt_y"/>
                                          </p:val>
                                        </p:tav>
                                      </p:tavLst>
                                    </p:anim>
                                  </p:childTnLst>
                                </p:cTn>
                              </p:par>
                              <p:par>
                                <p:cTn id="285" presetID="42" presetClass="entr" presetSubtype="0" fill="hold" nodeType="withEffect">
                                  <p:stCondLst>
                                    <p:cond delay="0"/>
                                  </p:stCondLst>
                                  <p:childTnLst>
                                    <p:set>
                                      <p:cBhvr>
                                        <p:cTn id="286" dur="1" fill="hold">
                                          <p:stCondLst>
                                            <p:cond delay="0"/>
                                          </p:stCondLst>
                                        </p:cTn>
                                        <p:tgtEl>
                                          <p:spTgt spid="333"/>
                                        </p:tgtEl>
                                        <p:attrNameLst>
                                          <p:attrName>style.visibility</p:attrName>
                                        </p:attrNameLst>
                                      </p:cBhvr>
                                      <p:to>
                                        <p:strVal val="visible"/>
                                      </p:to>
                                    </p:set>
                                    <p:animEffect transition="in" filter="fade">
                                      <p:cBhvr>
                                        <p:cTn id="287" dur="1000"/>
                                        <p:tgtEl>
                                          <p:spTgt spid="333"/>
                                        </p:tgtEl>
                                      </p:cBhvr>
                                    </p:animEffect>
                                    <p:anim calcmode="lin" valueType="num">
                                      <p:cBhvr>
                                        <p:cTn id="288" dur="1000" fill="hold"/>
                                        <p:tgtEl>
                                          <p:spTgt spid="333"/>
                                        </p:tgtEl>
                                        <p:attrNameLst>
                                          <p:attrName>ppt_x</p:attrName>
                                        </p:attrNameLst>
                                      </p:cBhvr>
                                      <p:tavLst>
                                        <p:tav tm="0">
                                          <p:val>
                                            <p:strVal val="#ppt_x"/>
                                          </p:val>
                                        </p:tav>
                                        <p:tav tm="100000">
                                          <p:val>
                                            <p:strVal val="#ppt_x"/>
                                          </p:val>
                                        </p:tav>
                                      </p:tavLst>
                                    </p:anim>
                                    <p:anim calcmode="lin" valueType="num">
                                      <p:cBhvr>
                                        <p:cTn id="289" dur="1000" fill="hold"/>
                                        <p:tgtEl>
                                          <p:spTgt spid="333"/>
                                        </p:tgtEl>
                                        <p:attrNameLst>
                                          <p:attrName>ppt_y</p:attrName>
                                        </p:attrNameLst>
                                      </p:cBhvr>
                                      <p:tavLst>
                                        <p:tav tm="0">
                                          <p:val>
                                            <p:strVal val="#ppt_y+.1"/>
                                          </p:val>
                                        </p:tav>
                                        <p:tav tm="100000">
                                          <p:val>
                                            <p:strVal val="#ppt_y"/>
                                          </p:val>
                                        </p:tav>
                                      </p:tavLst>
                                    </p:anim>
                                  </p:childTnLst>
                                </p:cTn>
                              </p:par>
                              <p:par>
                                <p:cTn id="290" presetID="42" presetClass="entr" presetSubtype="0" fill="hold" nodeType="withEffect">
                                  <p:stCondLst>
                                    <p:cond delay="0"/>
                                  </p:stCondLst>
                                  <p:childTnLst>
                                    <p:set>
                                      <p:cBhvr>
                                        <p:cTn id="291" dur="1" fill="hold">
                                          <p:stCondLst>
                                            <p:cond delay="0"/>
                                          </p:stCondLst>
                                        </p:cTn>
                                        <p:tgtEl>
                                          <p:spTgt spid="227"/>
                                        </p:tgtEl>
                                        <p:attrNameLst>
                                          <p:attrName>style.visibility</p:attrName>
                                        </p:attrNameLst>
                                      </p:cBhvr>
                                      <p:to>
                                        <p:strVal val="visible"/>
                                      </p:to>
                                    </p:set>
                                    <p:animEffect transition="in" filter="fade">
                                      <p:cBhvr>
                                        <p:cTn id="292" dur="1000"/>
                                        <p:tgtEl>
                                          <p:spTgt spid="227"/>
                                        </p:tgtEl>
                                      </p:cBhvr>
                                    </p:animEffect>
                                    <p:anim calcmode="lin" valueType="num">
                                      <p:cBhvr>
                                        <p:cTn id="293" dur="1000" fill="hold"/>
                                        <p:tgtEl>
                                          <p:spTgt spid="227"/>
                                        </p:tgtEl>
                                        <p:attrNameLst>
                                          <p:attrName>ppt_x</p:attrName>
                                        </p:attrNameLst>
                                      </p:cBhvr>
                                      <p:tavLst>
                                        <p:tav tm="0">
                                          <p:val>
                                            <p:strVal val="#ppt_x"/>
                                          </p:val>
                                        </p:tav>
                                        <p:tav tm="100000">
                                          <p:val>
                                            <p:strVal val="#ppt_x"/>
                                          </p:val>
                                        </p:tav>
                                      </p:tavLst>
                                    </p:anim>
                                    <p:anim calcmode="lin" valueType="num">
                                      <p:cBhvr>
                                        <p:cTn id="294" dur="1000" fill="hold"/>
                                        <p:tgtEl>
                                          <p:spTgt spid="227"/>
                                        </p:tgtEl>
                                        <p:attrNameLst>
                                          <p:attrName>ppt_y</p:attrName>
                                        </p:attrNameLst>
                                      </p:cBhvr>
                                      <p:tavLst>
                                        <p:tav tm="0">
                                          <p:val>
                                            <p:strVal val="#ppt_y+.1"/>
                                          </p:val>
                                        </p:tav>
                                        <p:tav tm="100000">
                                          <p:val>
                                            <p:strVal val="#ppt_y"/>
                                          </p:val>
                                        </p:tav>
                                      </p:tavLst>
                                    </p:anim>
                                  </p:childTnLst>
                                </p:cTn>
                              </p:par>
                              <p:par>
                                <p:cTn id="295" presetID="42" presetClass="entr" presetSubtype="0" fill="hold" nodeType="withEffect">
                                  <p:stCondLst>
                                    <p:cond delay="0"/>
                                  </p:stCondLst>
                                  <p:childTnLst>
                                    <p:set>
                                      <p:cBhvr>
                                        <p:cTn id="296" dur="1" fill="hold">
                                          <p:stCondLst>
                                            <p:cond delay="0"/>
                                          </p:stCondLst>
                                        </p:cTn>
                                        <p:tgtEl>
                                          <p:spTgt spid="228"/>
                                        </p:tgtEl>
                                        <p:attrNameLst>
                                          <p:attrName>style.visibility</p:attrName>
                                        </p:attrNameLst>
                                      </p:cBhvr>
                                      <p:to>
                                        <p:strVal val="visible"/>
                                      </p:to>
                                    </p:set>
                                    <p:animEffect transition="in" filter="fade">
                                      <p:cBhvr>
                                        <p:cTn id="297" dur="1000"/>
                                        <p:tgtEl>
                                          <p:spTgt spid="228"/>
                                        </p:tgtEl>
                                      </p:cBhvr>
                                    </p:animEffect>
                                    <p:anim calcmode="lin" valueType="num">
                                      <p:cBhvr>
                                        <p:cTn id="298" dur="1000" fill="hold"/>
                                        <p:tgtEl>
                                          <p:spTgt spid="228"/>
                                        </p:tgtEl>
                                        <p:attrNameLst>
                                          <p:attrName>ppt_x</p:attrName>
                                        </p:attrNameLst>
                                      </p:cBhvr>
                                      <p:tavLst>
                                        <p:tav tm="0">
                                          <p:val>
                                            <p:strVal val="#ppt_x"/>
                                          </p:val>
                                        </p:tav>
                                        <p:tav tm="100000">
                                          <p:val>
                                            <p:strVal val="#ppt_x"/>
                                          </p:val>
                                        </p:tav>
                                      </p:tavLst>
                                    </p:anim>
                                    <p:anim calcmode="lin" valueType="num">
                                      <p:cBhvr>
                                        <p:cTn id="299" dur="1000" fill="hold"/>
                                        <p:tgtEl>
                                          <p:spTgt spid="228"/>
                                        </p:tgtEl>
                                        <p:attrNameLst>
                                          <p:attrName>ppt_y</p:attrName>
                                        </p:attrNameLst>
                                      </p:cBhvr>
                                      <p:tavLst>
                                        <p:tav tm="0">
                                          <p:val>
                                            <p:strVal val="#ppt_y+.1"/>
                                          </p:val>
                                        </p:tav>
                                        <p:tav tm="100000">
                                          <p:val>
                                            <p:strVal val="#ppt_y"/>
                                          </p:val>
                                        </p:tav>
                                      </p:tavLst>
                                    </p:anim>
                                  </p:childTnLst>
                                </p:cTn>
                              </p:par>
                              <p:par>
                                <p:cTn id="300" presetID="42" presetClass="entr" presetSubtype="0" fill="hold" nodeType="withEffect">
                                  <p:stCondLst>
                                    <p:cond delay="0"/>
                                  </p:stCondLst>
                                  <p:childTnLst>
                                    <p:set>
                                      <p:cBhvr>
                                        <p:cTn id="301" dur="1" fill="hold">
                                          <p:stCondLst>
                                            <p:cond delay="0"/>
                                          </p:stCondLst>
                                        </p:cTn>
                                        <p:tgtEl>
                                          <p:spTgt spid="180"/>
                                        </p:tgtEl>
                                        <p:attrNameLst>
                                          <p:attrName>style.visibility</p:attrName>
                                        </p:attrNameLst>
                                      </p:cBhvr>
                                      <p:to>
                                        <p:strVal val="visible"/>
                                      </p:to>
                                    </p:set>
                                    <p:animEffect transition="in" filter="fade">
                                      <p:cBhvr>
                                        <p:cTn id="302" dur="1000"/>
                                        <p:tgtEl>
                                          <p:spTgt spid="180"/>
                                        </p:tgtEl>
                                      </p:cBhvr>
                                    </p:animEffect>
                                    <p:anim calcmode="lin" valueType="num">
                                      <p:cBhvr>
                                        <p:cTn id="303" dur="1000" fill="hold"/>
                                        <p:tgtEl>
                                          <p:spTgt spid="180"/>
                                        </p:tgtEl>
                                        <p:attrNameLst>
                                          <p:attrName>ppt_x</p:attrName>
                                        </p:attrNameLst>
                                      </p:cBhvr>
                                      <p:tavLst>
                                        <p:tav tm="0">
                                          <p:val>
                                            <p:strVal val="#ppt_x"/>
                                          </p:val>
                                        </p:tav>
                                        <p:tav tm="100000">
                                          <p:val>
                                            <p:strVal val="#ppt_x"/>
                                          </p:val>
                                        </p:tav>
                                      </p:tavLst>
                                    </p:anim>
                                    <p:anim calcmode="lin" valueType="num">
                                      <p:cBhvr>
                                        <p:cTn id="304" dur="1000" fill="hold"/>
                                        <p:tgtEl>
                                          <p:spTgt spid="180"/>
                                        </p:tgtEl>
                                        <p:attrNameLst>
                                          <p:attrName>ppt_y</p:attrName>
                                        </p:attrNameLst>
                                      </p:cBhvr>
                                      <p:tavLst>
                                        <p:tav tm="0">
                                          <p:val>
                                            <p:strVal val="#ppt_y+.1"/>
                                          </p:val>
                                        </p:tav>
                                        <p:tav tm="100000">
                                          <p:val>
                                            <p:strVal val="#ppt_y"/>
                                          </p:val>
                                        </p:tav>
                                      </p:tavLst>
                                    </p:anim>
                                  </p:childTnLst>
                                </p:cTn>
                              </p:par>
                            </p:childTnLst>
                          </p:cTn>
                        </p:par>
                      </p:childTnLst>
                    </p:cTn>
                  </p:par>
                  <p:par>
                    <p:cTn id="305" fill="hold">
                      <p:stCondLst>
                        <p:cond delay="indefinite"/>
                      </p:stCondLst>
                      <p:childTnLst>
                        <p:par>
                          <p:cTn id="306" fill="hold">
                            <p:stCondLst>
                              <p:cond delay="0"/>
                            </p:stCondLst>
                            <p:childTnLst>
                              <p:par>
                                <p:cTn id="307" presetID="42" presetClass="entr" presetSubtype="0" fill="hold" nodeType="clickEffect">
                                  <p:stCondLst>
                                    <p:cond delay="0"/>
                                  </p:stCondLst>
                                  <p:childTnLst>
                                    <p:set>
                                      <p:cBhvr>
                                        <p:cTn id="308" dur="1" fill="hold">
                                          <p:stCondLst>
                                            <p:cond delay="0"/>
                                          </p:stCondLst>
                                        </p:cTn>
                                        <p:tgtEl>
                                          <p:spTgt spid="163"/>
                                        </p:tgtEl>
                                        <p:attrNameLst>
                                          <p:attrName>style.visibility</p:attrName>
                                        </p:attrNameLst>
                                      </p:cBhvr>
                                      <p:to>
                                        <p:strVal val="visible"/>
                                      </p:to>
                                    </p:set>
                                    <p:animEffect transition="in" filter="fade">
                                      <p:cBhvr>
                                        <p:cTn id="309" dur="1000"/>
                                        <p:tgtEl>
                                          <p:spTgt spid="163"/>
                                        </p:tgtEl>
                                      </p:cBhvr>
                                    </p:animEffect>
                                    <p:anim calcmode="lin" valueType="num">
                                      <p:cBhvr>
                                        <p:cTn id="310" dur="1000" fill="hold"/>
                                        <p:tgtEl>
                                          <p:spTgt spid="163"/>
                                        </p:tgtEl>
                                        <p:attrNameLst>
                                          <p:attrName>ppt_x</p:attrName>
                                        </p:attrNameLst>
                                      </p:cBhvr>
                                      <p:tavLst>
                                        <p:tav tm="0">
                                          <p:val>
                                            <p:strVal val="#ppt_x"/>
                                          </p:val>
                                        </p:tav>
                                        <p:tav tm="100000">
                                          <p:val>
                                            <p:strVal val="#ppt_x"/>
                                          </p:val>
                                        </p:tav>
                                      </p:tavLst>
                                    </p:anim>
                                    <p:anim calcmode="lin" valueType="num">
                                      <p:cBhvr>
                                        <p:cTn id="311" dur="1000" fill="hold"/>
                                        <p:tgtEl>
                                          <p:spTgt spid="163"/>
                                        </p:tgtEl>
                                        <p:attrNameLst>
                                          <p:attrName>ppt_y</p:attrName>
                                        </p:attrNameLst>
                                      </p:cBhvr>
                                      <p:tavLst>
                                        <p:tav tm="0">
                                          <p:val>
                                            <p:strVal val="#ppt_y+.1"/>
                                          </p:val>
                                        </p:tav>
                                        <p:tav tm="100000">
                                          <p:val>
                                            <p:strVal val="#ppt_y"/>
                                          </p:val>
                                        </p:tav>
                                      </p:tavLst>
                                    </p:anim>
                                  </p:childTnLst>
                                </p:cTn>
                              </p:par>
                              <p:par>
                                <p:cTn id="312" presetID="42" presetClass="entr" presetSubtype="0" fill="hold" nodeType="withEffect">
                                  <p:stCondLst>
                                    <p:cond delay="0"/>
                                  </p:stCondLst>
                                  <p:childTnLst>
                                    <p:set>
                                      <p:cBhvr>
                                        <p:cTn id="313" dur="1" fill="hold">
                                          <p:stCondLst>
                                            <p:cond delay="0"/>
                                          </p:stCondLst>
                                        </p:cTn>
                                        <p:tgtEl>
                                          <p:spTgt spid="210"/>
                                        </p:tgtEl>
                                        <p:attrNameLst>
                                          <p:attrName>style.visibility</p:attrName>
                                        </p:attrNameLst>
                                      </p:cBhvr>
                                      <p:to>
                                        <p:strVal val="visible"/>
                                      </p:to>
                                    </p:set>
                                    <p:animEffect transition="in" filter="fade">
                                      <p:cBhvr>
                                        <p:cTn id="314" dur="1000"/>
                                        <p:tgtEl>
                                          <p:spTgt spid="210"/>
                                        </p:tgtEl>
                                      </p:cBhvr>
                                    </p:animEffect>
                                    <p:anim calcmode="lin" valueType="num">
                                      <p:cBhvr>
                                        <p:cTn id="315" dur="1000" fill="hold"/>
                                        <p:tgtEl>
                                          <p:spTgt spid="210"/>
                                        </p:tgtEl>
                                        <p:attrNameLst>
                                          <p:attrName>ppt_x</p:attrName>
                                        </p:attrNameLst>
                                      </p:cBhvr>
                                      <p:tavLst>
                                        <p:tav tm="0">
                                          <p:val>
                                            <p:strVal val="#ppt_x"/>
                                          </p:val>
                                        </p:tav>
                                        <p:tav tm="100000">
                                          <p:val>
                                            <p:strVal val="#ppt_x"/>
                                          </p:val>
                                        </p:tav>
                                      </p:tavLst>
                                    </p:anim>
                                    <p:anim calcmode="lin" valueType="num">
                                      <p:cBhvr>
                                        <p:cTn id="316" dur="1000" fill="hold"/>
                                        <p:tgtEl>
                                          <p:spTgt spid="210"/>
                                        </p:tgtEl>
                                        <p:attrNameLst>
                                          <p:attrName>ppt_y</p:attrName>
                                        </p:attrNameLst>
                                      </p:cBhvr>
                                      <p:tavLst>
                                        <p:tav tm="0">
                                          <p:val>
                                            <p:strVal val="#ppt_y+.1"/>
                                          </p:val>
                                        </p:tav>
                                        <p:tav tm="100000">
                                          <p:val>
                                            <p:strVal val="#ppt_y"/>
                                          </p:val>
                                        </p:tav>
                                      </p:tavLst>
                                    </p:anim>
                                  </p:childTnLst>
                                </p:cTn>
                              </p:par>
                              <p:par>
                                <p:cTn id="317" presetID="42" presetClass="entr" presetSubtype="0" fill="hold" grpId="0" nodeType="withEffect">
                                  <p:stCondLst>
                                    <p:cond delay="0"/>
                                  </p:stCondLst>
                                  <p:childTnLst>
                                    <p:set>
                                      <p:cBhvr>
                                        <p:cTn id="318" dur="1" fill="hold">
                                          <p:stCondLst>
                                            <p:cond delay="0"/>
                                          </p:stCondLst>
                                        </p:cTn>
                                        <p:tgtEl>
                                          <p:spTgt spid="213"/>
                                        </p:tgtEl>
                                        <p:attrNameLst>
                                          <p:attrName>style.visibility</p:attrName>
                                        </p:attrNameLst>
                                      </p:cBhvr>
                                      <p:to>
                                        <p:strVal val="visible"/>
                                      </p:to>
                                    </p:set>
                                    <p:animEffect transition="in" filter="fade">
                                      <p:cBhvr>
                                        <p:cTn id="319" dur="1000"/>
                                        <p:tgtEl>
                                          <p:spTgt spid="213"/>
                                        </p:tgtEl>
                                      </p:cBhvr>
                                    </p:animEffect>
                                    <p:anim calcmode="lin" valueType="num">
                                      <p:cBhvr>
                                        <p:cTn id="320" dur="1000" fill="hold"/>
                                        <p:tgtEl>
                                          <p:spTgt spid="213"/>
                                        </p:tgtEl>
                                        <p:attrNameLst>
                                          <p:attrName>ppt_x</p:attrName>
                                        </p:attrNameLst>
                                      </p:cBhvr>
                                      <p:tavLst>
                                        <p:tav tm="0">
                                          <p:val>
                                            <p:strVal val="#ppt_x"/>
                                          </p:val>
                                        </p:tav>
                                        <p:tav tm="100000">
                                          <p:val>
                                            <p:strVal val="#ppt_x"/>
                                          </p:val>
                                        </p:tav>
                                      </p:tavLst>
                                    </p:anim>
                                    <p:anim calcmode="lin" valueType="num">
                                      <p:cBhvr>
                                        <p:cTn id="321" dur="1000" fill="hold"/>
                                        <p:tgtEl>
                                          <p:spTgt spid="213"/>
                                        </p:tgtEl>
                                        <p:attrNameLst>
                                          <p:attrName>ppt_y</p:attrName>
                                        </p:attrNameLst>
                                      </p:cBhvr>
                                      <p:tavLst>
                                        <p:tav tm="0">
                                          <p:val>
                                            <p:strVal val="#ppt_y+.1"/>
                                          </p:val>
                                        </p:tav>
                                        <p:tav tm="100000">
                                          <p:val>
                                            <p:strVal val="#ppt_y"/>
                                          </p:val>
                                        </p:tav>
                                      </p:tavLst>
                                    </p:anim>
                                  </p:childTnLst>
                                </p:cTn>
                              </p:par>
                            </p:childTnLst>
                          </p:cTn>
                        </p:par>
                      </p:childTnLst>
                    </p:cTn>
                  </p:par>
                  <p:par>
                    <p:cTn id="322" fill="hold">
                      <p:stCondLst>
                        <p:cond delay="indefinite"/>
                      </p:stCondLst>
                      <p:childTnLst>
                        <p:par>
                          <p:cTn id="323" fill="hold">
                            <p:stCondLst>
                              <p:cond delay="0"/>
                            </p:stCondLst>
                            <p:childTnLst>
                              <p:par>
                                <p:cTn id="324" presetID="42" presetClass="entr" presetSubtype="0" fill="hold" nodeType="clickEffect">
                                  <p:stCondLst>
                                    <p:cond delay="0"/>
                                  </p:stCondLst>
                                  <p:childTnLst>
                                    <p:set>
                                      <p:cBhvr>
                                        <p:cTn id="325" dur="1" fill="hold">
                                          <p:stCondLst>
                                            <p:cond delay="0"/>
                                          </p:stCondLst>
                                        </p:cTn>
                                        <p:tgtEl>
                                          <p:spTgt spid="232"/>
                                        </p:tgtEl>
                                        <p:attrNameLst>
                                          <p:attrName>style.visibility</p:attrName>
                                        </p:attrNameLst>
                                      </p:cBhvr>
                                      <p:to>
                                        <p:strVal val="visible"/>
                                      </p:to>
                                    </p:set>
                                    <p:animEffect transition="in" filter="fade">
                                      <p:cBhvr>
                                        <p:cTn id="326" dur="1000"/>
                                        <p:tgtEl>
                                          <p:spTgt spid="232"/>
                                        </p:tgtEl>
                                      </p:cBhvr>
                                    </p:animEffect>
                                    <p:anim calcmode="lin" valueType="num">
                                      <p:cBhvr>
                                        <p:cTn id="327" dur="1000" fill="hold"/>
                                        <p:tgtEl>
                                          <p:spTgt spid="232"/>
                                        </p:tgtEl>
                                        <p:attrNameLst>
                                          <p:attrName>ppt_x</p:attrName>
                                        </p:attrNameLst>
                                      </p:cBhvr>
                                      <p:tavLst>
                                        <p:tav tm="0">
                                          <p:val>
                                            <p:strVal val="#ppt_x"/>
                                          </p:val>
                                        </p:tav>
                                        <p:tav tm="100000">
                                          <p:val>
                                            <p:strVal val="#ppt_x"/>
                                          </p:val>
                                        </p:tav>
                                      </p:tavLst>
                                    </p:anim>
                                    <p:anim calcmode="lin" valueType="num">
                                      <p:cBhvr>
                                        <p:cTn id="328" dur="1000" fill="hold"/>
                                        <p:tgtEl>
                                          <p:spTgt spid="232"/>
                                        </p:tgtEl>
                                        <p:attrNameLst>
                                          <p:attrName>ppt_y</p:attrName>
                                        </p:attrNameLst>
                                      </p:cBhvr>
                                      <p:tavLst>
                                        <p:tav tm="0">
                                          <p:val>
                                            <p:strVal val="#ppt_y+.1"/>
                                          </p:val>
                                        </p:tav>
                                        <p:tav tm="100000">
                                          <p:val>
                                            <p:strVal val="#ppt_y"/>
                                          </p:val>
                                        </p:tav>
                                      </p:tavLst>
                                    </p:anim>
                                  </p:childTnLst>
                                </p:cTn>
                              </p:par>
                              <p:par>
                                <p:cTn id="329" presetID="42" presetClass="entr" presetSubtype="0" fill="hold" grpId="0" nodeType="withEffect">
                                  <p:stCondLst>
                                    <p:cond delay="0"/>
                                  </p:stCondLst>
                                  <p:childTnLst>
                                    <p:set>
                                      <p:cBhvr>
                                        <p:cTn id="330" dur="1" fill="hold">
                                          <p:stCondLst>
                                            <p:cond delay="0"/>
                                          </p:stCondLst>
                                        </p:cTn>
                                        <p:tgtEl>
                                          <p:spTgt spid="231"/>
                                        </p:tgtEl>
                                        <p:attrNameLst>
                                          <p:attrName>style.visibility</p:attrName>
                                        </p:attrNameLst>
                                      </p:cBhvr>
                                      <p:to>
                                        <p:strVal val="visible"/>
                                      </p:to>
                                    </p:set>
                                    <p:animEffect transition="in" filter="fade">
                                      <p:cBhvr>
                                        <p:cTn id="331" dur="1000"/>
                                        <p:tgtEl>
                                          <p:spTgt spid="231"/>
                                        </p:tgtEl>
                                      </p:cBhvr>
                                    </p:animEffect>
                                    <p:anim calcmode="lin" valueType="num">
                                      <p:cBhvr>
                                        <p:cTn id="332" dur="1000" fill="hold"/>
                                        <p:tgtEl>
                                          <p:spTgt spid="231"/>
                                        </p:tgtEl>
                                        <p:attrNameLst>
                                          <p:attrName>ppt_x</p:attrName>
                                        </p:attrNameLst>
                                      </p:cBhvr>
                                      <p:tavLst>
                                        <p:tav tm="0">
                                          <p:val>
                                            <p:strVal val="#ppt_x"/>
                                          </p:val>
                                        </p:tav>
                                        <p:tav tm="100000">
                                          <p:val>
                                            <p:strVal val="#ppt_x"/>
                                          </p:val>
                                        </p:tav>
                                      </p:tavLst>
                                    </p:anim>
                                    <p:anim calcmode="lin" valueType="num">
                                      <p:cBhvr>
                                        <p:cTn id="333" dur="1000" fill="hold"/>
                                        <p:tgtEl>
                                          <p:spTgt spid="231"/>
                                        </p:tgtEl>
                                        <p:attrNameLst>
                                          <p:attrName>ppt_y</p:attrName>
                                        </p:attrNameLst>
                                      </p:cBhvr>
                                      <p:tavLst>
                                        <p:tav tm="0">
                                          <p:val>
                                            <p:strVal val="#ppt_y+.1"/>
                                          </p:val>
                                        </p:tav>
                                        <p:tav tm="100000">
                                          <p:val>
                                            <p:strVal val="#ppt_y"/>
                                          </p:val>
                                        </p:tav>
                                      </p:tavLst>
                                    </p:anim>
                                  </p:childTnLst>
                                </p:cTn>
                              </p:par>
                              <p:par>
                                <p:cTn id="334" presetID="42" presetClass="entr" presetSubtype="0" fill="hold" nodeType="withEffect">
                                  <p:stCondLst>
                                    <p:cond delay="0"/>
                                  </p:stCondLst>
                                  <p:childTnLst>
                                    <p:set>
                                      <p:cBhvr>
                                        <p:cTn id="335" dur="1" fill="hold">
                                          <p:stCondLst>
                                            <p:cond delay="0"/>
                                          </p:stCondLst>
                                        </p:cTn>
                                        <p:tgtEl>
                                          <p:spTgt spid="136"/>
                                        </p:tgtEl>
                                        <p:attrNameLst>
                                          <p:attrName>style.visibility</p:attrName>
                                        </p:attrNameLst>
                                      </p:cBhvr>
                                      <p:to>
                                        <p:strVal val="visible"/>
                                      </p:to>
                                    </p:set>
                                    <p:animEffect transition="in" filter="fade">
                                      <p:cBhvr>
                                        <p:cTn id="336" dur="1000"/>
                                        <p:tgtEl>
                                          <p:spTgt spid="136"/>
                                        </p:tgtEl>
                                      </p:cBhvr>
                                    </p:animEffect>
                                    <p:anim calcmode="lin" valueType="num">
                                      <p:cBhvr>
                                        <p:cTn id="337" dur="1000" fill="hold"/>
                                        <p:tgtEl>
                                          <p:spTgt spid="136"/>
                                        </p:tgtEl>
                                        <p:attrNameLst>
                                          <p:attrName>ppt_x</p:attrName>
                                        </p:attrNameLst>
                                      </p:cBhvr>
                                      <p:tavLst>
                                        <p:tav tm="0">
                                          <p:val>
                                            <p:strVal val="#ppt_x"/>
                                          </p:val>
                                        </p:tav>
                                        <p:tav tm="100000">
                                          <p:val>
                                            <p:strVal val="#ppt_x"/>
                                          </p:val>
                                        </p:tav>
                                      </p:tavLst>
                                    </p:anim>
                                    <p:anim calcmode="lin" valueType="num">
                                      <p:cBhvr>
                                        <p:cTn id="338"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par>
                    <p:cTn id="339" fill="hold">
                      <p:stCondLst>
                        <p:cond delay="indefinite"/>
                      </p:stCondLst>
                      <p:childTnLst>
                        <p:par>
                          <p:cTn id="340" fill="hold">
                            <p:stCondLst>
                              <p:cond delay="0"/>
                            </p:stCondLst>
                            <p:childTnLst>
                              <p:par>
                                <p:cTn id="341" presetID="42" presetClass="entr" presetSubtype="0" fill="hold" nodeType="clickEffect">
                                  <p:stCondLst>
                                    <p:cond delay="0"/>
                                  </p:stCondLst>
                                  <p:childTnLst>
                                    <p:set>
                                      <p:cBhvr>
                                        <p:cTn id="342" dur="1" fill="hold">
                                          <p:stCondLst>
                                            <p:cond delay="0"/>
                                          </p:stCondLst>
                                        </p:cTn>
                                        <p:tgtEl>
                                          <p:spTgt spid="373"/>
                                        </p:tgtEl>
                                        <p:attrNameLst>
                                          <p:attrName>style.visibility</p:attrName>
                                        </p:attrNameLst>
                                      </p:cBhvr>
                                      <p:to>
                                        <p:strVal val="visible"/>
                                      </p:to>
                                    </p:set>
                                    <p:animEffect transition="in" filter="fade">
                                      <p:cBhvr>
                                        <p:cTn id="343" dur="1000"/>
                                        <p:tgtEl>
                                          <p:spTgt spid="373"/>
                                        </p:tgtEl>
                                      </p:cBhvr>
                                    </p:animEffect>
                                    <p:anim calcmode="lin" valueType="num">
                                      <p:cBhvr>
                                        <p:cTn id="344" dur="1000" fill="hold"/>
                                        <p:tgtEl>
                                          <p:spTgt spid="373"/>
                                        </p:tgtEl>
                                        <p:attrNameLst>
                                          <p:attrName>ppt_x</p:attrName>
                                        </p:attrNameLst>
                                      </p:cBhvr>
                                      <p:tavLst>
                                        <p:tav tm="0">
                                          <p:val>
                                            <p:strVal val="#ppt_x"/>
                                          </p:val>
                                        </p:tav>
                                        <p:tav tm="100000">
                                          <p:val>
                                            <p:strVal val="#ppt_x"/>
                                          </p:val>
                                        </p:tav>
                                      </p:tavLst>
                                    </p:anim>
                                    <p:anim calcmode="lin" valueType="num">
                                      <p:cBhvr>
                                        <p:cTn id="345" dur="1000" fill="hold"/>
                                        <p:tgtEl>
                                          <p:spTgt spid="373"/>
                                        </p:tgtEl>
                                        <p:attrNameLst>
                                          <p:attrName>ppt_y</p:attrName>
                                        </p:attrNameLst>
                                      </p:cBhvr>
                                      <p:tavLst>
                                        <p:tav tm="0">
                                          <p:val>
                                            <p:strVal val="#ppt_y+.1"/>
                                          </p:val>
                                        </p:tav>
                                        <p:tav tm="100000">
                                          <p:val>
                                            <p:strVal val="#ppt_y"/>
                                          </p:val>
                                        </p:tav>
                                      </p:tavLst>
                                    </p:anim>
                                  </p:childTnLst>
                                </p:cTn>
                              </p:par>
                              <p:par>
                                <p:cTn id="346" presetID="42" presetClass="entr" presetSubtype="0" fill="hold" nodeType="withEffect">
                                  <p:stCondLst>
                                    <p:cond delay="0"/>
                                  </p:stCondLst>
                                  <p:childTnLst>
                                    <p:set>
                                      <p:cBhvr>
                                        <p:cTn id="347" dur="1" fill="hold">
                                          <p:stCondLst>
                                            <p:cond delay="0"/>
                                          </p:stCondLst>
                                        </p:cTn>
                                        <p:tgtEl>
                                          <p:spTgt spid="375"/>
                                        </p:tgtEl>
                                        <p:attrNameLst>
                                          <p:attrName>style.visibility</p:attrName>
                                        </p:attrNameLst>
                                      </p:cBhvr>
                                      <p:to>
                                        <p:strVal val="visible"/>
                                      </p:to>
                                    </p:set>
                                    <p:animEffect transition="in" filter="fade">
                                      <p:cBhvr>
                                        <p:cTn id="348" dur="1000"/>
                                        <p:tgtEl>
                                          <p:spTgt spid="375"/>
                                        </p:tgtEl>
                                      </p:cBhvr>
                                    </p:animEffect>
                                    <p:anim calcmode="lin" valueType="num">
                                      <p:cBhvr>
                                        <p:cTn id="349" dur="1000" fill="hold"/>
                                        <p:tgtEl>
                                          <p:spTgt spid="375"/>
                                        </p:tgtEl>
                                        <p:attrNameLst>
                                          <p:attrName>ppt_x</p:attrName>
                                        </p:attrNameLst>
                                      </p:cBhvr>
                                      <p:tavLst>
                                        <p:tav tm="0">
                                          <p:val>
                                            <p:strVal val="#ppt_x"/>
                                          </p:val>
                                        </p:tav>
                                        <p:tav tm="100000">
                                          <p:val>
                                            <p:strVal val="#ppt_x"/>
                                          </p:val>
                                        </p:tav>
                                      </p:tavLst>
                                    </p:anim>
                                    <p:anim calcmode="lin" valueType="num">
                                      <p:cBhvr>
                                        <p:cTn id="350" dur="1000" fill="hold"/>
                                        <p:tgtEl>
                                          <p:spTgt spid="375"/>
                                        </p:tgtEl>
                                        <p:attrNameLst>
                                          <p:attrName>ppt_y</p:attrName>
                                        </p:attrNameLst>
                                      </p:cBhvr>
                                      <p:tavLst>
                                        <p:tav tm="0">
                                          <p:val>
                                            <p:strVal val="#ppt_y+.1"/>
                                          </p:val>
                                        </p:tav>
                                        <p:tav tm="100000">
                                          <p:val>
                                            <p:strVal val="#ppt_y"/>
                                          </p:val>
                                        </p:tav>
                                      </p:tavLst>
                                    </p:anim>
                                  </p:childTnLst>
                                </p:cTn>
                              </p:par>
                              <p:par>
                                <p:cTn id="351" presetID="42" presetClass="entr" presetSubtype="0" fill="hold" nodeType="withEffect">
                                  <p:stCondLst>
                                    <p:cond delay="0"/>
                                  </p:stCondLst>
                                  <p:childTnLst>
                                    <p:set>
                                      <p:cBhvr>
                                        <p:cTn id="352" dur="1" fill="hold">
                                          <p:stCondLst>
                                            <p:cond delay="0"/>
                                          </p:stCondLst>
                                        </p:cTn>
                                        <p:tgtEl>
                                          <p:spTgt spid="389"/>
                                        </p:tgtEl>
                                        <p:attrNameLst>
                                          <p:attrName>style.visibility</p:attrName>
                                        </p:attrNameLst>
                                      </p:cBhvr>
                                      <p:to>
                                        <p:strVal val="visible"/>
                                      </p:to>
                                    </p:set>
                                    <p:animEffect transition="in" filter="fade">
                                      <p:cBhvr>
                                        <p:cTn id="353" dur="1000"/>
                                        <p:tgtEl>
                                          <p:spTgt spid="389"/>
                                        </p:tgtEl>
                                      </p:cBhvr>
                                    </p:animEffect>
                                    <p:anim calcmode="lin" valueType="num">
                                      <p:cBhvr>
                                        <p:cTn id="354" dur="1000" fill="hold"/>
                                        <p:tgtEl>
                                          <p:spTgt spid="389"/>
                                        </p:tgtEl>
                                        <p:attrNameLst>
                                          <p:attrName>ppt_x</p:attrName>
                                        </p:attrNameLst>
                                      </p:cBhvr>
                                      <p:tavLst>
                                        <p:tav tm="0">
                                          <p:val>
                                            <p:strVal val="#ppt_x"/>
                                          </p:val>
                                        </p:tav>
                                        <p:tav tm="100000">
                                          <p:val>
                                            <p:strVal val="#ppt_x"/>
                                          </p:val>
                                        </p:tav>
                                      </p:tavLst>
                                    </p:anim>
                                    <p:anim calcmode="lin" valueType="num">
                                      <p:cBhvr>
                                        <p:cTn id="355" dur="1000" fill="hold"/>
                                        <p:tgtEl>
                                          <p:spTgt spid="389"/>
                                        </p:tgtEl>
                                        <p:attrNameLst>
                                          <p:attrName>ppt_y</p:attrName>
                                        </p:attrNameLst>
                                      </p:cBhvr>
                                      <p:tavLst>
                                        <p:tav tm="0">
                                          <p:val>
                                            <p:strVal val="#ppt_y+.1"/>
                                          </p:val>
                                        </p:tav>
                                        <p:tav tm="100000">
                                          <p:val>
                                            <p:strVal val="#ppt_y"/>
                                          </p:val>
                                        </p:tav>
                                      </p:tavLst>
                                    </p:anim>
                                  </p:childTnLst>
                                </p:cTn>
                              </p:par>
                              <p:par>
                                <p:cTn id="356" presetID="42" presetClass="entr" presetSubtype="0" fill="hold" nodeType="withEffect">
                                  <p:stCondLst>
                                    <p:cond delay="0"/>
                                  </p:stCondLst>
                                  <p:childTnLst>
                                    <p:set>
                                      <p:cBhvr>
                                        <p:cTn id="357" dur="1" fill="hold">
                                          <p:stCondLst>
                                            <p:cond delay="0"/>
                                          </p:stCondLst>
                                        </p:cTn>
                                        <p:tgtEl>
                                          <p:spTgt spid="253"/>
                                        </p:tgtEl>
                                        <p:attrNameLst>
                                          <p:attrName>style.visibility</p:attrName>
                                        </p:attrNameLst>
                                      </p:cBhvr>
                                      <p:to>
                                        <p:strVal val="visible"/>
                                      </p:to>
                                    </p:set>
                                    <p:animEffect transition="in" filter="fade">
                                      <p:cBhvr>
                                        <p:cTn id="358" dur="1000"/>
                                        <p:tgtEl>
                                          <p:spTgt spid="253"/>
                                        </p:tgtEl>
                                      </p:cBhvr>
                                    </p:animEffect>
                                    <p:anim calcmode="lin" valueType="num">
                                      <p:cBhvr>
                                        <p:cTn id="359" dur="1000" fill="hold"/>
                                        <p:tgtEl>
                                          <p:spTgt spid="253"/>
                                        </p:tgtEl>
                                        <p:attrNameLst>
                                          <p:attrName>ppt_x</p:attrName>
                                        </p:attrNameLst>
                                      </p:cBhvr>
                                      <p:tavLst>
                                        <p:tav tm="0">
                                          <p:val>
                                            <p:strVal val="#ppt_x"/>
                                          </p:val>
                                        </p:tav>
                                        <p:tav tm="100000">
                                          <p:val>
                                            <p:strVal val="#ppt_x"/>
                                          </p:val>
                                        </p:tav>
                                      </p:tavLst>
                                    </p:anim>
                                    <p:anim calcmode="lin" valueType="num">
                                      <p:cBhvr>
                                        <p:cTn id="360" dur="1000" fill="hold"/>
                                        <p:tgtEl>
                                          <p:spTgt spid="253"/>
                                        </p:tgtEl>
                                        <p:attrNameLst>
                                          <p:attrName>ppt_y</p:attrName>
                                        </p:attrNameLst>
                                      </p:cBhvr>
                                      <p:tavLst>
                                        <p:tav tm="0">
                                          <p:val>
                                            <p:strVal val="#ppt_y+.1"/>
                                          </p:val>
                                        </p:tav>
                                        <p:tav tm="100000">
                                          <p:val>
                                            <p:strVal val="#ppt_y"/>
                                          </p:val>
                                        </p:tav>
                                      </p:tavLst>
                                    </p:anim>
                                  </p:childTnLst>
                                </p:cTn>
                              </p:par>
                              <p:par>
                                <p:cTn id="361" presetID="42" presetClass="entr" presetSubtype="0" fill="hold" nodeType="withEffect">
                                  <p:stCondLst>
                                    <p:cond delay="0"/>
                                  </p:stCondLst>
                                  <p:childTnLst>
                                    <p:set>
                                      <p:cBhvr>
                                        <p:cTn id="362" dur="1" fill="hold">
                                          <p:stCondLst>
                                            <p:cond delay="0"/>
                                          </p:stCondLst>
                                        </p:cTn>
                                        <p:tgtEl>
                                          <p:spTgt spid="256"/>
                                        </p:tgtEl>
                                        <p:attrNameLst>
                                          <p:attrName>style.visibility</p:attrName>
                                        </p:attrNameLst>
                                      </p:cBhvr>
                                      <p:to>
                                        <p:strVal val="visible"/>
                                      </p:to>
                                    </p:set>
                                    <p:animEffect transition="in" filter="fade">
                                      <p:cBhvr>
                                        <p:cTn id="363" dur="1000"/>
                                        <p:tgtEl>
                                          <p:spTgt spid="256"/>
                                        </p:tgtEl>
                                      </p:cBhvr>
                                    </p:animEffect>
                                    <p:anim calcmode="lin" valueType="num">
                                      <p:cBhvr>
                                        <p:cTn id="364" dur="1000" fill="hold"/>
                                        <p:tgtEl>
                                          <p:spTgt spid="256"/>
                                        </p:tgtEl>
                                        <p:attrNameLst>
                                          <p:attrName>ppt_x</p:attrName>
                                        </p:attrNameLst>
                                      </p:cBhvr>
                                      <p:tavLst>
                                        <p:tav tm="0">
                                          <p:val>
                                            <p:strVal val="#ppt_x"/>
                                          </p:val>
                                        </p:tav>
                                        <p:tav tm="100000">
                                          <p:val>
                                            <p:strVal val="#ppt_x"/>
                                          </p:val>
                                        </p:tav>
                                      </p:tavLst>
                                    </p:anim>
                                    <p:anim calcmode="lin" valueType="num">
                                      <p:cBhvr>
                                        <p:cTn id="365" dur="1000" fill="hold"/>
                                        <p:tgtEl>
                                          <p:spTgt spid="256"/>
                                        </p:tgtEl>
                                        <p:attrNameLst>
                                          <p:attrName>ppt_y</p:attrName>
                                        </p:attrNameLst>
                                      </p:cBhvr>
                                      <p:tavLst>
                                        <p:tav tm="0">
                                          <p:val>
                                            <p:strVal val="#ppt_y+.1"/>
                                          </p:val>
                                        </p:tav>
                                        <p:tav tm="100000">
                                          <p:val>
                                            <p:strVal val="#ppt_y"/>
                                          </p:val>
                                        </p:tav>
                                      </p:tavLst>
                                    </p:anim>
                                  </p:childTnLst>
                                </p:cTn>
                              </p:par>
                              <p:par>
                                <p:cTn id="366" presetID="42" presetClass="entr" presetSubtype="0" fill="hold" nodeType="withEffect">
                                  <p:stCondLst>
                                    <p:cond delay="0"/>
                                  </p:stCondLst>
                                  <p:childTnLst>
                                    <p:set>
                                      <p:cBhvr>
                                        <p:cTn id="367" dur="1" fill="hold">
                                          <p:stCondLst>
                                            <p:cond delay="0"/>
                                          </p:stCondLst>
                                        </p:cTn>
                                        <p:tgtEl>
                                          <p:spTgt spid="259"/>
                                        </p:tgtEl>
                                        <p:attrNameLst>
                                          <p:attrName>style.visibility</p:attrName>
                                        </p:attrNameLst>
                                      </p:cBhvr>
                                      <p:to>
                                        <p:strVal val="visible"/>
                                      </p:to>
                                    </p:set>
                                    <p:animEffect transition="in" filter="fade">
                                      <p:cBhvr>
                                        <p:cTn id="368" dur="1000"/>
                                        <p:tgtEl>
                                          <p:spTgt spid="259"/>
                                        </p:tgtEl>
                                      </p:cBhvr>
                                    </p:animEffect>
                                    <p:anim calcmode="lin" valueType="num">
                                      <p:cBhvr>
                                        <p:cTn id="369" dur="1000" fill="hold"/>
                                        <p:tgtEl>
                                          <p:spTgt spid="259"/>
                                        </p:tgtEl>
                                        <p:attrNameLst>
                                          <p:attrName>ppt_x</p:attrName>
                                        </p:attrNameLst>
                                      </p:cBhvr>
                                      <p:tavLst>
                                        <p:tav tm="0">
                                          <p:val>
                                            <p:strVal val="#ppt_x"/>
                                          </p:val>
                                        </p:tav>
                                        <p:tav tm="100000">
                                          <p:val>
                                            <p:strVal val="#ppt_x"/>
                                          </p:val>
                                        </p:tav>
                                      </p:tavLst>
                                    </p:anim>
                                    <p:anim calcmode="lin" valueType="num">
                                      <p:cBhvr>
                                        <p:cTn id="370" dur="1000" fill="hold"/>
                                        <p:tgtEl>
                                          <p:spTgt spid="259"/>
                                        </p:tgtEl>
                                        <p:attrNameLst>
                                          <p:attrName>ppt_y</p:attrName>
                                        </p:attrNameLst>
                                      </p:cBhvr>
                                      <p:tavLst>
                                        <p:tav tm="0">
                                          <p:val>
                                            <p:strVal val="#ppt_y+.1"/>
                                          </p:val>
                                        </p:tav>
                                        <p:tav tm="100000">
                                          <p:val>
                                            <p:strVal val="#ppt_y"/>
                                          </p:val>
                                        </p:tav>
                                      </p:tavLst>
                                    </p:anim>
                                  </p:childTnLst>
                                </p:cTn>
                              </p:par>
                              <p:par>
                                <p:cTn id="371" presetID="42" presetClass="entr" presetSubtype="0" fill="hold" nodeType="withEffect">
                                  <p:stCondLst>
                                    <p:cond delay="0"/>
                                  </p:stCondLst>
                                  <p:childTnLst>
                                    <p:set>
                                      <p:cBhvr>
                                        <p:cTn id="372" dur="1" fill="hold">
                                          <p:stCondLst>
                                            <p:cond delay="0"/>
                                          </p:stCondLst>
                                        </p:cTn>
                                        <p:tgtEl>
                                          <p:spTgt spid="307"/>
                                        </p:tgtEl>
                                        <p:attrNameLst>
                                          <p:attrName>style.visibility</p:attrName>
                                        </p:attrNameLst>
                                      </p:cBhvr>
                                      <p:to>
                                        <p:strVal val="visible"/>
                                      </p:to>
                                    </p:set>
                                    <p:animEffect transition="in" filter="fade">
                                      <p:cBhvr>
                                        <p:cTn id="373" dur="1000"/>
                                        <p:tgtEl>
                                          <p:spTgt spid="307"/>
                                        </p:tgtEl>
                                      </p:cBhvr>
                                    </p:animEffect>
                                    <p:anim calcmode="lin" valueType="num">
                                      <p:cBhvr>
                                        <p:cTn id="374" dur="1000" fill="hold"/>
                                        <p:tgtEl>
                                          <p:spTgt spid="307"/>
                                        </p:tgtEl>
                                        <p:attrNameLst>
                                          <p:attrName>ppt_x</p:attrName>
                                        </p:attrNameLst>
                                      </p:cBhvr>
                                      <p:tavLst>
                                        <p:tav tm="0">
                                          <p:val>
                                            <p:strVal val="#ppt_x"/>
                                          </p:val>
                                        </p:tav>
                                        <p:tav tm="100000">
                                          <p:val>
                                            <p:strVal val="#ppt_x"/>
                                          </p:val>
                                        </p:tav>
                                      </p:tavLst>
                                    </p:anim>
                                    <p:anim calcmode="lin" valueType="num">
                                      <p:cBhvr>
                                        <p:cTn id="375" dur="1000" fill="hold"/>
                                        <p:tgtEl>
                                          <p:spTgt spid="307"/>
                                        </p:tgtEl>
                                        <p:attrNameLst>
                                          <p:attrName>ppt_y</p:attrName>
                                        </p:attrNameLst>
                                      </p:cBhvr>
                                      <p:tavLst>
                                        <p:tav tm="0">
                                          <p:val>
                                            <p:strVal val="#ppt_y+.1"/>
                                          </p:val>
                                        </p:tav>
                                        <p:tav tm="100000">
                                          <p:val>
                                            <p:strVal val="#ppt_y"/>
                                          </p:val>
                                        </p:tav>
                                      </p:tavLst>
                                    </p:anim>
                                  </p:childTnLst>
                                </p:cTn>
                              </p:par>
                              <p:par>
                                <p:cTn id="376" presetID="42" presetClass="entr" presetSubtype="0" fill="hold" nodeType="withEffect">
                                  <p:stCondLst>
                                    <p:cond delay="0"/>
                                  </p:stCondLst>
                                  <p:childTnLst>
                                    <p:set>
                                      <p:cBhvr>
                                        <p:cTn id="377" dur="1" fill="hold">
                                          <p:stCondLst>
                                            <p:cond delay="0"/>
                                          </p:stCondLst>
                                        </p:cTn>
                                        <p:tgtEl>
                                          <p:spTgt spid="315"/>
                                        </p:tgtEl>
                                        <p:attrNameLst>
                                          <p:attrName>style.visibility</p:attrName>
                                        </p:attrNameLst>
                                      </p:cBhvr>
                                      <p:to>
                                        <p:strVal val="visible"/>
                                      </p:to>
                                    </p:set>
                                    <p:animEffect transition="in" filter="fade">
                                      <p:cBhvr>
                                        <p:cTn id="378" dur="1000"/>
                                        <p:tgtEl>
                                          <p:spTgt spid="315"/>
                                        </p:tgtEl>
                                      </p:cBhvr>
                                    </p:animEffect>
                                    <p:anim calcmode="lin" valueType="num">
                                      <p:cBhvr>
                                        <p:cTn id="379" dur="1000" fill="hold"/>
                                        <p:tgtEl>
                                          <p:spTgt spid="315"/>
                                        </p:tgtEl>
                                        <p:attrNameLst>
                                          <p:attrName>ppt_x</p:attrName>
                                        </p:attrNameLst>
                                      </p:cBhvr>
                                      <p:tavLst>
                                        <p:tav tm="0">
                                          <p:val>
                                            <p:strVal val="#ppt_x"/>
                                          </p:val>
                                        </p:tav>
                                        <p:tav tm="100000">
                                          <p:val>
                                            <p:strVal val="#ppt_x"/>
                                          </p:val>
                                        </p:tav>
                                      </p:tavLst>
                                    </p:anim>
                                    <p:anim calcmode="lin" valueType="num">
                                      <p:cBhvr>
                                        <p:cTn id="380" dur="1000" fill="hold"/>
                                        <p:tgtEl>
                                          <p:spTgt spid="315"/>
                                        </p:tgtEl>
                                        <p:attrNameLst>
                                          <p:attrName>ppt_y</p:attrName>
                                        </p:attrNameLst>
                                      </p:cBhvr>
                                      <p:tavLst>
                                        <p:tav tm="0">
                                          <p:val>
                                            <p:strVal val="#ppt_y+.1"/>
                                          </p:val>
                                        </p:tav>
                                        <p:tav tm="100000">
                                          <p:val>
                                            <p:strVal val="#ppt_y"/>
                                          </p:val>
                                        </p:tav>
                                      </p:tavLst>
                                    </p:anim>
                                  </p:childTnLst>
                                </p:cTn>
                              </p:par>
                              <p:par>
                                <p:cTn id="381" presetID="42" presetClass="entr" presetSubtype="0" fill="hold" nodeType="withEffect">
                                  <p:stCondLst>
                                    <p:cond delay="0"/>
                                  </p:stCondLst>
                                  <p:childTnLst>
                                    <p:set>
                                      <p:cBhvr>
                                        <p:cTn id="382" dur="1" fill="hold">
                                          <p:stCondLst>
                                            <p:cond delay="0"/>
                                          </p:stCondLst>
                                        </p:cTn>
                                        <p:tgtEl>
                                          <p:spTgt spid="320"/>
                                        </p:tgtEl>
                                        <p:attrNameLst>
                                          <p:attrName>style.visibility</p:attrName>
                                        </p:attrNameLst>
                                      </p:cBhvr>
                                      <p:to>
                                        <p:strVal val="visible"/>
                                      </p:to>
                                    </p:set>
                                    <p:animEffect transition="in" filter="fade">
                                      <p:cBhvr>
                                        <p:cTn id="383" dur="1000"/>
                                        <p:tgtEl>
                                          <p:spTgt spid="320"/>
                                        </p:tgtEl>
                                      </p:cBhvr>
                                    </p:animEffect>
                                    <p:anim calcmode="lin" valueType="num">
                                      <p:cBhvr>
                                        <p:cTn id="384" dur="1000" fill="hold"/>
                                        <p:tgtEl>
                                          <p:spTgt spid="320"/>
                                        </p:tgtEl>
                                        <p:attrNameLst>
                                          <p:attrName>ppt_x</p:attrName>
                                        </p:attrNameLst>
                                      </p:cBhvr>
                                      <p:tavLst>
                                        <p:tav tm="0">
                                          <p:val>
                                            <p:strVal val="#ppt_x"/>
                                          </p:val>
                                        </p:tav>
                                        <p:tav tm="100000">
                                          <p:val>
                                            <p:strVal val="#ppt_x"/>
                                          </p:val>
                                        </p:tav>
                                      </p:tavLst>
                                    </p:anim>
                                    <p:anim calcmode="lin" valueType="num">
                                      <p:cBhvr>
                                        <p:cTn id="385" dur="1000" fill="hold"/>
                                        <p:tgtEl>
                                          <p:spTgt spid="320"/>
                                        </p:tgtEl>
                                        <p:attrNameLst>
                                          <p:attrName>ppt_y</p:attrName>
                                        </p:attrNameLst>
                                      </p:cBhvr>
                                      <p:tavLst>
                                        <p:tav tm="0">
                                          <p:val>
                                            <p:strVal val="#ppt_y+.1"/>
                                          </p:val>
                                        </p:tav>
                                        <p:tav tm="100000">
                                          <p:val>
                                            <p:strVal val="#ppt_y"/>
                                          </p:val>
                                        </p:tav>
                                      </p:tavLst>
                                    </p:anim>
                                  </p:childTnLst>
                                </p:cTn>
                              </p:par>
                              <p:par>
                                <p:cTn id="386" presetID="42" presetClass="entr" presetSubtype="0" fill="hold" nodeType="withEffect">
                                  <p:stCondLst>
                                    <p:cond delay="0"/>
                                  </p:stCondLst>
                                  <p:childTnLst>
                                    <p:set>
                                      <p:cBhvr>
                                        <p:cTn id="387" dur="1" fill="hold">
                                          <p:stCondLst>
                                            <p:cond delay="0"/>
                                          </p:stCondLst>
                                        </p:cTn>
                                        <p:tgtEl>
                                          <p:spTgt spid="321"/>
                                        </p:tgtEl>
                                        <p:attrNameLst>
                                          <p:attrName>style.visibility</p:attrName>
                                        </p:attrNameLst>
                                      </p:cBhvr>
                                      <p:to>
                                        <p:strVal val="visible"/>
                                      </p:to>
                                    </p:set>
                                    <p:animEffect transition="in" filter="fade">
                                      <p:cBhvr>
                                        <p:cTn id="388" dur="1000"/>
                                        <p:tgtEl>
                                          <p:spTgt spid="321"/>
                                        </p:tgtEl>
                                      </p:cBhvr>
                                    </p:animEffect>
                                    <p:anim calcmode="lin" valueType="num">
                                      <p:cBhvr>
                                        <p:cTn id="389" dur="1000" fill="hold"/>
                                        <p:tgtEl>
                                          <p:spTgt spid="321"/>
                                        </p:tgtEl>
                                        <p:attrNameLst>
                                          <p:attrName>ppt_x</p:attrName>
                                        </p:attrNameLst>
                                      </p:cBhvr>
                                      <p:tavLst>
                                        <p:tav tm="0">
                                          <p:val>
                                            <p:strVal val="#ppt_x"/>
                                          </p:val>
                                        </p:tav>
                                        <p:tav tm="100000">
                                          <p:val>
                                            <p:strVal val="#ppt_x"/>
                                          </p:val>
                                        </p:tav>
                                      </p:tavLst>
                                    </p:anim>
                                    <p:anim calcmode="lin" valueType="num">
                                      <p:cBhvr>
                                        <p:cTn id="390" dur="1000" fill="hold"/>
                                        <p:tgtEl>
                                          <p:spTgt spid="321"/>
                                        </p:tgtEl>
                                        <p:attrNameLst>
                                          <p:attrName>ppt_y</p:attrName>
                                        </p:attrNameLst>
                                      </p:cBhvr>
                                      <p:tavLst>
                                        <p:tav tm="0">
                                          <p:val>
                                            <p:strVal val="#ppt_y+.1"/>
                                          </p:val>
                                        </p:tav>
                                        <p:tav tm="100000">
                                          <p:val>
                                            <p:strVal val="#ppt_y"/>
                                          </p:val>
                                        </p:tav>
                                      </p:tavLst>
                                    </p:anim>
                                  </p:childTnLst>
                                </p:cTn>
                              </p:par>
                              <p:par>
                                <p:cTn id="391" presetID="42" presetClass="entr" presetSubtype="0" fill="hold" nodeType="withEffect">
                                  <p:stCondLst>
                                    <p:cond delay="0"/>
                                  </p:stCondLst>
                                  <p:childTnLst>
                                    <p:set>
                                      <p:cBhvr>
                                        <p:cTn id="392" dur="1" fill="hold">
                                          <p:stCondLst>
                                            <p:cond delay="0"/>
                                          </p:stCondLst>
                                        </p:cTn>
                                        <p:tgtEl>
                                          <p:spTgt spid="323"/>
                                        </p:tgtEl>
                                        <p:attrNameLst>
                                          <p:attrName>style.visibility</p:attrName>
                                        </p:attrNameLst>
                                      </p:cBhvr>
                                      <p:to>
                                        <p:strVal val="visible"/>
                                      </p:to>
                                    </p:set>
                                    <p:animEffect transition="in" filter="fade">
                                      <p:cBhvr>
                                        <p:cTn id="393" dur="1000"/>
                                        <p:tgtEl>
                                          <p:spTgt spid="323"/>
                                        </p:tgtEl>
                                      </p:cBhvr>
                                    </p:animEffect>
                                    <p:anim calcmode="lin" valueType="num">
                                      <p:cBhvr>
                                        <p:cTn id="394" dur="1000" fill="hold"/>
                                        <p:tgtEl>
                                          <p:spTgt spid="323"/>
                                        </p:tgtEl>
                                        <p:attrNameLst>
                                          <p:attrName>ppt_x</p:attrName>
                                        </p:attrNameLst>
                                      </p:cBhvr>
                                      <p:tavLst>
                                        <p:tav tm="0">
                                          <p:val>
                                            <p:strVal val="#ppt_x"/>
                                          </p:val>
                                        </p:tav>
                                        <p:tav tm="100000">
                                          <p:val>
                                            <p:strVal val="#ppt_x"/>
                                          </p:val>
                                        </p:tav>
                                      </p:tavLst>
                                    </p:anim>
                                    <p:anim calcmode="lin" valueType="num">
                                      <p:cBhvr>
                                        <p:cTn id="395" dur="1000" fill="hold"/>
                                        <p:tgtEl>
                                          <p:spTgt spid="323"/>
                                        </p:tgtEl>
                                        <p:attrNameLst>
                                          <p:attrName>ppt_y</p:attrName>
                                        </p:attrNameLst>
                                      </p:cBhvr>
                                      <p:tavLst>
                                        <p:tav tm="0">
                                          <p:val>
                                            <p:strVal val="#ppt_y+.1"/>
                                          </p:val>
                                        </p:tav>
                                        <p:tav tm="100000">
                                          <p:val>
                                            <p:strVal val="#ppt_y"/>
                                          </p:val>
                                        </p:tav>
                                      </p:tavLst>
                                    </p:anim>
                                  </p:childTnLst>
                                </p:cTn>
                              </p:par>
                              <p:par>
                                <p:cTn id="396" presetID="42" presetClass="entr" presetSubtype="0" fill="hold" nodeType="withEffect">
                                  <p:stCondLst>
                                    <p:cond delay="0"/>
                                  </p:stCondLst>
                                  <p:childTnLst>
                                    <p:set>
                                      <p:cBhvr>
                                        <p:cTn id="397" dur="1" fill="hold">
                                          <p:stCondLst>
                                            <p:cond delay="0"/>
                                          </p:stCondLst>
                                        </p:cTn>
                                        <p:tgtEl>
                                          <p:spTgt spid="324"/>
                                        </p:tgtEl>
                                        <p:attrNameLst>
                                          <p:attrName>style.visibility</p:attrName>
                                        </p:attrNameLst>
                                      </p:cBhvr>
                                      <p:to>
                                        <p:strVal val="visible"/>
                                      </p:to>
                                    </p:set>
                                    <p:animEffect transition="in" filter="fade">
                                      <p:cBhvr>
                                        <p:cTn id="398" dur="1000"/>
                                        <p:tgtEl>
                                          <p:spTgt spid="324"/>
                                        </p:tgtEl>
                                      </p:cBhvr>
                                    </p:animEffect>
                                    <p:anim calcmode="lin" valueType="num">
                                      <p:cBhvr>
                                        <p:cTn id="399" dur="1000" fill="hold"/>
                                        <p:tgtEl>
                                          <p:spTgt spid="324"/>
                                        </p:tgtEl>
                                        <p:attrNameLst>
                                          <p:attrName>ppt_x</p:attrName>
                                        </p:attrNameLst>
                                      </p:cBhvr>
                                      <p:tavLst>
                                        <p:tav tm="0">
                                          <p:val>
                                            <p:strVal val="#ppt_x"/>
                                          </p:val>
                                        </p:tav>
                                        <p:tav tm="100000">
                                          <p:val>
                                            <p:strVal val="#ppt_x"/>
                                          </p:val>
                                        </p:tav>
                                      </p:tavLst>
                                    </p:anim>
                                    <p:anim calcmode="lin" valueType="num">
                                      <p:cBhvr>
                                        <p:cTn id="400" dur="1000" fill="hold"/>
                                        <p:tgtEl>
                                          <p:spTgt spid="324"/>
                                        </p:tgtEl>
                                        <p:attrNameLst>
                                          <p:attrName>ppt_y</p:attrName>
                                        </p:attrNameLst>
                                      </p:cBhvr>
                                      <p:tavLst>
                                        <p:tav tm="0">
                                          <p:val>
                                            <p:strVal val="#ppt_y+.1"/>
                                          </p:val>
                                        </p:tav>
                                        <p:tav tm="100000">
                                          <p:val>
                                            <p:strVal val="#ppt_y"/>
                                          </p:val>
                                        </p:tav>
                                      </p:tavLst>
                                    </p:anim>
                                  </p:childTnLst>
                                </p:cTn>
                              </p:par>
                              <p:par>
                                <p:cTn id="401" presetID="42" presetClass="entr" presetSubtype="0" fill="hold" nodeType="withEffect">
                                  <p:stCondLst>
                                    <p:cond delay="0"/>
                                  </p:stCondLst>
                                  <p:childTnLst>
                                    <p:set>
                                      <p:cBhvr>
                                        <p:cTn id="402" dur="1" fill="hold">
                                          <p:stCondLst>
                                            <p:cond delay="0"/>
                                          </p:stCondLst>
                                        </p:cTn>
                                        <p:tgtEl>
                                          <p:spTgt spid="187"/>
                                        </p:tgtEl>
                                        <p:attrNameLst>
                                          <p:attrName>style.visibility</p:attrName>
                                        </p:attrNameLst>
                                      </p:cBhvr>
                                      <p:to>
                                        <p:strVal val="visible"/>
                                      </p:to>
                                    </p:set>
                                    <p:animEffect transition="in" filter="fade">
                                      <p:cBhvr>
                                        <p:cTn id="403" dur="1000"/>
                                        <p:tgtEl>
                                          <p:spTgt spid="187"/>
                                        </p:tgtEl>
                                      </p:cBhvr>
                                    </p:animEffect>
                                    <p:anim calcmode="lin" valueType="num">
                                      <p:cBhvr>
                                        <p:cTn id="404" dur="1000" fill="hold"/>
                                        <p:tgtEl>
                                          <p:spTgt spid="187"/>
                                        </p:tgtEl>
                                        <p:attrNameLst>
                                          <p:attrName>ppt_x</p:attrName>
                                        </p:attrNameLst>
                                      </p:cBhvr>
                                      <p:tavLst>
                                        <p:tav tm="0">
                                          <p:val>
                                            <p:strVal val="#ppt_x"/>
                                          </p:val>
                                        </p:tav>
                                        <p:tav tm="100000">
                                          <p:val>
                                            <p:strVal val="#ppt_x"/>
                                          </p:val>
                                        </p:tav>
                                      </p:tavLst>
                                    </p:anim>
                                    <p:anim calcmode="lin" valueType="num">
                                      <p:cBhvr>
                                        <p:cTn id="405"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13" grpId="0"/>
      <p:bldP spid="231" grpId="0"/>
      <p:bldP spid="254" grpId="0"/>
      <p:bldP spid="261" grpId="0" animBg="1"/>
      <p:bldP spid="8" grpId="0"/>
      <p:bldP spid="130" grpId="0" animBg="1"/>
      <p:bldP spid="282" grpId="0" animBg="1"/>
      <p:bldP spid="280" grpId="0" animBg="1"/>
      <p:bldP spid="327" grpId="0" animBg="1"/>
      <p:bldP spid="215" grpId="0"/>
      <p:bldP spid="126" grpId="0"/>
      <p:bldP spid="127" grpId="0" animBg="1"/>
      <p:bldP spid="131" grpId="0"/>
      <p:bldP spid="134" grpId="0" animBg="1"/>
      <p:bldP spid="13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2C310F-4210-4F65-8F55-8D831A750AE8}"/>
              </a:ext>
            </a:extLst>
          </p:cNvPr>
          <p:cNvPicPr>
            <a:picLocks noChangeAspect="1"/>
          </p:cNvPicPr>
          <p:nvPr/>
        </p:nvPicPr>
        <p:blipFill>
          <a:blip r:embed="rId2"/>
          <a:stretch>
            <a:fillRect/>
          </a:stretch>
        </p:blipFill>
        <p:spPr>
          <a:xfrm>
            <a:off x="654779" y="12420"/>
            <a:ext cx="10882441" cy="6833160"/>
          </a:xfrm>
          <a:prstGeom prst="rect">
            <a:avLst/>
          </a:prstGeom>
          <a:solidFill>
            <a:schemeClr val="bg1"/>
          </a:solidFill>
        </p:spPr>
      </p:pic>
      <p:sp>
        <p:nvSpPr>
          <p:cNvPr id="9" name="Rectangle 8">
            <a:extLst>
              <a:ext uri="{FF2B5EF4-FFF2-40B4-BE49-F238E27FC236}">
                <a16:creationId xmlns:a16="http://schemas.microsoft.com/office/drawing/2014/main" id="{A7804EE1-9831-45F6-8F80-028B51D2C558}"/>
              </a:ext>
            </a:extLst>
          </p:cNvPr>
          <p:cNvSpPr/>
          <p:nvPr/>
        </p:nvSpPr>
        <p:spPr>
          <a:xfrm>
            <a:off x="10580144" y="1108941"/>
            <a:ext cx="1485849" cy="830997"/>
          </a:xfrm>
          <a:prstGeom prst="rect">
            <a:avLst/>
          </a:prstGeom>
        </p:spPr>
        <p:txBody>
          <a:bodyPr wrap="square">
            <a:spAutoFit/>
          </a:bodyPr>
          <a:lstStyle/>
          <a:p>
            <a:r>
              <a:rPr lang="en-US" sz="1200" dirty="0"/>
              <a:t>https://azure.com/e/329e519b3667477dbb2faf5005dfc973</a:t>
            </a:r>
          </a:p>
        </p:txBody>
      </p:sp>
    </p:spTree>
    <p:extLst>
      <p:ext uri="{BB962C8B-B14F-4D97-AF65-F5344CB8AC3E}">
        <p14:creationId xmlns:p14="http://schemas.microsoft.com/office/powerpoint/2010/main" val="36971325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Rectangle 290">
            <a:extLst>
              <a:ext uri="{FF2B5EF4-FFF2-40B4-BE49-F238E27FC236}">
                <a16:creationId xmlns:a16="http://schemas.microsoft.com/office/drawing/2014/main" id="{B69E6DB7-9808-4254-A131-BFFE98B6055C}"/>
              </a:ext>
            </a:extLst>
          </p:cNvPr>
          <p:cNvSpPr/>
          <p:nvPr/>
        </p:nvSpPr>
        <p:spPr>
          <a:xfrm>
            <a:off x="3051076" y="4624224"/>
            <a:ext cx="7790104" cy="2169031"/>
          </a:xfrm>
          <a:prstGeom prst="rect">
            <a:avLst/>
          </a:prstGeom>
          <a:solidFill>
            <a:srgbClr val="D6E3FF"/>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West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202" name="Rectangle 201">
            <a:extLst>
              <a:ext uri="{FF2B5EF4-FFF2-40B4-BE49-F238E27FC236}">
                <a16:creationId xmlns:a16="http://schemas.microsoft.com/office/drawing/2014/main" id="{F5031323-2D9F-453D-9277-E400104F29E1}"/>
              </a:ext>
            </a:extLst>
          </p:cNvPr>
          <p:cNvSpPr/>
          <p:nvPr/>
        </p:nvSpPr>
        <p:spPr>
          <a:xfrm>
            <a:off x="3229700" y="4892777"/>
            <a:ext cx="7475311" cy="1841258"/>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3046983" y="506501"/>
            <a:ext cx="7790104" cy="3934517"/>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453" y="1109212"/>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0EC15915-2727-4AAD-AF33-8EE69A8C124D}"/>
              </a:ext>
            </a:extLst>
          </p:cNvPr>
          <p:cNvSpPr/>
          <p:nvPr/>
        </p:nvSpPr>
        <p:spPr>
          <a:xfrm>
            <a:off x="3320437" y="1203859"/>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370" y="1453137"/>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328" y="1164649"/>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30256" y="2895819"/>
            <a:ext cx="239412" cy="239412"/>
          </a:xfrm>
          <a:prstGeom prst="rect">
            <a:avLst/>
          </a:prstGeom>
        </p:spPr>
      </p:pic>
      <p:cxnSp>
        <p:nvCxnSpPr>
          <p:cNvPr id="211" name="Connector: Elbow 210">
            <a:extLst>
              <a:ext uri="{FF2B5EF4-FFF2-40B4-BE49-F238E27FC236}">
                <a16:creationId xmlns:a16="http://schemas.microsoft.com/office/drawing/2014/main" id="{7DCE830C-167B-454E-9529-E52142D61A4D}"/>
              </a:ext>
            </a:extLst>
          </p:cNvPr>
          <p:cNvCxnSpPr>
            <a:cxnSpLocks/>
            <a:stCxn id="261" idx="3"/>
            <a:endCxn id="96" idx="1"/>
          </p:cNvCxnSpPr>
          <p:nvPr/>
        </p:nvCxnSpPr>
        <p:spPr>
          <a:xfrm flipV="1">
            <a:off x="2782069" y="3015525"/>
            <a:ext cx="748187" cy="769303"/>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E31DE99D-37B4-42E8-9C00-131F5EBC8377}"/>
              </a:ext>
            </a:extLst>
          </p:cNvPr>
          <p:cNvSpPr txBox="1"/>
          <p:nvPr/>
        </p:nvSpPr>
        <p:spPr>
          <a:xfrm>
            <a:off x="3362397" y="3235240"/>
            <a:ext cx="558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Express</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Route</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164" name="Rectangle 163">
            <a:extLst>
              <a:ext uri="{FF2B5EF4-FFF2-40B4-BE49-F238E27FC236}">
                <a16:creationId xmlns:a16="http://schemas.microsoft.com/office/drawing/2014/main" id="{314416F3-2DB6-4118-A5AF-17C04E4B012E}"/>
              </a:ext>
            </a:extLst>
          </p:cNvPr>
          <p:cNvSpPr/>
          <p:nvPr/>
        </p:nvSpPr>
        <p:spPr>
          <a:xfrm>
            <a:off x="3939611" y="1439747"/>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pic>
        <p:nvPicPr>
          <p:cNvPr id="217" name="Picture 216">
            <a:extLst>
              <a:ext uri="{FF2B5EF4-FFF2-40B4-BE49-F238E27FC236}">
                <a16:creationId xmlns:a16="http://schemas.microsoft.com/office/drawing/2014/main" id="{83498202-573F-4A73-807B-39DEC6E07A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34364" y="3553844"/>
            <a:ext cx="234376" cy="234376"/>
          </a:xfrm>
          <a:prstGeom prst="rect">
            <a:avLst/>
          </a:prstGeom>
        </p:spPr>
      </p:pic>
      <p:sp>
        <p:nvSpPr>
          <p:cNvPr id="218" name="Rectangle 217">
            <a:extLst>
              <a:ext uri="{FF2B5EF4-FFF2-40B4-BE49-F238E27FC236}">
                <a16:creationId xmlns:a16="http://schemas.microsoft.com/office/drawing/2014/main" id="{BCA0AB0A-4A1C-4E7C-8AE3-724E5AEBF974}"/>
              </a:ext>
            </a:extLst>
          </p:cNvPr>
          <p:cNvSpPr/>
          <p:nvPr/>
        </p:nvSpPr>
        <p:spPr>
          <a:xfrm>
            <a:off x="5857194" y="1210769"/>
            <a:ext cx="4703385" cy="269073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506501"/>
            <a:ext cx="975922" cy="6291942"/>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65" name="TextBox 164">
            <a:extLst>
              <a:ext uri="{FF2B5EF4-FFF2-40B4-BE49-F238E27FC236}">
                <a16:creationId xmlns:a16="http://schemas.microsoft.com/office/drawing/2014/main" id="{7BFF45F9-2D13-4F84-9F8F-97DAFE923617}"/>
              </a:ext>
            </a:extLst>
          </p:cNvPr>
          <p:cNvSpPr txBox="1"/>
          <p:nvPr/>
        </p:nvSpPr>
        <p:spPr>
          <a:xfrm>
            <a:off x="10924843" y="1044741"/>
            <a:ext cx="1151544"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#1</a:t>
            </a:r>
          </a:p>
        </p:txBody>
      </p:sp>
      <p:pic>
        <p:nvPicPr>
          <p:cNvPr id="184" name="Picture 183">
            <a:extLst>
              <a:ext uri="{FF2B5EF4-FFF2-40B4-BE49-F238E27FC236}">
                <a16:creationId xmlns:a16="http://schemas.microsoft.com/office/drawing/2014/main" id="{68119B4B-9AC4-4979-9073-9CBDDBD1EF20}"/>
              </a:ext>
            </a:extLst>
          </p:cNvPr>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11344679" y="2718969"/>
            <a:ext cx="271305" cy="271305"/>
          </a:xfrm>
          <a:prstGeom prst="rect">
            <a:avLst/>
          </a:prstGeom>
        </p:spPr>
      </p:pic>
      <p:sp>
        <p:nvSpPr>
          <p:cNvPr id="205" name="TextBox 204">
            <a:extLst>
              <a:ext uri="{FF2B5EF4-FFF2-40B4-BE49-F238E27FC236}">
                <a16:creationId xmlns:a16="http://schemas.microsoft.com/office/drawing/2014/main" id="{8B3992B6-3237-419B-9984-CC62E3E125D0}"/>
              </a:ext>
            </a:extLst>
          </p:cNvPr>
          <p:cNvSpPr txBox="1"/>
          <p:nvPr/>
        </p:nvSpPr>
        <p:spPr>
          <a:xfrm>
            <a:off x="11196924" y="2992010"/>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Backup</a:t>
            </a:r>
          </a:p>
        </p:txBody>
      </p:sp>
      <p:pic>
        <p:nvPicPr>
          <p:cNvPr id="208" name="Picture 207">
            <a:extLst>
              <a:ext uri="{FF2B5EF4-FFF2-40B4-BE49-F238E27FC236}">
                <a16:creationId xmlns:a16="http://schemas.microsoft.com/office/drawing/2014/main" id="{54796B5A-2899-409B-80FD-64AB72CDC619}"/>
              </a:ext>
            </a:extLst>
          </p:cNvPr>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11330232" y="3284026"/>
            <a:ext cx="295118" cy="295118"/>
          </a:xfrm>
          <a:prstGeom prst="rect">
            <a:avLst/>
          </a:prstGeom>
        </p:spPr>
      </p:pic>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Storage</a:t>
            </a:r>
          </a:p>
        </p:txBody>
      </p:sp>
      <p:sp>
        <p:nvSpPr>
          <p:cNvPr id="216" name="TextBox 215">
            <a:extLst>
              <a:ext uri="{FF2B5EF4-FFF2-40B4-BE49-F238E27FC236}">
                <a16:creationId xmlns:a16="http://schemas.microsoft.com/office/drawing/2014/main" id="{2FCD658A-B88C-43D4-BD02-D156E87E25DA}"/>
              </a:ext>
            </a:extLst>
          </p:cNvPr>
          <p:cNvSpPr txBox="1"/>
          <p:nvPr/>
        </p:nvSpPr>
        <p:spPr>
          <a:xfrm>
            <a:off x="11169204" y="5640827"/>
            <a:ext cx="611732"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Security Center</a:t>
            </a:r>
          </a:p>
        </p:txBody>
      </p:sp>
      <p:sp>
        <p:nvSpPr>
          <p:cNvPr id="231" name="TextBox 230">
            <a:extLst>
              <a:ext uri="{FF2B5EF4-FFF2-40B4-BE49-F238E27FC236}">
                <a16:creationId xmlns:a16="http://schemas.microsoft.com/office/drawing/2014/main" id="{8741B2E4-F114-455E-9948-BDD449BE782B}"/>
              </a:ext>
            </a:extLst>
          </p:cNvPr>
          <p:cNvSpPr txBox="1"/>
          <p:nvPr/>
        </p:nvSpPr>
        <p:spPr>
          <a:xfrm>
            <a:off x="11140439" y="4927421"/>
            <a:ext cx="658705"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OMS Log</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Analytics</a:t>
            </a:r>
          </a:p>
        </p:txBody>
      </p:sp>
      <p:pic>
        <p:nvPicPr>
          <p:cNvPr id="232" name="Picture 231">
            <a:extLst>
              <a:ext uri="{FF2B5EF4-FFF2-40B4-BE49-F238E27FC236}">
                <a16:creationId xmlns:a16="http://schemas.microsoft.com/office/drawing/2014/main" id="{F3F549F1-F20F-4B85-9503-300655315851}"/>
              </a:ext>
            </a:extLst>
          </p:cNvPr>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1325215" y="4621914"/>
            <a:ext cx="281037" cy="281037"/>
          </a:xfrm>
          <a:prstGeom prst="rect">
            <a:avLst/>
          </a:prstGeom>
        </p:spPr>
      </p:pic>
      <p:pic>
        <p:nvPicPr>
          <p:cNvPr id="233" name="Picture 232">
            <a:extLst>
              <a:ext uri="{FF2B5EF4-FFF2-40B4-BE49-F238E27FC236}">
                <a16:creationId xmlns:a16="http://schemas.microsoft.com/office/drawing/2014/main" id="{A7DCC69A-E998-49BC-BA06-56A612D40A6B}"/>
              </a:ext>
            </a:extLst>
          </p:cNvPr>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1325336" y="5360326"/>
            <a:ext cx="291211" cy="291211"/>
          </a:xfrm>
          <a:prstGeom prst="rect">
            <a:avLst/>
          </a:prstGeom>
        </p:spPr>
      </p:pic>
      <p:pic>
        <p:nvPicPr>
          <p:cNvPr id="234" name="Picture 233">
            <a:extLst>
              <a:ext uri="{FF2B5EF4-FFF2-40B4-BE49-F238E27FC236}">
                <a16:creationId xmlns:a16="http://schemas.microsoft.com/office/drawing/2014/main" id="{8E5CE659-CC13-42A3-ADA3-EF3CAE189EA1}"/>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1318139" y="3971359"/>
            <a:ext cx="293031" cy="293031"/>
          </a:xfrm>
          <a:prstGeom prst="rect">
            <a:avLst/>
          </a:prstGeom>
        </p:spPr>
      </p:pic>
      <p:sp>
        <p:nvSpPr>
          <p:cNvPr id="235" name="TextBox 234">
            <a:extLst>
              <a:ext uri="{FF2B5EF4-FFF2-40B4-BE49-F238E27FC236}">
                <a16:creationId xmlns:a16="http://schemas.microsoft.com/office/drawing/2014/main" id="{083B1958-3258-4456-BB08-29D0B2AA1936}"/>
              </a:ext>
            </a:extLst>
          </p:cNvPr>
          <p:cNvSpPr txBox="1"/>
          <p:nvPr/>
        </p:nvSpPr>
        <p:spPr>
          <a:xfrm>
            <a:off x="11173478" y="4244680"/>
            <a:ext cx="611639"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Auto</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mation</a:t>
            </a:r>
          </a:p>
        </p:txBody>
      </p:sp>
      <p:pic>
        <p:nvPicPr>
          <p:cNvPr id="240" name="Picture 2" descr="Image result for azure active directory">
            <a:extLst>
              <a:ext uri="{FF2B5EF4-FFF2-40B4-BE49-F238E27FC236}">
                <a16:creationId xmlns:a16="http://schemas.microsoft.com/office/drawing/2014/main" id="{B2497A51-23DC-4DAC-A3A1-9917CA982A60}"/>
              </a:ext>
            </a:extLst>
          </p:cNvPr>
          <p:cNvPicPr>
            <a:picLocks noChangeAspect="1" noChangeArrowheads="1"/>
          </p:cNvPicPr>
          <p:nvPr/>
        </p:nvPicPr>
        <p:blipFill>
          <a:blip r:embed="rId12" cstate="email">
            <a:biLevel thresh="25000"/>
            <a:extLst>
              <a:ext uri="{28A0092B-C50C-407E-A947-70E740481C1C}">
                <a14:useLocalDpi xmlns:a14="http://schemas.microsoft.com/office/drawing/2010/main"/>
              </a:ext>
            </a:extLst>
          </a:blip>
          <a:srcRect/>
          <a:stretch>
            <a:fillRect/>
          </a:stretch>
        </p:blipFill>
        <p:spPr bwMode="auto">
          <a:xfrm>
            <a:off x="11333083" y="1501149"/>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241" name="TextBox 240">
            <a:extLst>
              <a:ext uri="{FF2B5EF4-FFF2-40B4-BE49-F238E27FC236}">
                <a16:creationId xmlns:a16="http://schemas.microsoft.com/office/drawing/2014/main" id="{DCD4C5A8-78DD-4A39-97CF-BB9572D1BE7F}"/>
              </a:ext>
            </a:extLst>
          </p:cNvPr>
          <p:cNvSpPr txBox="1"/>
          <p:nvPr/>
        </p:nvSpPr>
        <p:spPr>
          <a:xfrm>
            <a:off x="11031229" y="1634560"/>
            <a:ext cx="975922"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#2</a:t>
            </a:r>
          </a:p>
        </p:txBody>
      </p:sp>
      <p:sp>
        <p:nvSpPr>
          <p:cNvPr id="242" name="Rectangle 241">
            <a:extLst>
              <a:ext uri="{FF2B5EF4-FFF2-40B4-BE49-F238E27FC236}">
                <a16:creationId xmlns:a16="http://schemas.microsoft.com/office/drawing/2014/main" id="{297A7D8A-2A16-48C6-9CE0-2A3851FDC294}"/>
              </a:ext>
            </a:extLst>
          </p:cNvPr>
          <p:cNvSpPr/>
          <p:nvPr/>
        </p:nvSpPr>
        <p:spPr>
          <a:xfrm>
            <a:off x="2397445" y="501314"/>
            <a:ext cx="441941" cy="6291942"/>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Backbone network</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799"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sp>
        <p:nvSpPr>
          <p:cNvPr id="250" name="Rectangle 249">
            <a:extLst>
              <a:ext uri="{FF2B5EF4-FFF2-40B4-BE49-F238E27FC236}">
                <a16:creationId xmlns:a16="http://schemas.microsoft.com/office/drawing/2014/main" id="{1FA641BA-1C63-4B27-9574-BBE821B95109}"/>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cxnSp>
        <p:nvCxnSpPr>
          <p:cNvPr id="252" name="Connector: Elbow 251">
            <a:extLst>
              <a:ext uri="{FF2B5EF4-FFF2-40B4-BE49-F238E27FC236}">
                <a16:creationId xmlns:a16="http://schemas.microsoft.com/office/drawing/2014/main" id="{14EFBBF6-428F-4383-B320-1B955549B5ED}"/>
              </a:ext>
            </a:extLst>
          </p:cNvPr>
          <p:cNvCxnSpPr>
            <a:cxnSpLocks/>
            <a:stCxn id="243" idx="3"/>
            <a:endCxn id="261" idx="1"/>
          </p:cNvCxnSpPr>
          <p:nvPr/>
        </p:nvCxnSpPr>
        <p:spPr>
          <a:xfrm>
            <a:off x="1783900" y="3780647"/>
            <a:ext cx="688589" cy="4181"/>
          </a:xfrm>
          <a:prstGeom prst="bentConnector3">
            <a:avLst>
              <a:gd name="adj1" fmla="val 50000"/>
            </a:avLst>
          </a:prstGeom>
          <a:noFill/>
          <a:ln w="28575" cap="flat" cmpd="sng" algn="ctr">
            <a:solidFill>
              <a:srgbClr val="FFFF00"/>
            </a:solidFill>
            <a:prstDash val="solid"/>
          </a:ln>
          <a:effectLst/>
        </p:spPr>
      </p:cxnSp>
      <p:sp>
        <p:nvSpPr>
          <p:cNvPr id="254" name="TextBox 253">
            <a:extLst>
              <a:ext uri="{FF2B5EF4-FFF2-40B4-BE49-F238E27FC236}">
                <a16:creationId xmlns:a16="http://schemas.microsoft.com/office/drawing/2014/main" id="{4AEA2716-201B-4CBF-9118-581F122E44A5}"/>
              </a:ext>
            </a:extLst>
          </p:cNvPr>
          <p:cNvSpPr txBox="1"/>
          <p:nvPr/>
        </p:nvSpPr>
        <p:spPr>
          <a:xfrm>
            <a:off x="1684401" y="3273721"/>
            <a:ext cx="810482" cy="40011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Express</a:t>
            </a:r>
            <a:b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Route</a:t>
            </a:r>
          </a:p>
        </p:txBody>
      </p:sp>
      <p:pic>
        <p:nvPicPr>
          <p:cNvPr id="255" name="Picture 254">
            <a:extLst>
              <a:ext uri="{FF2B5EF4-FFF2-40B4-BE49-F238E27FC236}">
                <a16:creationId xmlns:a16="http://schemas.microsoft.com/office/drawing/2014/main" id="{53104E65-34EC-4B7A-9D0C-F350076D3F9B}"/>
              </a:ext>
            </a:extLst>
          </p:cNvPr>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1974901" y="3621975"/>
            <a:ext cx="281831" cy="281831"/>
          </a:xfrm>
          <a:prstGeom prst="rect">
            <a:avLst/>
          </a:prstGeom>
        </p:spPr>
      </p:pic>
      <p:sp>
        <p:nvSpPr>
          <p:cNvPr id="257" name="Freeform 78">
            <a:extLst>
              <a:ext uri="{FF2B5EF4-FFF2-40B4-BE49-F238E27FC236}">
                <a16:creationId xmlns:a16="http://schemas.microsoft.com/office/drawing/2014/main" id="{BFE1F67B-8B37-49B6-A059-20B0252D8947}"/>
              </a:ext>
            </a:extLst>
          </p:cNvPr>
          <p:cNvSpPr>
            <a:spLocks noEditPoints="1"/>
          </p:cNvSpPr>
          <p:nvPr/>
        </p:nvSpPr>
        <p:spPr bwMode="black">
          <a:xfrm>
            <a:off x="701034" y="645113"/>
            <a:ext cx="380258" cy="338651"/>
          </a:xfrm>
          <a:custGeom>
            <a:avLst/>
            <a:gdLst>
              <a:gd name="T0" fmla="*/ 2147483646 w 2291"/>
              <a:gd name="T1" fmla="*/ 2147483646 h 2197"/>
              <a:gd name="T2" fmla="*/ 2147483646 w 2291"/>
              <a:gd name="T3" fmla="*/ 2147483646 h 2197"/>
              <a:gd name="T4" fmla="*/ 2147483646 w 2291"/>
              <a:gd name="T5" fmla="*/ 2147483646 h 2197"/>
              <a:gd name="T6" fmla="*/ 2147483646 w 2291"/>
              <a:gd name="T7" fmla="*/ 2147483646 h 2197"/>
              <a:gd name="T8" fmla="*/ 2147483646 w 2291"/>
              <a:gd name="T9" fmla="*/ 2147483646 h 2197"/>
              <a:gd name="T10" fmla="*/ 2147483646 w 2291"/>
              <a:gd name="T11" fmla="*/ 2147483646 h 2197"/>
              <a:gd name="T12" fmla="*/ 2147483646 w 2291"/>
              <a:gd name="T13" fmla="*/ 2147483646 h 2197"/>
              <a:gd name="T14" fmla="*/ 2147483646 w 2291"/>
              <a:gd name="T15" fmla="*/ 2147483646 h 2197"/>
              <a:gd name="T16" fmla="*/ 2147483646 w 2291"/>
              <a:gd name="T17" fmla="*/ 2147483646 h 2197"/>
              <a:gd name="T18" fmla="*/ 2147483646 w 2291"/>
              <a:gd name="T19" fmla="*/ 2147483646 h 2197"/>
              <a:gd name="T20" fmla="*/ 2147483646 w 2291"/>
              <a:gd name="T21" fmla="*/ 2147483646 h 2197"/>
              <a:gd name="T22" fmla="*/ 2147483646 w 2291"/>
              <a:gd name="T23" fmla="*/ 2147483646 h 2197"/>
              <a:gd name="T24" fmla="*/ 2147483646 w 2291"/>
              <a:gd name="T25" fmla="*/ 0 h 2197"/>
              <a:gd name="T26" fmla="*/ 2147483646 w 2291"/>
              <a:gd name="T27" fmla="*/ 2147483646 h 2197"/>
              <a:gd name="T28" fmla="*/ 2147483646 w 2291"/>
              <a:gd name="T29" fmla="*/ 2147483646 h 2197"/>
              <a:gd name="T30" fmla="*/ 2147483646 w 2291"/>
              <a:gd name="T31" fmla="*/ 2066960149 h 2197"/>
              <a:gd name="T32" fmla="*/ 2147483646 w 2291"/>
              <a:gd name="T33" fmla="*/ 2147483646 h 2197"/>
              <a:gd name="T34" fmla="*/ 2147483646 w 2291"/>
              <a:gd name="T35" fmla="*/ 2147483646 h 2197"/>
              <a:gd name="T36" fmla="*/ 2147483646 w 2291"/>
              <a:gd name="T37" fmla="*/ 2147483646 h 2197"/>
              <a:gd name="T38" fmla="*/ 2147483646 w 2291"/>
              <a:gd name="T39" fmla="*/ 2147483646 h 2197"/>
              <a:gd name="T40" fmla="*/ 2147483646 w 2291"/>
              <a:gd name="T41" fmla="*/ 2147483646 h 2197"/>
              <a:gd name="T42" fmla="*/ 2147483646 w 2291"/>
              <a:gd name="T43" fmla="*/ 2147483646 h 2197"/>
              <a:gd name="T44" fmla="*/ 2147483646 w 2291"/>
              <a:gd name="T45" fmla="*/ 2147483646 h 2197"/>
              <a:gd name="T46" fmla="*/ 2147483646 w 2291"/>
              <a:gd name="T47" fmla="*/ 2147483646 h 2197"/>
              <a:gd name="T48" fmla="*/ 2147483646 w 2291"/>
              <a:gd name="T49" fmla="*/ 2147483646 h 2197"/>
              <a:gd name="T50" fmla="*/ 2147483646 w 2291"/>
              <a:gd name="T51" fmla="*/ 2147483646 h 2197"/>
              <a:gd name="T52" fmla="*/ 2147483646 w 2291"/>
              <a:gd name="T53" fmla="*/ 2147483646 h 2197"/>
              <a:gd name="T54" fmla="*/ 2147483646 w 2291"/>
              <a:gd name="T55" fmla="*/ 2147483646 h 2197"/>
              <a:gd name="T56" fmla="*/ 2147483646 w 2291"/>
              <a:gd name="T57" fmla="*/ 2147483646 h 2197"/>
              <a:gd name="T58" fmla="*/ 2147483646 w 2291"/>
              <a:gd name="T59" fmla="*/ 2147483646 h 2197"/>
              <a:gd name="T60" fmla="*/ 2147483646 w 2291"/>
              <a:gd name="T61" fmla="*/ 2147483646 h 2197"/>
              <a:gd name="T62" fmla="*/ 2147483646 w 2291"/>
              <a:gd name="T63" fmla="*/ 2147483646 h 2197"/>
              <a:gd name="T64" fmla="*/ 2147483646 w 2291"/>
              <a:gd name="T65" fmla="*/ 2147483646 h 2197"/>
              <a:gd name="T66" fmla="*/ 2147483646 w 2291"/>
              <a:gd name="T67" fmla="*/ 2147483646 h 2197"/>
              <a:gd name="T68" fmla="*/ 2147483646 w 2291"/>
              <a:gd name="T69" fmla="*/ 2147483646 h 2197"/>
              <a:gd name="T70" fmla="*/ 2147483646 w 2291"/>
              <a:gd name="T71" fmla="*/ 2147483646 h 2197"/>
              <a:gd name="T72" fmla="*/ 2147483646 w 2291"/>
              <a:gd name="T73" fmla="*/ 2147483646 h 2197"/>
              <a:gd name="T74" fmla="*/ 2147483646 w 2291"/>
              <a:gd name="T75" fmla="*/ 2147483646 h 2197"/>
              <a:gd name="T76" fmla="*/ 2147483646 w 2291"/>
              <a:gd name="T77" fmla="*/ 2147483646 h 2197"/>
              <a:gd name="T78" fmla="*/ 2147483646 w 2291"/>
              <a:gd name="T79" fmla="*/ 2147483646 h 2197"/>
              <a:gd name="T80" fmla="*/ 2147483646 w 2291"/>
              <a:gd name="T81" fmla="*/ 2147483646 h 2197"/>
              <a:gd name="T82" fmla="*/ 2147483646 w 2291"/>
              <a:gd name="T83" fmla="*/ 2147483646 h 2197"/>
              <a:gd name="T84" fmla="*/ 2147483646 w 2291"/>
              <a:gd name="T85" fmla="*/ 2147483646 h 2197"/>
              <a:gd name="T86" fmla="*/ 2147483646 w 2291"/>
              <a:gd name="T87" fmla="*/ 2147483646 h 2197"/>
              <a:gd name="T88" fmla="*/ 2147483646 w 2291"/>
              <a:gd name="T89" fmla="*/ 2147483646 h 2197"/>
              <a:gd name="T90" fmla="*/ 2147483646 w 2291"/>
              <a:gd name="T91" fmla="*/ 2147483646 h 2197"/>
              <a:gd name="T92" fmla="*/ 2147483646 w 2291"/>
              <a:gd name="T93" fmla="*/ 2147483646 h 2197"/>
              <a:gd name="T94" fmla="*/ 2147483646 w 2291"/>
              <a:gd name="T95" fmla="*/ 2147483646 h 2197"/>
              <a:gd name="T96" fmla="*/ 2147483646 w 2291"/>
              <a:gd name="T97" fmla="*/ 2147483646 h 2197"/>
              <a:gd name="T98" fmla="*/ 2147483646 w 2291"/>
              <a:gd name="T99" fmla="*/ 2147483646 h 2197"/>
              <a:gd name="T100" fmla="*/ 2147483646 w 2291"/>
              <a:gd name="T101" fmla="*/ 2147483646 h 2197"/>
              <a:gd name="T102" fmla="*/ 2147483646 w 2291"/>
              <a:gd name="T103" fmla="*/ 2147483646 h 2197"/>
              <a:gd name="T104" fmla="*/ 0 w 2291"/>
              <a:gd name="T105" fmla="*/ 2147483646 h 2197"/>
              <a:gd name="T106" fmla="*/ 797531940 w 2291"/>
              <a:gd name="T107" fmla="*/ 2147483646 h 2197"/>
              <a:gd name="T108" fmla="*/ 2147483646 w 2291"/>
              <a:gd name="T109" fmla="*/ 2147483646 h 2197"/>
              <a:gd name="T110" fmla="*/ 2147483646 w 2291"/>
              <a:gd name="T111" fmla="*/ 2147483646 h 2197"/>
              <a:gd name="T112" fmla="*/ 2147483646 w 2291"/>
              <a:gd name="T113" fmla="*/ 2147483646 h 2197"/>
              <a:gd name="T114" fmla="*/ 2147483646 w 2291"/>
              <a:gd name="T115" fmla="*/ 2147483646 h 2197"/>
              <a:gd name="T116" fmla="*/ 2147483646 w 2291"/>
              <a:gd name="T117" fmla="*/ 2147483646 h 2197"/>
              <a:gd name="T118" fmla="*/ 2147483646 w 2291"/>
              <a:gd name="T119" fmla="*/ 2147483646 h 2197"/>
              <a:gd name="T120" fmla="*/ 2147483646 w 2291"/>
              <a:gd name="T121" fmla="*/ 2147483646 h 2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a:extLst>
            <a:ext uri="{91240B29-F687-4F45-9708-019B960494DF}">
              <a14:hiddenLine xmlns:a14="http://schemas.microsoft.com/office/drawing/2010/main" w="9525">
                <a:solidFill>
                  <a:srgbClr val="000000"/>
                </a:solidFill>
                <a:round/>
                <a:headEnd/>
                <a:tailEnd/>
              </a14:hiddenLine>
            </a:ext>
          </a:extLst>
        </p:spPr>
        <p:txBody>
          <a:bodyPr lIns="60469" tIns="30235" rIns="60469" bIns="30235"/>
          <a:lstStyle/>
          <a:p>
            <a:pPr marL="0" marR="0" lvl="0" indent="0" algn="l" defTabSz="913226" rtl="0" eaLnBrk="0" fontAlgn="base" latinLnBrk="0" hangingPunct="0">
              <a:lnSpc>
                <a:spcPct val="100000"/>
              </a:lnSpc>
              <a:spcBef>
                <a:spcPct val="0"/>
              </a:spcBef>
              <a:spcAft>
                <a:spcPct val="0"/>
              </a:spcAft>
              <a:buClrTx/>
              <a:buSzTx/>
              <a:buFontTx/>
              <a:buNone/>
              <a:tabLst/>
              <a:defRPr/>
            </a:pPr>
            <a:endParaRPr kumimoji="0" lang="en-US" sz="1764" b="0" i="0" u="none" strike="noStrike" kern="0" cap="none" spc="0" normalizeH="0" baseline="0" noProof="0">
              <a:ln>
                <a:noFill/>
              </a:ln>
              <a:gradFill>
                <a:gsLst>
                  <a:gs pos="0">
                    <a:srgbClr val="FFFFFF"/>
                  </a:gs>
                  <a:gs pos="59000">
                    <a:srgbClr val="FFFFFF"/>
                  </a:gs>
                </a:gsLst>
                <a:lin ang="0" scaled="0"/>
              </a:gradFill>
              <a:effectLst/>
              <a:uLnTx/>
              <a:uFillTx/>
              <a:latin typeface="Segoe UI"/>
              <a:ea typeface="MS PGothic" pitchFamily="34" charset="-128"/>
              <a:cs typeface="+mn-cs"/>
            </a:endParaRPr>
          </a:p>
        </p:txBody>
      </p:sp>
      <p:sp>
        <p:nvSpPr>
          <p:cNvPr id="261" name="Rectangle 260">
            <a:extLst>
              <a:ext uri="{FF2B5EF4-FFF2-40B4-BE49-F238E27FC236}">
                <a16:creationId xmlns:a16="http://schemas.microsoft.com/office/drawing/2014/main" id="{4069994A-482C-49F8-AF42-C2FC930B3650}"/>
              </a:ext>
            </a:extLst>
          </p:cNvPr>
          <p:cNvSpPr/>
          <p:nvPr/>
        </p:nvSpPr>
        <p:spPr>
          <a:xfrm>
            <a:off x="2472489" y="3624503"/>
            <a:ext cx="309580" cy="320650"/>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265" name="Rectangle 264">
            <a:extLst>
              <a:ext uri="{FF2B5EF4-FFF2-40B4-BE49-F238E27FC236}">
                <a16:creationId xmlns:a16="http://schemas.microsoft.com/office/drawing/2014/main" id="{7FBC6534-901F-4BBD-96F2-9D7460633B26}"/>
              </a:ext>
            </a:extLst>
          </p:cNvPr>
          <p:cNvSpPr/>
          <p:nvPr/>
        </p:nvSpPr>
        <p:spPr>
          <a:xfrm>
            <a:off x="4739082" y="1452253"/>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66" name="Picture 265">
            <a:extLst>
              <a:ext uri="{FF2B5EF4-FFF2-40B4-BE49-F238E27FC236}">
                <a16:creationId xmlns:a16="http://schemas.microsoft.com/office/drawing/2014/main" id="{FACD557B-9692-452C-8040-6DFFBB7209D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042304" y="2440524"/>
            <a:ext cx="267706" cy="267706"/>
          </a:xfrm>
          <a:prstGeom prst="rect">
            <a:avLst/>
          </a:prstGeom>
        </p:spPr>
      </p:pic>
      <p:pic>
        <p:nvPicPr>
          <p:cNvPr id="267" name="Picture 266">
            <a:extLst>
              <a:ext uri="{FF2B5EF4-FFF2-40B4-BE49-F238E27FC236}">
                <a16:creationId xmlns:a16="http://schemas.microsoft.com/office/drawing/2014/main" id="{97268A0E-6368-4687-A62F-0AA18660F21D}"/>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311258" y="2440524"/>
            <a:ext cx="267706" cy="267706"/>
          </a:xfrm>
          <a:prstGeom prst="rect">
            <a:avLst/>
          </a:prstGeom>
        </p:spPr>
      </p:pic>
      <p:pic>
        <p:nvPicPr>
          <p:cNvPr id="268" name="Picture 267">
            <a:extLst>
              <a:ext uri="{FF2B5EF4-FFF2-40B4-BE49-F238E27FC236}">
                <a16:creationId xmlns:a16="http://schemas.microsoft.com/office/drawing/2014/main" id="{0B0DD642-1205-4F4B-AC0C-EE03DC769206}"/>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816380" y="2440524"/>
            <a:ext cx="267706" cy="267706"/>
          </a:xfrm>
          <a:prstGeom prst="rect">
            <a:avLst/>
          </a:prstGeom>
        </p:spPr>
      </p:pic>
      <p:pic>
        <p:nvPicPr>
          <p:cNvPr id="269" name="Picture 268">
            <a:extLst>
              <a:ext uri="{FF2B5EF4-FFF2-40B4-BE49-F238E27FC236}">
                <a16:creationId xmlns:a16="http://schemas.microsoft.com/office/drawing/2014/main" id="{C5619E5E-92FF-4021-8D8F-6C14303EB03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085334" y="2440524"/>
            <a:ext cx="267706" cy="267706"/>
          </a:xfrm>
          <a:prstGeom prst="rect">
            <a:avLst/>
          </a:prstGeom>
        </p:spPr>
      </p:pic>
      <p:sp>
        <p:nvSpPr>
          <p:cNvPr id="8" name="Rectangle 7">
            <a:extLst>
              <a:ext uri="{FF2B5EF4-FFF2-40B4-BE49-F238E27FC236}">
                <a16:creationId xmlns:a16="http://schemas.microsoft.com/office/drawing/2014/main" id="{8D3D498E-3DDC-4C3D-8B69-8E333CAD5452}"/>
              </a:ext>
            </a:extLst>
          </p:cNvPr>
          <p:cNvSpPr/>
          <p:nvPr/>
        </p:nvSpPr>
        <p:spPr>
          <a:xfrm>
            <a:off x="3976815" y="2751953"/>
            <a:ext cx="68386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Jumpbox</a:t>
            </a: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Patching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8985" y="1417736"/>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Prod BW AP+DB </a:t>
            </a:r>
          </a:p>
        </p:txBody>
      </p:sp>
      <p:sp>
        <p:nvSpPr>
          <p:cNvPr id="130" name="Rectangle 129">
            <a:extLst>
              <a:ext uri="{FF2B5EF4-FFF2-40B4-BE49-F238E27FC236}">
                <a16:creationId xmlns:a16="http://schemas.microsoft.com/office/drawing/2014/main" id="{2EE383F8-7A78-4E8C-A280-BB5FF6C176F0}"/>
              </a:ext>
            </a:extLst>
          </p:cNvPr>
          <p:cNvSpPr/>
          <p:nvPr/>
        </p:nvSpPr>
        <p:spPr>
          <a:xfrm>
            <a:off x="6046846" y="1616810"/>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ASCS/ERS</a:t>
            </a:r>
            <a:b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145" name="Picture 144">
            <a:extLst>
              <a:ext uri="{FF2B5EF4-FFF2-40B4-BE49-F238E27FC236}">
                <a16:creationId xmlns:a16="http://schemas.microsoft.com/office/drawing/2014/main" id="{1DD8DF9B-2781-463B-900B-0E709A5F9890}"/>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054322" y="2046534"/>
            <a:ext cx="299119" cy="299119"/>
          </a:xfrm>
          <a:prstGeom prst="rect">
            <a:avLst/>
          </a:prstGeom>
        </p:spPr>
      </p:pic>
      <p:pic>
        <p:nvPicPr>
          <p:cNvPr id="150" name="Picture 3">
            <a:extLst>
              <a:ext uri="{FF2B5EF4-FFF2-40B4-BE49-F238E27FC236}">
                <a16:creationId xmlns:a16="http://schemas.microsoft.com/office/drawing/2014/main" id="{3EC3728D-87C7-46B9-96DA-1438B55E3DE6}"/>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092131" y="2123434"/>
            <a:ext cx="287377" cy="146561"/>
          </a:xfrm>
          <a:prstGeom prst="rect">
            <a:avLst/>
          </a:prstGeom>
        </p:spPr>
      </p:pic>
      <p:pic>
        <p:nvPicPr>
          <p:cNvPr id="151" name="Picture 150">
            <a:extLst>
              <a:ext uri="{FF2B5EF4-FFF2-40B4-BE49-F238E27FC236}">
                <a16:creationId xmlns:a16="http://schemas.microsoft.com/office/drawing/2014/main" id="{D388A630-6BA9-4828-9F72-0B17F838DF2C}"/>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392635" y="2053573"/>
            <a:ext cx="299119" cy="299119"/>
          </a:xfrm>
          <a:prstGeom prst="rect">
            <a:avLst/>
          </a:prstGeom>
        </p:spPr>
      </p:pic>
      <p:pic>
        <p:nvPicPr>
          <p:cNvPr id="152" name="Picture 3">
            <a:extLst>
              <a:ext uri="{FF2B5EF4-FFF2-40B4-BE49-F238E27FC236}">
                <a16:creationId xmlns:a16="http://schemas.microsoft.com/office/drawing/2014/main" id="{4A9BAFA5-4EA9-4A83-81F9-1FB113ED877E}"/>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30444" y="2130473"/>
            <a:ext cx="287377" cy="146561"/>
          </a:xfrm>
          <a:prstGeom prst="rect">
            <a:avLst/>
          </a:prstGeom>
        </p:spPr>
      </p:pic>
      <p:pic>
        <p:nvPicPr>
          <p:cNvPr id="144" name="Picture 143">
            <a:extLst>
              <a:ext uri="{FF2B5EF4-FFF2-40B4-BE49-F238E27FC236}">
                <a16:creationId xmlns:a16="http://schemas.microsoft.com/office/drawing/2014/main" id="{302D1BD8-02C0-4EBE-B494-3D99D7B7F9D9}"/>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6296741" y="1904211"/>
            <a:ext cx="146410" cy="146410"/>
          </a:xfrm>
          <a:prstGeom prst="rect">
            <a:avLst/>
          </a:prstGeom>
        </p:spPr>
      </p:pic>
      <p:sp>
        <p:nvSpPr>
          <p:cNvPr id="282" name="Rectangle 281">
            <a:extLst>
              <a:ext uri="{FF2B5EF4-FFF2-40B4-BE49-F238E27FC236}">
                <a16:creationId xmlns:a16="http://schemas.microsoft.com/office/drawing/2014/main" id="{C1D942DF-0525-4FF2-ABA2-5238A29782CA}"/>
              </a:ext>
            </a:extLst>
          </p:cNvPr>
          <p:cNvSpPr/>
          <p:nvPr/>
        </p:nvSpPr>
        <p:spPr>
          <a:xfrm>
            <a:off x="8653504" y="1613775"/>
            <a:ext cx="1712506" cy="79543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9144" r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HANA System Replication</a:t>
            </a:r>
          </a:p>
        </p:txBody>
      </p:sp>
      <p:pic>
        <p:nvPicPr>
          <p:cNvPr id="283" name="Picture 282">
            <a:extLst>
              <a:ext uri="{FF2B5EF4-FFF2-40B4-BE49-F238E27FC236}">
                <a16:creationId xmlns:a16="http://schemas.microsoft.com/office/drawing/2014/main" id="{616D0037-B1CF-48CE-A93F-F41FB08E363C}"/>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394821" y="1761030"/>
            <a:ext cx="146410" cy="146410"/>
          </a:xfrm>
          <a:prstGeom prst="rect">
            <a:avLst/>
          </a:prstGeom>
        </p:spPr>
      </p:pic>
      <p:pic>
        <p:nvPicPr>
          <p:cNvPr id="284" name="Picture 283">
            <a:extLst>
              <a:ext uri="{FF2B5EF4-FFF2-40B4-BE49-F238E27FC236}">
                <a16:creationId xmlns:a16="http://schemas.microsoft.com/office/drawing/2014/main" id="{5703B418-8C24-4A15-84BE-09D0C4591F8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907072" y="1897112"/>
            <a:ext cx="443884" cy="438350"/>
          </a:xfrm>
          <a:prstGeom prst="rect">
            <a:avLst/>
          </a:prstGeom>
        </p:spPr>
      </p:pic>
      <p:pic>
        <p:nvPicPr>
          <p:cNvPr id="285" name="Picture 284">
            <a:extLst>
              <a:ext uri="{FF2B5EF4-FFF2-40B4-BE49-F238E27FC236}">
                <a16:creationId xmlns:a16="http://schemas.microsoft.com/office/drawing/2014/main" id="{2C1D56EC-7DF7-44D8-9A2F-45B88700CEF6}"/>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603489" y="1899221"/>
            <a:ext cx="443884" cy="438350"/>
          </a:xfrm>
          <a:prstGeom prst="rect">
            <a:avLst/>
          </a:prstGeom>
        </p:spPr>
      </p:pic>
      <p:pic>
        <p:nvPicPr>
          <p:cNvPr id="286" name="Picture 285">
            <a:extLst>
              <a:ext uri="{FF2B5EF4-FFF2-40B4-BE49-F238E27FC236}">
                <a16:creationId xmlns:a16="http://schemas.microsoft.com/office/drawing/2014/main" id="{59AADEE8-C494-47E7-B302-20E938009AD0}"/>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905419" y="2052586"/>
            <a:ext cx="559309" cy="116657"/>
          </a:xfrm>
          <a:prstGeom prst="rect">
            <a:avLst/>
          </a:prstGeom>
        </p:spPr>
      </p:pic>
      <p:pic>
        <p:nvPicPr>
          <p:cNvPr id="287" name="Picture 286">
            <a:extLst>
              <a:ext uri="{FF2B5EF4-FFF2-40B4-BE49-F238E27FC236}">
                <a16:creationId xmlns:a16="http://schemas.microsoft.com/office/drawing/2014/main" id="{F0233747-A729-4218-A7CD-EBC87F81A951}"/>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601836" y="2054695"/>
            <a:ext cx="559309" cy="116657"/>
          </a:xfrm>
          <a:prstGeom prst="rect">
            <a:avLst/>
          </a:prstGeom>
        </p:spPr>
      </p:pic>
      <p:cxnSp>
        <p:nvCxnSpPr>
          <p:cNvPr id="288" name="Connector: Elbow 287">
            <a:extLst>
              <a:ext uri="{FF2B5EF4-FFF2-40B4-BE49-F238E27FC236}">
                <a16:creationId xmlns:a16="http://schemas.microsoft.com/office/drawing/2014/main" id="{8A66D3CF-ED44-45D4-BB21-5DDDEFD5F43D}"/>
              </a:ext>
            </a:extLst>
          </p:cNvPr>
          <p:cNvCxnSpPr>
            <a:cxnSpLocks/>
            <a:stCxn id="284" idx="0"/>
            <a:endCxn id="285" idx="0"/>
          </p:cNvCxnSpPr>
          <p:nvPr/>
        </p:nvCxnSpPr>
        <p:spPr>
          <a:xfrm rot="16200000" flipH="1">
            <a:off x="9476167" y="1549958"/>
            <a:ext cx="2109" cy="696417"/>
          </a:xfrm>
          <a:prstGeom prst="bentConnector3">
            <a:avLst>
              <a:gd name="adj1" fmla="val -6309436"/>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288">
            <a:extLst>
              <a:ext uri="{FF2B5EF4-FFF2-40B4-BE49-F238E27FC236}">
                <a16:creationId xmlns:a16="http://schemas.microsoft.com/office/drawing/2014/main" id="{5C120C75-924C-4D72-AA23-D1F392C55D0F}"/>
              </a:ext>
            </a:extLst>
          </p:cNvPr>
          <p:cNvCxnSpPr>
            <a:cxnSpLocks/>
            <a:stCxn id="145" idx="0"/>
            <a:endCxn id="151" idx="0"/>
          </p:cNvCxnSpPr>
          <p:nvPr/>
        </p:nvCxnSpPr>
        <p:spPr>
          <a:xfrm rot="16200000" flipH="1">
            <a:off x="6369518" y="1880897"/>
            <a:ext cx="7039" cy="338313"/>
          </a:xfrm>
          <a:prstGeom prst="bentConnector3">
            <a:avLst>
              <a:gd name="adj1" fmla="val -2778079"/>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7FB0E952-1A63-4D27-B30B-65BBB8C5F8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8822" y="2273647"/>
            <a:ext cx="234376" cy="234376"/>
          </a:xfrm>
          <a:prstGeom prst="rect">
            <a:avLst/>
          </a:prstGeom>
        </p:spPr>
      </p:pic>
      <p:sp>
        <p:nvSpPr>
          <p:cNvPr id="292" name="Rectangle 291">
            <a:extLst>
              <a:ext uri="{FF2B5EF4-FFF2-40B4-BE49-F238E27FC236}">
                <a16:creationId xmlns:a16="http://schemas.microsoft.com/office/drawing/2014/main" id="{A1A0DE7E-CCEC-4FD4-A7E0-C3C91A2F17B7}"/>
              </a:ext>
            </a:extLst>
          </p:cNvPr>
          <p:cNvSpPr/>
          <p:nvPr/>
        </p:nvSpPr>
        <p:spPr>
          <a:xfrm>
            <a:off x="3374077" y="4985242"/>
            <a:ext cx="2260659" cy="167502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293" name="Rectangle 292">
            <a:extLst>
              <a:ext uri="{FF2B5EF4-FFF2-40B4-BE49-F238E27FC236}">
                <a16:creationId xmlns:a16="http://schemas.microsoft.com/office/drawing/2014/main" id="{6726C409-3CCD-4772-8707-6DE6DFDDA023}"/>
              </a:ext>
            </a:extLst>
          </p:cNvPr>
          <p:cNvSpPr/>
          <p:nvPr/>
        </p:nvSpPr>
        <p:spPr>
          <a:xfrm>
            <a:off x="3462786" y="5253630"/>
            <a:ext cx="430473" cy="131184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94" name="Picture 293">
            <a:extLst>
              <a:ext uri="{FF2B5EF4-FFF2-40B4-BE49-F238E27FC236}">
                <a16:creationId xmlns:a16="http://schemas.microsoft.com/office/drawing/2014/main" id="{9B9E5E1A-2E4C-4559-853C-E2A59A10127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32442" y="4972120"/>
            <a:ext cx="301737" cy="301737"/>
          </a:xfrm>
          <a:prstGeom prst="rect">
            <a:avLst/>
          </a:prstGeom>
        </p:spPr>
      </p:pic>
      <p:pic>
        <p:nvPicPr>
          <p:cNvPr id="295" name="Picture 294">
            <a:extLst>
              <a:ext uri="{FF2B5EF4-FFF2-40B4-BE49-F238E27FC236}">
                <a16:creationId xmlns:a16="http://schemas.microsoft.com/office/drawing/2014/main" id="{803327B5-8A03-4D89-83BF-D2BC33E59C7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68445" y="5902017"/>
            <a:ext cx="239412" cy="239412"/>
          </a:xfrm>
          <a:prstGeom prst="rect">
            <a:avLst/>
          </a:prstGeom>
        </p:spPr>
      </p:pic>
      <p:cxnSp>
        <p:nvCxnSpPr>
          <p:cNvPr id="296" name="Connector: Elbow 295">
            <a:extLst>
              <a:ext uri="{FF2B5EF4-FFF2-40B4-BE49-F238E27FC236}">
                <a16:creationId xmlns:a16="http://schemas.microsoft.com/office/drawing/2014/main" id="{1830D461-B532-4F36-B892-1447FF058B8B}"/>
              </a:ext>
            </a:extLst>
          </p:cNvPr>
          <p:cNvCxnSpPr>
            <a:cxnSpLocks/>
            <a:stCxn id="261" idx="2"/>
            <a:endCxn id="295" idx="1"/>
          </p:cNvCxnSpPr>
          <p:nvPr/>
        </p:nvCxnSpPr>
        <p:spPr>
          <a:xfrm rot="16200000" flipH="1">
            <a:off x="2059577" y="4512855"/>
            <a:ext cx="2076570" cy="941166"/>
          </a:xfrm>
          <a:prstGeom prst="bentConnector2">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0C8B0C1D-8328-4142-A753-3215AA3B31B3}"/>
              </a:ext>
            </a:extLst>
          </p:cNvPr>
          <p:cNvSpPr txBox="1"/>
          <p:nvPr/>
        </p:nvSpPr>
        <p:spPr>
          <a:xfrm>
            <a:off x="3404047" y="6142017"/>
            <a:ext cx="558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Express</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Route</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298" name="Rectangle 297">
            <a:extLst>
              <a:ext uri="{FF2B5EF4-FFF2-40B4-BE49-F238E27FC236}">
                <a16:creationId xmlns:a16="http://schemas.microsoft.com/office/drawing/2014/main" id="{71527BB1-2936-4C0F-A329-F39C5B42A80C}"/>
              </a:ext>
            </a:extLst>
          </p:cNvPr>
          <p:cNvSpPr/>
          <p:nvPr/>
        </p:nvSpPr>
        <p:spPr>
          <a:xfrm>
            <a:off x="3980027" y="5240692"/>
            <a:ext cx="719901" cy="13218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301" name="Picture 300">
            <a:extLst>
              <a:ext uri="{FF2B5EF4-FFF2-40B4-BE49-F238E27FC236}">
                <a16:creationId xmlns:a16="http://schemas.microsoft.com/office/drawing/2014/main" id="{C4D9CFC4-AA25-41C9-8F7A-F421E148F76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681" y="5515822"/>
            <a:ext cx="234376" cy="234376"/>
          </a:xfrm>
          <a:prstGeom prst="rect">
            <a:avLst/>
          </a:prstGeom>
        </p:spPr>
      </p:pic>
      <p:sp>
        <p:nvSpPr>
          <p:cNvPr id="302" name="Rectangle 301">
            <a:extLst>
              <a:ext uri="{FF2B5EF4-FFF2-40B4-BE49-F238E27FC236}">
                <a16:creationId xmlns:a16="http://schemas.microsoft.com/office/drawing/2014/main" id="{E4E70616-15AD-4348-BA27-E48A6701611C}"/>
              </a:ext>
            </a:extLst>
          </p:cNvPr>
          <p:cNvSpPr/>
          <p:nvPr/>
        </p:nvSpPr>
        <p:spPr>
          <a:xfrm>
            <a:off x="5841927" y="4987978"/>
            <a:ext cx="4719393" cy="167228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DR/QA)</a:t>
            </a:r>
          </a:p>
        </p:txBody>
      </p:sp>
      <p:pic>
        <p:nvPicPr>
          <p:cNvPr id="303" name="Picture 302">
            <a:extLst>
              <a:ext uri="{FF2B5EF4-FFF2-40B4-BE49-F238E27FC236}">
                <a16:creationId xmlns:a16="http://schemas.microsoft.com/office/drawing/2014/main" id="{33D28A2E-319F-42AB-97CC-5B319A226171}"/>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998516" y="5844723"/>
            <a:ext cx="281831" cy="281831"/>
          </a:xfrm>
          <a:prstGeom prst="rect">
            <a:avLst/>
          </a:prstGeom>
        </p:spPr>
      </p:pic>
      <p:sp>
        <p:nvSpPr>
          <p:cNvPr id="305" name="Rectangle 304">
            <a:extLst>
              <a:ext uri="{FF2B5EF4-FFF2-40B4-BE49-F238E27FC236}">
                <a16:creationId xmlns:a16="http://schemas.microsoft.com/office/drawing/2014/main" id="{C1736C60-8B71-4300-81CA-0D5189884B82}"/>
              </a:ext>
            </a:extLst>
          </p:cNvPr>
          <p:cNvSpPr/>
          <p:nvPr/>
        </p:nvSpPr>
        <p:spPr>
          <a:xfrm>
            <a:off x="4779498" y="5253198"/>
            <a:ext cx="719901" cy="13218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316" name="Rectangle 315">
            <a:extLst>
              <a:ext uri="{FF2B5EF4-FFF2-40B4-BE49-F238E27FC236}">
                <a16:creationId xmlns:a16="http://schemas.microsoft.com/office/drawing/2014/main" id="{EFF220A7-3E42-4765-B49D-EF8E200141AA}"/>
              </a:ext>
            </a:extLst>
          </p:cNvPr>
          <p:cNvSpPr/>
          <p:nvPr/>
        </p:nvSpPr>
        <p:spPr>
          <a:xfrm>
            <a:off x="5936521" y="5421662"/>
            <a:ext cx="4556408" cy="102041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DR/QA BW AP+DB </a:t>
            </a:r>
          </a:p>
        </p:txBody>
      </p:sp>
      <p:pic>
        <p:nvPicPr>
          <p:cNvPr id="318" name="Picture 317">
            <a:extLst>
              <a:ext uri="{FF2B5EF4-FFF2-40B4-BE49-F238E27FC236}">
                <a16:creationId xmlns:a16="http://schemas.microsoft.com/office/drawing/2014/main" id="{EA529484-9182-455C-93C4-BF021ABC9744}"/>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065448" y="5869629"/>
            <a:ext cx="299119" cy="299119"/>
          </a:xfrm>
          <a:prstGeom prst="rect">
            <a:avLst/>
          </a:prstGeom>
        </p:spPr>
      </p:pic>
      <p:pic>
        <p:nvPicPr>
          <p:cNvPr id="319" name="Picture 3">
            <a:extLst>
              <a:ext uri="{FF2B5EF4-FFF2-40B4-BE49-F238E27FC236}">
                <a16:creationId xmlns:a16="http://schemas.microsoft.com/office/drawing/2014/main" id="{C51B11BD-8AB2-4276-A939-CF2F67129AE9}"/>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103257" y="5946529"/>
            <a:ext cx="287377" cy="146561"/>
          </a:xfrm>
          <a:prstGeom prst="rect">
            <a:avLst/>
          </a:prstGeom>
        </p:spPr>
      </p:pic>
      <p:pic>
        <p:nvPicPr>
          <p:cNvPr id="335" name="Picture 334">
            <a:extLst>
              <a:ext uri="{FF2B5EF4-FFF2-40B4-BE49-F238E27FC236}">
                <a16:creationId xmlns:a16="http://schemas.microsoft.com/office/drawing/2014/main" id="{CB5DBAE0-CA0F-4EA1-93D9-B08358CDA56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0262" y="6186321"/>
            <a:ext cx="234376" cy="234376"/>
          </a:xfrm>
          <a:prstGeom prst="rect">
            <a:avLst/>
          </a:prstGeom>
        </p:spPr>
      </p:pic>
      <p:pic>
        <p:nvPicPr>
          <p:cNvPr id="336" name="Picture 335">
            <a:extLst>
              <a:ext uri="{FF2B5EF4-FFF2-40B4-BE49-F238E27FC236}">
                <a16:creationId xmlns:a16="http://schemas.microsoft.com/office/drawing/2014/main" id="{CBB4C6BA-2167-4431-9A76-159F97CC7E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0258" y="3550792"/>
            <a:ext cx="234376" cy="234376"/>
          </a:xfrm>
          <a:prstGeom prst="rect">
            <a:avLst/>
          </a:prstGeom>
        </p:spPr>
      </p:pic>
      <p:pic>
        <p:nvPicPr>
          <p:cNvPr id="337" name="Picture 336">
            <a:extLst>
              <a:ext uri="{FF2B5EF4-FFF2-40B4-BE49-F238E27FC236}">
                <a16:creationId xmlns:a16="http://schemas.microsoft.com/office/drawing/2014/main" id="{7CB3B248-89DA-4B35-85C0-460D2607A97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0595" y="5530084"/>
            <a:ext cx="234376" cy="234376"/>
          </a:xfrm>
          <a:prstGeom prst="rect">
            <a:avLst/>
          </a:prstGeom>
        </p:spPr>
      </p:pic>
      <p:pic>
        <p:nvPicPr>
          <p:cNvPr id="338" name="Picture 337">
            <a:extLst>
              <a:ext uri="{FF2B5EF4-FFF2-40B4-BE49-F238E27FC236}">
                <a16:creationId xmlns:a16="http://schemas.microsoft.com/office/drawing/2014/main" id="{98F50F8E-B0BF-406E-B920-7DD37A88D4E8}"/>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23934" y="1955247"/>
            <a:ext cx="239412" cy="239412"/>
          </a:xfrm>
          <a:prstGeom prst="rect">
            <a:avLst/>
          </a:prstGeom>
        </p:spPr>
      </p:pic>
      <p:sp>
        <p:nvSpPr>
          <p:cNvPr id="339" name="TextBox 338">
            <a:extLst>
              <a:ext uri="{FF2B5EF4-FFF2-40B4-BE49-F238E27FC236}">
                <a16:creationId xmlns:a16="http://schemas.microsoft.com/office/drawing/2014/main" id="{486CB7F4-0D75-4D9D-A8AD-A628E4B42F8A}"/>
              </a:ext>
            </a:extLst>
          </p:cNvPr>
          <p:cNvSpPr txBox="1"/>
          <p:nvPr/>
        </p:nvSpPr>
        <p:spPr>
          <a:xfrm>
            <a:off x="3363835" y="2214927"/>
            <a:ext cx="5585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VNET</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pic>
        <p:nvPicPr>
          <p:cNvPr id="340" name="Picture 339">
            <a:extLst>
              <a:ext uri="{FF2B5EF4-FFF2-40B4-BE49-F238E27FC236}">
                <a16:creationId xmlns:a16="http://schemas.microsoft.com/office/drawing/2014/main" id="{CA5ADC1C-34B7-4EE0-AA7D-0D407CF3A857}"/>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57687" y="5307131"/>
            <a:ext cx="239412" cy="239412"/>
          </a:xfrm>
          <a:prstGeom prst="rect">
            <a:avLst/>
          </a:prstGeom>
        </p:spPr>
      </p:pic>
      <p:sp>
        <p:nvSpPr>
          <p:cNvPr id="341" name="TextBox 340">
            <a:extLst>
              <a:ext uri="{FF2B5EF4-FFF2-40B4-BE49-F238E27FC236}">
                <a16:creationId xmlns:a16="http://schemas.microsoft.com/office/drawing/2014/main" id="{AADFD2A9-604F-4815-AA58-C54DA08A9952}"/>
              </a:ext>
            </a:extLst>
          </p:cNvPr>
          <p:cNvSpPr txBox="1"/>
          <p:nvPr/>
        </p:nvSpPr>
        <p:spPr>
          <a:xfrm>
            <a:off x="3397452" y="5540794"/>
            <a:ext cx="5585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VNET</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342" name="Rectangle 341">
            <a:extLst>
              <a:ext uri="{FF2B5EF4-FFF2-40B4-BE49-F238E27FC236}">
                <a16:creationId xmlns:a16="http://schemas.microsoft.com/office/drawing/2014/main" id="{CCF8873E-9140-4E14-9EB0-F860AB33A26C}"/>
              </a:ext>
            </a:extLst>
          </p:cNvPr>
          <p:cNvSpPr/>
          <p:nvPr/>
        </p:nvSpPr>
        <p:spPr>
          <a:xfrm>
            <a:off x="4018236" y="5238463"/>
            <a:ext cx="67481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Web Dispatcher</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3" name="Rectangle 342">
            <a:extLst>
              <a:ext uri="{FF2B5EF4-FFF2-40B4-BE49-F238E27FC236}">
                <a16:creationId xmlns:a16="http://schemas.microsoft.com/office/drawing/2014/main" id="{3D2C3709-6A46-4947-9EDF-306A19B0E511}"/>
              </a:ext>
            </a:extLst>
          </p:cNvPr>
          <p:cNvSpPr/>
          <p:nvPr/>
        </p:nvSpPr>
        <p:spPr>
          <a:xfrm>
            <a:off x="4811919" y="5229016"/>
            <a:ext cx="67481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45" name="Picture 344">
            <a:extLst>
              <a:ext uri="{FF2B5EF4-FFF2-40B4-BE49-F238E27FC236}">
                <a16:creationId xmlns:a16="http://schemas.microsoft.com/office/drawing/2014/main" id="{22FF2649-21B9-4C47-848A-35342952200D}"/>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885784" y="5876778"/>
            <a:ext cx="299119" cy="299119"/>
          </a:xfrm>
          <a:prstGeom prst="rect">
            <a:avLst/>
          </a:prstGeom>
        </p:spPr>
      </p:pic>
      <p:pic>
        <p:nvPicPr>
          <p:cNvPr id="346" name="Picture 3">
            <a:extLst>
              <a:ext uri="{FF2B5EF4-FFF2-40B4-BE49-F238E27FC236}">
                <a16:creationId xmlns:a16="http://schemas.microsoft.com/office/drawing/2014/main" id="{0120497E-FD9F-48DB-AE1F-27F09BF01F85}"/>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23593" y="5953678"/>
            <a:ext cx="287377" cy="146561"/>
          </a:xfrm>
          <a:prstGeom prst="rect">
            <a:avLst/>
          </a:prstGeom>
        </p:spPr>
      </p:pic>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a:off x="5581096" y="2553250"/>
            <a:ext cx="276098" cy="2888"/>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hought Bubble: Cloud 59">
            <a:extLst>
              <a:ext uri="{FF2B5EF4-FFF2-40B4-BE49-F238E27FC236}">
                <a16:creationId xmlns:a16="http://schemas.microsoft.com/office/drawing/2014/main" id="{777E52B3-2873-4FBB-9D90-6D152E82316E}"/>
              </a:ext>
            </a:extLst>
          </p:cNvPr>
          <p:cNvSpPr/>
          <p:nvPr/>
        </p:nvSpPr>
        <p:spPr>
          <a:xfrm>
            <a:off x="1722054" y="477073"/>
            <a:ext cx="355136" cy="1864677"/>
          </a:xfrm>
          <a:prstGeom prst="cloudCallout">
            <a:avLst>
              <a:gd name="adj1" fmla="val -13147"/>
              <a:gd name="adj2" fmla="val 2144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TextBox 261">
            <a:extLst>
              <a:ext uri="{FF2B5EF4-FFF2-40B4-BE49-F238E27FC236}">
                <a16:creationId xmlns:a16="http://schemas.microsoft.com/office/drawing/2014/main" id="{5D3275E6-8B12-418F-A5D7-153DE4133B1F}"/>
              </a:ext>
            </a:extLst>
          </p:cNvPr>
          <p:cNvSpPr txBox="1"/>
          <p:nvPr/>
        </p:nvSpPr>
        <p:spPr>
          <a:xfrm>
            <a:off x="1534568" y="306977"/>
            <a:ext cx="344094" cy="338554"/>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t>S2S</a:t>
            </a:r>
            <a:b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br>
            <a: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t>VPN</a:t>
            </a:r>
          </a:p>
        </p:txBody>
      </p:sp>
      <p:sp>
        <p:nvSpPr>
          <p:cNvPr id="360" name="Rectangle 359">
            <a:extLst>
              <a:ext uri="{FF2B5EF4-FFF2-40B4-BE49-F238E27FC236}">
                <a16:creationId xmlns:a16="http://schemas.microsoft.com/office/drawing/2014/main" id="{D372FA96-42E2-43C8-987A-97E3E5690B3D}"/>
              </a:ext>
            </a:extLst>
          </p:cNvPr>
          <p:cNvSpPr/>
          <p:nvPr/>
        </p:nvSpPr>
        <p:spPr>
          <a:xfrm>
            <a:off x="5932009" y="2566030"/>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Prod BW AP+DB </a:t>
            </a:r>
          </a:p>
        </p:txBody>
      </p:sp>
      <p:pic>
        <p:nvPicPr>
          <p:cNvPr id="373" name="Picture 372">
            <a:extLst>
              <a:ext uri="{FF2B5EF4-FFF2-40B4-BE49-F238E27FC236}">
                <a16:creationId xmlns:a16="http://schemas.microsoft.com/office/drawing/2014/main" id="{C08999EE-2E42-441C-96B8-BA93A886103A}"/>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692598" y="2994719"/>
            <a:ext cx="443884" cy="438350"/>
          </a:xfrm>
          <a:prstGeom prst="rect">
            <a:avLst/>
          </a:prstGeom>
        </p:spPr>
      </p:pic>
      <p:pic>
        <p:nvPicPr>
          <p:cNvPr id="379" name="Picture 378">
            <a:extLst>
              <a:ext uri="{FF2B5EF4-FFF2-40B4-BE49-F238E27FC236}">
                <a16:creationId xmlns:a16="http://schemas.microsoft.com/office/drawing/2014/main" id="{09501080-B09E-4F98-A140-6A76F01807C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0949" y="3338933"/>
            <a:ext cx="234376" cy="234376"/>
          </a:xfrm>
          <a:prstGeom prst="rect">
            <a:avLst/>
          </a:prstGeom>
        </p:spPr>
      </p:pic>
      <p:cxnSp>
        <p:nvCxnSpPr>
          <p:cNvPr id="344" name="Connector: Elbow 343">
            <a:extLst>
              <a:ext uri="{FF2B5EF4-FFF2-40B4-BE49-F238E27FC236}">
                <a16:creationId xmlns:a16="http://schemas.microsoft.com/office/drawing/2014/main" id="{AA63C926-577E-4DDF-AF71-03948F4F1A78}"/>
              </a:ext>
            </a:extLst>
          </p:cNvPr>
          <p:cNvCxnSpPr>
            <a:cxnSpLocks/>
            <a:stCxn id="287" idx="3"/>
            <a:endCxn id="330" idx="3"/>
          </p:cNvCxnSpPr>
          <p:nvPr/>
        </p:nvCxnSpPr>
        <p:spPr>
          <a:xfrm flipH="1">
            <a:off x="9875169" y="2113024"/>
            <a:ext cx="285976" cy="3922617"/>
          </a:xfrm>
          <a:prstGeom prst="bentConnector3">
            <a:avLst>
              <a:gd name="adj1" fmla="val -15935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81" name="Picture 380">
            <a:extLst>
              <a:ext uri="{FF2B5EF4-FFF2-40B4-BE49-F238E27FC236}">
                <a16:creationId xmlns:a16="http://schemas.microsoft.com/office/drawing/2014/main" id="{7FA60B06-0E15-4E91-AAAA-4DC2C4052AA3}"/>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332378" y="5840961"/>
            <a:ext cx="443884" cy="438350"/>
          </a:xfrm>
          <a:prstGeom prst="rect">
            <a:avLst/>
          </a:prstGeom>
        </p:spPr>
      </p:pic>
      <p:pic>
        <p:nvPicPr>
          <p:cNvPr id="382" name="Picture 381">
            <a:extLst>
              <a:ext uri="{FF2B5EF4-FFF2-40B4-BE49-F238E27FC236}">
                <a16:creationId xmlns:a16="http://schemas.microsoft.com/office/drawing/2014/main" id="{D2350083-843A-4D8B-A92A-E544E656599F}"/>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375829" y="5863390"/>
            <a:ext cx="299119" cy="299119"/>
          </a:xfrm>
          <a:prstGeom prst="rect">
            <a:avLst/>
          </a:prstGeom>
        </p:spPr>
      </p:pic>
      <p:pic>
        <p:nvPicPr>
          <p:cNvPr id="383" name="Picture 3">
            <a:extLst>
              <a:ext uri="{FF2B5EF4-FFF2-40B4-BE49-F238E27FC236}">
                <a16:creationId xmlns:a16="http://schemas.microsoft.com/office/drawing/2014/main" id="{54A19098-B2CE-4C7E-92D0-845F79F754EF}"/>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413638" y="5940290"/>
            <a:ext cx="287377" cy="146561"/>
          </a:xfrm>
          <a:prstGeom prst="rect">
            <a:avLst/>
          </a:prstGeom>
        </p:spPr>
      </p:pic>
      <p:pic>
        <p:nvPicPr>
          <p:cNvPr id="384" name="Picture 383">
            <a:extLst>
              <a:ext uri="{FF2B5EF4-FFF2-40B4-BE49-F238E27FC236}">
                <a16:creationId xmlns:a16="http://schemas.microsoft.com/office/drawing/2014/main" id="{9EFCC382-F1F2-4812-A2C5-E1C949659F72}"/>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222745" y="5870539"/>
            <a:ext cx="299119" cy="299119"/>
          </a:xfrm>
          <a:prstGeom prst="rect">
            <a:avLst/>
          </a:prstGeom>
        </p:spPr>
      </p:pic>
      <p:pic>
        <p:nvPicPr>
          <p:cNvPr id="385" name="Picture 3">
            <a:extLst>
              <a:ext uri="{FF2B5EF4-FFF2-40B4-BE49-F238E27FC236}">
                <a16:creationId xmlns:a16="http://schemas.microsoft.com/office/drawing/2014/main" id="{9FA7FC7A-DF6C-4AEA-8121-D2488566DB6A}"/>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260554" y="5947439"/>
            <a:ext cx="287377" cy="146561"/>
          </a:xfrm>
          <a:prstGeom prst="rect">
            <a:avLst/>
          </a:prstGeom>
        </p:spPr>
      </p:pic>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Running SAP HANA on</a:t>
            </a:r>
            <a:b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b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Azure VM HA + DR</a:t>
            </a:r>
            <a:endParaRPr kumimoji="0" lang="en-US" sz="27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69683" y="1153706"/>
            <a:ext cx="301737" cy="301737"/>
          </a:xfrm>
          <a:prstGeom prst="rect">
            <a:avLst/>
          </a:prstGeom>
        </p:spPr>
      </p:pic>
      <p:pic>
        <p:nvPicPr>
          <p:cNvPr id="219" name="Picture 218">
            <a:extLst>
              <a:ext uri="{FF2B5EF4-FFF2-40B4-BE49-F238E27FC236}">
                <a16:creationId xmlns:a16="http://schemas.microsoft.com/office/drawing/2014/main" id="{F1EB3979-8764-4653-B42F-DF9EBA2C5F6B}"/>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6968" y="4966702"/>
            <a:ext cx="301737" cy="301737"/>
          </a:xfrm>
          <a:prstGeom prst="rect">
            <a:avLst/>
          </a:prstGeom>
        </p:spPr>
      </p:pic>
      <p:sp>
        <p:nvSpPr>
          <p:cNvPr id="222" name="TextBox 221">
            <a:extLst>
              <a:ext uri="{FF2B5EF4-FFF2-40B4-BE49-F238E27FC236}">
                <a16:creationId xmlns:a16="http://schemas.microsoft.com/office/drawing/2014/main" id="{2013ABE6-9213-4885-B7EF-A35B2CD20DC9}"/>
              </a:ext>
            </a:extLst>
          </p:cNvPr>
          <p:cNvSpPr txBox="1"/>
          <p:nvPr/>
        </p:nvSpPr>
        <p:spPr>
          <a:xfrm>
            <a:off x="3520171" y="3966026"/>
            <a:ext cx="1637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Subscription </a:t>
            </a:r>
          </a:p>
        </p:txBody>
      </p:sp>
      <p:sp>
        <p:nvSpPr>
          <p:cNvPr id="199" name="TextBox 198">
            <a:extLst>
              <a:ext uri="{FF2B5EF4-FFF2-40B4-BE49-F238E27FC236}">
                <a16:creationId xmlns:a16="http://schemas.microsoft.com/office/drawing/2014/main" id="{71E5269A-8600-47B4-8C44-6BAF79601F0E}"/>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cxnSp>
        <p:nvCxnSpPr>
          <p:cNvPr id="206" name="Straight Arrow Connector 205">
            <a:extLst>
              <a:ext uri="{FF2B5EF4-FFF2-40B4-BE49-F238E27FC236}">
                <a16:creationId xmlns:a16="http://schemas.microsoft.com/office/drawing/2014/main" id="{1933AC11-6DB4-48CD-9719-55D0F57E82B0}"/>
              </a:ext>
            </a:extLst>
          </p:cNvPr>
          <p:cNvCxnSpPr>
            <a:cxnSpLocks/>
            <a:stCxn id="250" idx="3"/>
            <a:endCxn id="338" idx="1"/>
          </p:cNvCxnSpPr>
          <p:nvPr/>
        </p:nvCxnSpPr>
        <p:spPr>
          <a:xfrm>
            <a:off x="1481354" y="669263"/>
            <a:ext cx="2042580" cy="1405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Rectangle 279">
            <a:extLst>
              <a:ext uri="{FF2B5EF4-FFF2-40B4-BE49-F238E27FC236}">
                <a16:creationId xmlns:a16="http://schemas.microsoft.com/office/drawing/2014/main" id="{1D559BFF-1A27-46FB-8E33-073BEEB2E8CD}"/>
              </a:ext>
            </a:extLst>
          </p:cNvPr>
          <p:cNvSpPr/>
          <p:nvPr/>
        </p:nvSpPr>
        <p:spPr>
          <a:xfrm>
            <a:off x="6865364" y="1620430"/>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NFS Server</a:t>
            </a:r>
          </a:p>
        </p:txBody>
      </p:sp>
      <p:pic>
        <p:nvPicPr>
          <p:cNvPr id="281" name="Picture 280">
            <a:extLst>
              <a:ext uri="{FF2B5EF4-FFF2-40B4-BE49-F238E27FC236}">
                <a16:creationId xmlns:a16="http://schemas.microsoft.com/office/drawing/2014/main" id="{645EB7B4-A91A-43D8-946A-5ACCDE272B97}"/>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872840" y="2050154"/>
            <a:ext cx="299119" cy="299119"/>
          </a:xfrm>
          <a:prstGeom prst="rect">
            <a:avLst/>
          </a:prstGeom>
        </p:spPr>
      </p:pic>
      <p:pic>
        <p:nvPicPr>
          <p:cNvPr id="304" name="Picture 303">
            <a:extLst>
              <a:ext uri="{FF2B5EF4-FFF2-40B4-BE49-F238E27FC236}">
                <a16:creationId xmlns:a16="http://schemas.microsoft.com/office/drawing/2014/main" id="{41D96468-8BA8-43A1-966C-52A580A605D0}"/>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211153" y="2057193"/>
            <a:ext cx="299119" cy="299119"/>
          </a:xfrm>
          <a:prstGeom prst="rect">
            <a:avLst/>
          </a:prstGeom>
        </p:spPr>
      </p:pic>
      <p:pic>
        <p:nvPicPr>
          <p:cNvPr id="309" name="Picture 308">
            <a:extLst>
              <a:ext uri="{FF2B5EF4-FFF2-40B4-BE49-F238E27FC236}">
                <a16:creationId xmlns:a16="http://schemas.microsoft.com/office/drawing/2014/main" id="{60EF3E9A-8AFC-4CBB-979B-D17AD17B608E}"/>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115259" y="1907831"/>
            <a:ext cx="146410" cy="146410"/>
          </a:xfrm>
          <a:prstGeom prst="rect">
            <a:avLst/>
          </a:prstGeom>
        </p:spPr>
      </p:pic>
      <p:cxnSp>
        <p:nvCxnSpPr>
          <p:cNvPr id="311" name="Connector: Elbow 310">
            <a:extLst>
              <a:ext uri="{FF2B5EF4-FFF2-40B4-BE49-F238E27FC236}">
                <a16:creationId xmlns:a16="http://schemas.microsoft.com/office/drawing/2014/main" id="{82079AE8-CB1B-49F1-8317-4AA7500AF099}"/>
              </a:ext>
            </a:extLst>
          </p:cNvPr>
          <p:cNvCxnSpPr>
            <a:cxnSpLocks/>
            <a:stCxn id="281" idx="0"/>
            <a:endCxn id="304" idx="0"/>
          </p:cNvCxnSpPr>
          <p:nvPr/>
        </p:nvCxnSpPr>
        <p:spPr>
          <a:xfrm rot="16200000" flipH="1">
            <a:off x="7188036" y="1884517"/>
            <a:ext cx="7039" cy="338313"/>
          </a:xfrm>
          <a:prstGeom prst="bentConnector3">
            <a:avLst>
              <a:gd name="adj1" fmla="val -283026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16DEDF63-22AF-47D6-B6AA-3615A9D45969}"/>
              </a:ext>
            </a:extLst>
          </p:cNvPr>
          <p:cNvSpPr/>
          <p:nvPr/>
        </p:nvSpPr>
        <p:spPr>
          <a:xfrm>
            <a:off x="7700698" y="1606043"/>
            <a:ext cx="877991"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PAS</a:t>
            </a:r>
            <a:b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329" name="Picture 328">
            <a:extLst>
              <a:ext uri="{FF2B5EF4-FFF2-40B4-BE49-F238E27FC236}">
                <a16:creationId xmlns:a16="http://schemas.microsoft.com/office/drawing/2014/main" id="{B1B4AC19-6BF5-4A59-9C33-09B7156824B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727767" y="1935987"/>
            <a:ext cx="392803" cy="392803"/>
          </a:xfrm>
          <a:prstGeom prst="rect">
            <a:avLst/>
          </a:prstGeom>
        </p:spPr>
      </p:pic>
      <p:pic>
        <p:nvPicPr>
          <p:cNvPr id="331" name="Picture 3">
            <a:extLst>
              <a:ext uri="{FF2B5EF4-FFF2-40B4-BE49-F238E27FC236}">
                <a16:creationId xmlns:a16="http://schemas.microsoft.com/office/drawing/2014/main" id="{3AC40243-649E-4E6B-BC4A-A8A8AA885875}"/>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765576" y="2063778"/>
            <a:ext cx="377385" cy="192464"/>
          </a:xfrm>
          <a:prstGeom prst="rect">
            <a:avLst/>
          </a:prstGeom>
        </p:spPr>
      </p:pic>
      <p:pic>
        <p:nvPicPr>
          <p:cNvPr id="332" name="Picture 331">
            <a:extLst>
              <a:ext uri="{FF2B5EF4-FFF2-40B4-BE49-F238E27FC236}">
                <a16:creationId xmlns:a16="http://schemas.microsoft.com/office/drawing/2014/main" id="{26691B3D-F4E7-4FE3-95CD-FA691FB2819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130793" y="1942915"/>
            <a:ext cx="392803" cy="392803"/>
          </a:xfrm>
          <a:prstGeom prst="rect">
            <a:avLst/>
          </a:prstGeom>
        </p:spPr>
      </p:pic>
      <p:pic>
        <p:nvPicPr>
          <p:cNvPr id="333" name="Picture 3">
            <a:extLst>
              <a:ext uri="{FF2B5EF4-FFF2-40B4-BE49-F238E27FC236}">
                <a16:creationId xmlns:a16="http://schemas.microsoft.com/office/drawing/2014/main" id="{14859DBE-619D-4B8E-962B-F70E0B136E9F}"/>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168602" y="2074378"/>
            <a:ext cx="377385" cy="192464"/>
          </a:xfrm>
          <a:prstGeom prst="rect">
            <a:avLst/>
          </a:prstGeom>
        </p:spPr>
      </p:pic>
      <p:pic>
        <p:nvPicPr>
          <p:cNvPr id="375" name="Picture 374">
            <a:extLst>
              <a:ext uri="{FF2B5EF4-FFF2-40B4-BE49-F238E27FC236}">
                <a16:creationId xmlns:a16="http://schemas.microsoft.com/office/drawing/2014/main" id="{BCFFE429-D9CD-46AB-B1C8-CFE8AF4719D4}"/>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190675" y="3034917"/>
            <a:ext cx="392803" cy="392803"/>
          </a:xfrm>
          <a:prstGeom prst="rect">
            <a:avLst/>
          </a:prstGeom>
        </p:spPr>
      </p:pic>
      <p:pic>
        <p:nvPicPr>
          <p:cNvPr id="389" name="Picture 388">
            <a:extLst>
              <a:ext uri="{FF2B5EF4-FFF2-40B4-BE49-F238E27FC236}">
                <a16:creationId xmlns:a16="http://schemas.microsoft.com/office/drawing/2014/main" id="{A5E778E0-8C18-4E03-A848-3B40B7FF52BC}"/>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937361" y="3045350"/>
            <a:ext cx="392803" cy="392803"/>
          </a:xfrm>
          <a:prstGeom prst="rect">
            <a:avLst/>
          </a:prstGeom>
        </p:spPr>
      </p:pic>
      <p:cxnSp>
        <p:nvCxnSpPr>
          <p:cNvPr id="397" name="Connector: Elbow 396">
            <a:extLst>
              <a:ext uri="{FF2B5EF4-FFF2-40B4-BE49-F238E27FC236}">
                <a16:creationId xmlns:a16="http://schemas.microsoft.com/office/drawing/2014/main" id="{172CC158-0FDC-4284-BC96-3F9B2B5315C1}"/>
              </a:ext>
            </a:extLst>
          </p:cNvPr>
          <p:cNvCxnSpPr>
            <a:cxnSpLocks/>
            <a:stCxn id="292" idx="3"/>
            <a:endCxn id="302" idx="1"/>
          </p:cNvCxnSpPr>
          <p:nvPr/>
        </p:nvCxnSpPr>
        <p:spPr>
          <a:xfrm>
            <a:off x="5634736" y="5822754"/>
            <a:ext cx="207191" cy="1368"/>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1" name="Picture 250">
            <a:extLst>
              <a:ext uri="{FF2B5EF4-FFF2-40B4-BE49-F238E27FC236}">
                <a16:creationId xmlns:a16="http://schemas.microsoft.com/office/drawing/2014/main" id="{1CEC79A5-881C-4464-B3A9-962692E3DB1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006256" y="3089851"/>
            <a:ext cx="281831" cy="281831"/>
          </a:xfrm>
          <a:prstGeom prst="rect">
            <a:avLst/>
          </a:prstGeom>
        </p:spPr>
      </p:pic>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324086" y="3955609"/>
            <a:ext cx="328110" cy="328110"/>
          </a:xfrm>
          <a:prstGeom prst="rect">
            <a:avLst/>
          </a:prstGeom>
        </p:spPr>
      </p:pic>
      <p:pic>
        <p:nvPicPr>
          <p:cNvPr id="223" name="Picture 222">
            <a:extLst>
              <a:ext uri="{FF2B5EF4-FFF2-40B4-BE49-F238E27FC236}">
                <a16:creationId xmlns:a16="http://schemas.microsoft.com/office/drawing/2014/main" id="{A4BB0228-CCF6-4286-BFDA-DBE0C1DA0A55}"/>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0556669" y="6313640"/>
            <a:ext cx="328110" cy="328110"/>
          </a:xfrm>
          <a:prstGeom prst="rect">
            <a:avLst/>
          </a:prstGeom>
        </p:spPr>
      </p:pic>
      <p:pic>
        <p:nvPicPr>
          <p:cNvPr id="11266" name="Picture 2" descr="Image result for azure managed disks vm">
            <a:extLst>
              <a:ext uri="{FF2B5EF4-FFF2-40B4-BE49-F238E27FC236}">
                <a16:creationId xmlns:a16="http://schemas.microsoft.com/office/drawing/2014/main" id="{226396BB-3910-4E0C-A95A-59C83B805300}"/>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6258508" y="226721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Image result for azure managed disks vm">
            <a:extLst>
              <a:ext uri="{FF2B5EF4-FFF2-40B4-BE49-F238E27FC236}">
                <a16:creationId xmlns:a16="http://schemas.microsoft.com/office/drawing/2014/main" id="{B3701F88-0048-4D38-8EF9-27CA16C4DC85}"/>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6594570" y="226184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Image result for azure managed disks vm">
            <a:extLst>
              <a:ext uri="{FF2B5EF4-FFF2-40B4-BE49-F238E27FC236}">
                <a16:creationId xmlns:a16="http://schemas.microsoft.com/office/drawing/2014/main" id="{7CBA1389-BEB7-4870-B66B-414E3BD088F6}"/>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068496" y="2259145"/>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Image result for azure managed disks vm">
            <a:extLst>
              <a:ext uri="{FF2B5EF4-FFF2-40B4-BE49-F238E27FC236}">
                <a16:creationId xmlns:a16="http://schemas.microsoft.com/office/drawing/2014/main" id="{FE8682D1-D2A2-46DB-86DE-B88A5765ED27}"/>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404558" y="2253775"/>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Image result for azure managed disks vm">
            <a:extLst>
              <a:ext uri="{FF2B5EF4-FFF2-40B4-BE49-F238E27FC236}">
                <a16:creationId xmlns:a16="http://schemas.microsoft.com/office/drawing/2014/main" id="{EA7BBB56-FA40-4663-930E-29F4D9680AF8}"/>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995611" y="222737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zure managed disks vm">
            <a:extLst>
              <a:ext uri="{FF2B5EF4-FFF2-40B4-BE49-F238E27FC236}">
                <a16:creationId xmlns:a16="http://schemas.microsoft.com/office/drawing/2014/main" id="{A1EC66A0-75BD-4251-A580-402FFD63F849}"/>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401445" y="222568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zure managed disks vm">
            <a:extLst>
              <a:ext uri="{FF2B5EF4-FFF2-40B4-BE49-F238E27FC236}">
                <a16:creationId xmlns:a16="http://schemas.microsoft.com/office/drawing/2014/main" id="{F52679EF-5822-4A77-BE57-3EDCEFD67151}"/>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210965" y="2181635"/>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Image result for azure managed disks vm">
            <a:extLst>
              <a:ext uri="{FF2B5EF4-FFF2-40B4-BE49-F238E27FC236}">
                <a16:creationId xmlns:a16="http://schemas.microsoft.com/office/drawing/2014/main" id="{C10CD030-EC7F-4CD7-86BA-164E35E5809D}"/>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914853" y="2180071"/>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Image result for azure managed disks vm">
            <a:extLst>
              <a:ext uri="{FF2B5EF4-FFF2-40B4-BE49-F238E27FC236}">
                <a16:creationId xmlns:a16="http://schemas.microsoft.com/office/drawing/2014/main" id="{B04770F7-C8DE-4173-AB19-AB2FC8281128}"/>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453175" y="332193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Image result for azure managed disks vm">
            <a:extLst>
              <a:ext uri="{FF2B5EF4-FFF2-40B4-BE49-F238E27FC236}">
                <a16:creationId xmlns:a16="http://schemas.microsoft.com/office/drawing/2014/main" id="{343F8138-803D-4D6F-BFB4-829550DBBA2E}"/>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202669" y="3320074"/>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Image result for azure managed disks vm">
            <a:extLst>
              <a:ext uri="{FF2B5EF4-FFF2-40B4-BE49-F238E27FC236}">
                <a16:creationId xmlns:a16="http://schemas.microsoft.com/office/drawing/2014/main" id="{CBC23EBA-1ABA-4526-A772-8219FC86C571}"/>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8998618" y="3271199"/>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Image result for azure managed disks vm">
            <a:extLst>
              <a:ext uri="{FF2B5EF4-FFF2-40B4-BE49-F238E27FC236}">
                <a16:creationId xmlns:a16="http://schemas.microsoft.com/office/drawing/2014/main" id="{8CC99DD7-3EC4-4F4B-B87A-197806013111}"/>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256154" y="6073177"/>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 descr="Image result for azure managed disks vm">
            <a:extLst>
              <a:ext uri="{FF2B5EF4-FFF2-40B4-BE49-F238E27FC236}">
                <a16:creationId xmlns:a16="http://schemas.microsoft.com/office/drawing/2014/main" id="{826E6DC7-2466-429E-AF4C-3C2C6A98C496}"/>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592216" y="6073123"/>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Image result for azure managed disks vm">
            <a:extLst>
              <a:ext uri="{FF2B5EF4-FFF2-40B4-BE49-F238E27FC236}">
                <a16:creationId xmlns:a16="http://schemas.microsoft.com/office/drawing/2014/main" id="{9EE37067-92EE-4CA8-BE44-F4AAC247A9BF}"/>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080663" y="6065142"/>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Image result for azure managed disks vm">
            <a:extLst>
              <a:ext uri="{FF2B5EF4-FFF2-40B4-BE49-F238E27FC236}">
                <a16:creationId xmlns:a16="http://schemas.microsoft.com/office/drawing/2014/main" id="{5534107F-D8FE-4A9C-878D-4298CFE8FE50}"/>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443305" y="6065088"/>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Image result for azure managed disks vm">
            <a:extLst>
              <a:ext uri="{FF2B5EF4-FFF2-40B4-BE49-F238E27FC236}">
                <a16:creationId xmlns:a16="http://schemas.microsoft.com/office/drawing/2014/main" id="{F60F81E5-3A55-4BD7-976D-E9A58E26DAA7}"/>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632946" y="6114596"/>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329">
            <a:extLst>
              <a:ext uri="{FF2B5EF4-FFF2-40B4-BE49-F238E27FC236}">
                <a16:creationId xmlns:a16="http://schemas.microsoft.com/office/drawing/2014/main" id="{21977E2E-6223-4240-A59A-E7F72823CA7B}"/>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315860" y="5977312"/>
            <a:ext cx="559309" cy="116657"/>
          </a:xfrm>
          <a:prstGeom prst="rect">
            <a:avLst/>
          </a:prstGeom>
        </p:spPr>
      </p:pic>
      <p:sp>
        <p:nvSpPr>
          <p:cNvPr id="215" name="Rectangle 214">
            <a:extLst>
              <a:ext uri="{FF2B5EF4-FFF2-40B4-BE49-F238E27FC236}">
                <a16:creationId xmlns:a16="http://schemas.microsoft.com/office/drawing/2014/main" id="{1E87F581-475C-402E-838A-6A52125F998A}"/>
              </a:ext>
            </a:extLst>
          </p:cNvPr>
          <p:cNvSpPr/>
          <p:nvPr/>
        </p:nvSpPr>
        <p:spPr>
          <a:xfrm>
            <a:off x="4742125" y="2787573"/>
            <a:ext cx="683865"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Backup</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07" name="Picture 306">
            <a:extLst>
              <a:ext uri="{FF2B5EF4-FFF2-40B4-BE49-F238E27FC236}">
                <a16:creationId xmlns:a16="http://schemas.microsoft.com/office/drawing/2014/main" id="{5243F1FB-EA4D-45A3-B214-1020FFF420A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619686" y="3233262"/>
            <a:ext cx="559309" cy="116657"/>
          </a:xfrm>
          <a:prstGeom prst="rect">
            <a:avLst/>
          </a:prstGeom>
        </p:spPr>
      </p:pic>
      <p:pic>
        <p:nvPicPr>
          <p:cNvPr id="315" name="Picture 3">
            <a:extLst>
              <a:ext uri="{FF2B5EF4-FFF2-40B4-BE49-F238E27FC236}">
                <a16:creationId xmlns:a16="http://schemas.microsoft.com/office/drawing/2014/main" id="{8E2DD54C-582E-47D6-B418-C0DAC3B90B2E}"/>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795203" y="3085609"/>
            <a:ext cx="284311" cy="144997"/>
          </a:xfrm>
          <a:prstGeom prst="rect">
            <a:avLst/>
          </a:prstGeom>
        </p:spPr>
      </p:pic>
      <p:pic>
        <p:nvPicPr>
          <p:cNvPr id="320" name="Picture 319">
            <a:extLst>
              <a:ext uri="{FF2B5EF4-FFF2-40B4-BE49-F238E27FC236}">
                <a16:creationId xmlns:a16="http://schemas.microsoft.com/office/drawing/2014/main" id="{2848DEF9-25B6-4DCD-8E6F-AEA5D42DD253}"/>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851353" y="3231188"/>
            <a:ext cx="516582" cy="107745"/>
          </a:xfrm>
          <a:prstGeom prst="rect">
            <a:avLst/>
          </a:prstGeom>
        </p:spPr>
      </p:pic>
      <p:pic>
        <p:nvPicPr>
          <p:cNvPr id="321" name="Picture 3">
            <a:extLst>
              <a:ext uri="{FF2B5EF4-FFF2-40B4-BE49-F238E27FC236}">
                <a16:creationId xmlns:a16="http://schemas.microsoft.com/office/drawing/2014/main" id="{C49D2925-3123-4A02-9F9A-74006B0D2F7B}"/>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026870" y="3085700"/>
            <a:ext cx="262592" cy="133920"/>
          </a:xfrm>
          <a:prstGeom prst="rect">
            <a:avLst/>
          </a:prstGeom>
        </p:spPr>
      </p:pic>
      <p:pic>
        <p:nvPicPr>
          <p:cNvPr id="323" name="Picture 322">
            <a:extLst>
              <a:ext uri="{FF2B5EF4-FFF2-40B4-BE49-F238E27FC236}">
                <a16:creationId xmlns:a16="http://schemas.microsoft.com/office/drawing/2014/main" id="{89CB5FC3-572E-4078-B52B-6AD0F6462D2F}"/>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098239" y="3242918"/>
            <a:ext cx="516582" cy="107745"/>
          </a:xfrm>
          <a:prstGeom prst="rect">
            <a:avLst/>
          </a:prstGeom>
        </p:spPr>
      </p:pic>
      <p:pic>
        <p:nvPicPr>
          <p:cNvPr id="324" name="Picture 3">
            <a:extLst>
              <a:ext uri="{FF2B5EF4-FFF2-40B4-BE49-F238E27FC236}">
                <a16:creationId xmlns:a16="http://schemas.microsoft.com/office/drawing/2014/main" id="{3948E8A6-A23D-49D1-BFB0-C8DEE477B2E3}"/>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273756" y="3097430"/>
            <a:ext cx="262592" cy="133920"/>
          </a:xfrm>
          <a:prstGeom prst="rect">
            <a:avLst/>
          </a:prstGeom>
        </p:spPr>
      </p:pic>
      <p:pic>
        <p:nvPicPr>
          <p:cNvPr id="391" name="Picture 390">
            <a:extLst>
              <a:ext uri="{FF2B5EF4-FFF2-40B4-BE49-F238E27FC236}">
                <a16:creationId xmlns:a16="http://schemas.microsoft.com/office/drawing/2014/main" id="{A2FD881D-DDD6-4D79-968D-A6BC0F7551C1}"/>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056765" y="5778033"/>
            <a:ext cx="267706" cy="267706"/>
          </a:xfrm>
          <a:prstGeom prst="rect">
            <a:avLst/>
          </a:prstGeom>
        </p:spPr>
      </p:pic>
      <p:pic>
        <p:nvPicPr>
          <p:cNvPr id="392" name="Picture 391">
            <a:extLst>
              <a:ext uri="{FF2B5EF4-FFF2-40B4-BE49-F238E27FC236}">
                <a16:creationId xmlns:a16="http://schemas.microsoft.com/office/drawing/2014/main" id="{3E070BB8-6DF1-4203-B9A1-B56716453199}"/>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325719" y="5778033"/>
            <a:ext cx="267706" cy="267706"/>
          </a:xfrm>
          <a:prstGeom prst="rect">
            <a:avLst/>
          </a:prstGeom>
        </p:spPr>
      </p:pic>
      <p:pic>
        <p:nvPicPr>
          <p:cNvPr id="393" name="Picture 392">
            <a:extLst>
              <a:ext uri="{FF2B5EF4-FFF2-40B4-BE49-F238E27FC236}">
                <a16:creationId xmlns:a16="http://schemas.microsoft.com/office/drawing/2014/main" id="{B7F59598-0C9A-4749-91F1-D6523F760E5A}"/>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830841" y="5778033"/>
            <a:ext cx="267706" cy="267706"/>
          </a:xfrm>
          <a:prstGeom prst="rect">
            <a:avLst/>
          </a:prstGeom>
        </p:spPr>
      </p:pic>
      <p:pic>
        <p:nvPicPr>
          <p:cNvPr id="394" name="Picture 393">
            <a:extLst>
              <a:ext uri="{FF2B5EF4-FFF2-40B4-BE49-F238E27FC236}">
                <a16:creationId xmlns:a16="http://schemas.microsoft.com/office/drawing/2014/main" id="{88E13D05-96CA-47A3-BBF5-2D214A3690E1}"/>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099795" y="5778033"/>
            <a:ext cx="267706" cy="267706"/>
          </a:xfrm>
          <a:prstGeom prst="rect">
            <a:avLst/>
          </a:prstGeom>
        </p:spPr>
      </p:pic>
      <p:sp>
        <p:nvSpPr>
          <p:cNvPr id="395" name="Rectangle 394">
            <a:extLst>
              <a:ext uri="{FF2B5EF4-FFF2-40B4-BE49-F238E27FC236}">
                <a16:creationId xmlns:a16="http://schemas.microsoft.com/office/drawing/2014/main" id="{9E28A345-A2E3-4BFB-B67F-636F5CDCCBBF}"/>
              </a:ext>
            </a:extLst>
          </p:cNvPr>
          <p:cNvSpPr/>
          <p:nvPr/>
        </p:nvSpPr>
        <p:spPr>
          <a:xfrm>
            <a:off x="4026892" y="6000904"/>
            <a:ext cx="68386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Jumpbox</a:t>
            </a: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Patching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96" name="Rectangle 395">
            <a:extLst>
              <a:ext uri="{FF2B5EF4-FFF2-40B4-BE49-F238E27FC236}">
                <a16:creationId xmlns:a16="http://schemas.microsoft.com/office/drawing/2014/main" id="{3A5DA5E7-7862-40DA-A2E5-B568EC2F125D}"/>
              </a:ext>
            </a:extLst>
          </p:cNvPr>
          <p:cNvSpPr/>
          <p:nvPr/>
        </p:nvSpPr>
        <p:spPr>
          <a:xfrm>
            <a:off x="4792202" y="6036524"/>
            <a:ext cx="68386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71" name="Picture 2" descr="Image result for finger icon">
            <a:extLst>
              <a:ext uri="{FF2B5EF4-FFF2-40B4-BE49-F238E27FC236}">
                <a16:creationId xmlns:a16="http://schemas.microsoft.com/office/drawing/2014/main" id="{382D914A-66D1-4961-9DF1-53EF3261D1D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16200000" flipH="1" flipV="1">
            <a:off x="1950830" y="5842640"/>
            <a:ext cx="1154952" cy="940572"/>
          </a:xfrm>
          <a:prstGeom prst="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654A4853-72C6-47A8-89F7-19DE88D69737}"/>
              </a:ext>
            </a:extLst>
          </p:cNvPr>
          <p:cNvSpPr txBox="1"/>
          <p:nvPr/>
        </p:nvSpPr>
        <p:spPr>
          <a:xfrm>
            <a:off x="116551" y="6206467"/>
            <a:ext cx="2276916"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1"/>
                </a:solidFill>
                <a:latin typeface="+mj-lt"/>
              </a:rPr>
              <a:t>Paired region to replicate </a:t>
            </a:r>
            <a:br>
              <a:rPr lang="en-US" sz="1400" dirty="0">
                <a:solidFill>
                  <a:schemeClr val="bg1"/>
                </a:solidFill>
                <a:latin typeface="+mj-lt"/>
              </a:rPr>
            </a:br>
            <a:r>
              <a:rPr lang="en-US" sz="1400" dirty="0">
                <a:solidFill>
                  <a:schemeClr val="bg1"/>
                </a:solidFill>
                <a:latin typeface="+mj-lt"/>
              </a:rPr>
              <a:t>entire landscape for DR</a:t>
            </a:r>
          </a:p>
        </p:txBody>
      </p:sp>
      <p:grpSp>
        <p:nvGrpSpPr>
          <p:cNvPr id="175" name="Group 174">
            <a:extLst>
              <a:ext uri="{FF2B5EF4-FFF2-40B4-BE49-F238E27FC236}">
                <a16:creationId xmlns:a16="http://schemas.microsoft.com/office/drawing/2014/main" id="{CF8FF0A9-B0E6-4BBB-B3FA-B17349DE829C}"/>
              </a:ext>
            </a:extLst>
          </p:cNvPr>
          <p:cNvGrpSpPr/>
          <p:nvPr/>
        </p:nvGrpSpPr>
        <p:grpSpPr>
          <a:xfrm>
            <a:off x="7542142" y="3921395"/>
            <a:ext cx="2938977" cy="712068"/>
            <a:chOff x="4582024" y="-836722"/>
            <a:chExt cx="3007084" cy="712068"/>
          </a:xfrm>
          <a:solidFill>
            <a:srgbClr val="FFFFCC"/>
          </a:solidFill>
        </p:grpSpPr>
        <p:sp>
          <p:nvSpPr>
            <p:cNvPr id="176" name="Oval 175">
              <a:extLst>
                <a:ext uri="{FF2B5EF4-FFF2-40B4-BE49-F238E27FC236}">
                  <a16:creationId xmlns:a16="http://schemas.microsoft.com/office/drawing/2014/main" id="{81BE153B-88AD-4BB6-8100-CFBCB04F0012}"/>
                </a:ext>
              </a:extLst>
            </p:cNvPr>
            <p:cNvSpPr/>
            <p:nvPr/>
          </p:nvSpPr>
          <p:spPr>
            <a:xfrm>
              <a:off x="6255848" y="-594709"/>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sp>
          <p:nvSpPr>
            <p:cNvPr id="177" name="Rectangular Callout 172">
              <a:extLst>
                <a:ext uri="{FF2B5EF4-FFF2-40B4-BE49-F238E27FC236}">
                  <a16:creationId xmlns:a16="http://schemas.microsoft.com/office/drawing/2014/main" id="{1C089289-A591-4791-B049-DB6DCE6F5A6A}"/>
                </a:ext>
              </a:extLst>
            </p:cNvPr>
            <p:cNvSpPr/>
            <p:nvPr/>
          </p:nvSpPr>
          <p:spPr>
            <a:xfrm>
              <a:off x="4582024" y="-836722"/>
              <a:ext cx="3007084" cy="712068"/>
            </a:xfrm>
            <a:prstGeom prst="wedgeRectCallout">
              <a:avLst>
                <a:gd name="adj1" fmla="val 18875"/>
                <a:gd name="adj2" fmla="val 221970"/>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HANA System Replication</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rPr>
                <a:t>DR</a:t>
              </a:r>
              <a:r>
                <a:rPr lang="en-US" sz="1100" u="sng" kern="0" dirty="0">
                  <a:solidFill>
                    <a:sysClr val="windowText" lastClr="000000"/>
                  </a:solidFill>
                  <a:latin typeface="Calibri Light" panose="020F0302020204030204"/>
                </a:rPr>
                <a:t>:</a:t>
              </a:r>
              <a:r>
                <a:rPr lang="en-US" sz="1100" b="1" kern="0" dirty="0">
                  <a:solidFill>
                    <a:srgbClr val="FF0000"/>
                  </a:solidFill>
                  <a:latin typeface="Calibri Light" panose="020F0302020204030204"/>
                </a:rPr>
                <a:t>1 x M64s</a:t>
              </a:r>
              <a:r>
                <a:rPr lang="en-US" sz="1100" kern="0" dirty="0">
                  <a:solidFill>
                    <a:sysClr val="windowText" lastClr="000000"/>
                  </a:solidFill>
                  <a:latin typeface="Calibri Light" panose="020F0302020204030204"/>
                </a:rPr>
                <a:t>, </a:t>
              </a:r>
            </a:p>
            <a:p>
              <a:pPr lvl="0">
                <a:defRPr/>
              </a:pPr>
              <a:r>
                <a:rPr lang="en-US" sz="1100" kern="0" dirty="0">
                  <a:solidFill>
                    <a:sysClr val="windowText" lastClr="000000"/>
                  </a:solidFill>
                  <a:latin typeface="Calibri Light" panose="020F0302020204030204"/>
                </a:rPr>
                <a:t>-- Data/log: 2 x P30. Shared: 1 x P30, </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    root : 1 x P6, </a:t>
              </a:r>
              <a:r>
                <a:rPr lang="en-US" sz="1100" kern="0" dirty="0" err="1">
                  <a:solidFill>
                    <a:sysClr val="windowText" lastClr="000000"/>
                  </a:solidFill>
                  <a:latin typeface="Calibri Light" panose="020F0302020204030204"/>
                </a:rPr>
                <a:t>usr</a:t>
              </a:r>
              <a:r>
                <a:rPr lang="en-US" sz="1100" kern="0" dirty="0">
                  <a:solidFill>
                    <a:sysClr val="windowText" lastClr="000000"/>
                  </a:solidFill>
                  <a:latin typeface="Calibri Light" panose="020F0302020204030204"/>
                </a:rPr>
                <a:t>/sap : 1 x P6, backup : 2 x P30</a:t>
              </a:r>
              <a:endPar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endParaRPr>
            </a:p>
          </p:txBody>
        </p:sp>
      </p:grpSp>
      <p:cxnSp>
        <p:nvCxnSpPr>
          <p:cNvPr id="178" name="Straight Arrow Connector 177">
            <a:extLst>
              <a:ext uri="{FF2B5EF4-FFF2-40B4-BE49-F238E27FC236}">
                <a16:creationId xmlns:a16="http://schemas.microsoft.com/office/drawing/2014/main" id="{B4F117F2-FB03-4F15-9FC9-4AC4039D88C0}"/>
              </a:ext>
            </a:extLst>
          </p:cNvPr>
          <p:cNvCxnSpPr>
            <a:cxnSpLocks/>
            <a:stCxn id="250" idx="3"/>
            <a:endCxn id="340" idx="1"/>
          </p:cNvCxnSpPr>
          <p:nvPr/>
        </p:nvCxnSpPr>
        <p:spPr>
          <a:xfrm>
            <a:off x="1481354" y="669263"/>
            <a:ext cx="2076333" cy="47575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0" name="Picture 179">
            <a:extLst>
              <a:ext uri="{FF2B5EF4-FFF2-40B4-BE49-F238E27FC236}">
                <a16:creationId xmlns:a16="http://schemas.microsoft.com/office/drawing/2014/main" id="{7AF0BAFD-BCA7-4BAF-AEA9-6607A969C4EC}"/>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583599" y="5866505"/>
            <a:ext cx="299119" cy="299119"/>
          </a:xfrm>
          <a:prstGeom prst="rect">
            <a:avLst/>
          </a:prstGeom>
        </p:spPr>
      </p:pic>
      <p:pic>
        <p:nvPicPr>
          <p:cNvPr id="181" name="Picture 2" descr="Image result for azure managed disks vm">
            <a:extLst>
              <a:ext uri="{FF2B5EF4-FFF2-40B4-BE49-F238E27FC236}">
                <a16:creationId xmlns:a16="http://schemas.microsoft.com/office/drawing/2014/main" id="{556ABB9A-9EC3-4938-BAF5-B106769052D5}"/>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6794732" y="6074731"/>
            <a:ext cx="188599" cy="99015"/>
          </a:xfrm>
          <a:prstGeom prst="rect">
            <a:avLst/>
          </a:prstGeom>
          <a:noFill/>
          <a:extLst>
            <a:ext uri="{909E8E84-426E-40DD-AFC4-6F175D3DCCD1}">
              <a14:hiddenFill xmlns:a14="http://schemas.microsoft.com/office/drawing/2010/main">
                <a:solidFill>
                  <a:srgbClr val="FFFFFF"/>
                </a:solidFill>
              </a14:hiddenFill>
            </a:ext>
          </a:extLst>
        </p:spPr>
      </p:pic>
      <p:cxnSp>
        <p:nvCxnSpPr>
          <p:cNvPr id="182" name="Connector: Elbow 181">
            <a:extLst>
              <a:ext uri="{FF2B5EF4-FFF2-40B4-BE49-F238E27FC236}">
                <a16:creationId xmlns:a16="http://schemas.microsoft.com/office/drawing/2014/main" id="{785B9188-8051-4873-8958-3B6C4D5B9B23}"/>
              </a:ext>
            </a:extLst>
          </p:cNvPr>
          <p:cNvCxnSpPr>
            <a:cxnSpLocks/>
            <a:stCxn id="281" idx="2"/>
            <a:endCxn id="180" idx="0"/>
          </p:cNvCxnSpPr>
          <p:nvPr/>
        </p:nvCxnSpPr>
        <p:spPr>
          <a:xfrm rot="5400000">
            <a:off x="5119164" y="3963269"/>
            <a:ext cx="3517232" cy="289241"/>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7B10F271-798D-43C6-B505-ACC54D582580}"/>
              </a:ext>
            </a:extLst>
          </p:cNvPr>
          <p:cNvGrpSpPr/>
          <p:nvPr/>
        </p:nvGrpSpPr>
        <p:grpSpPr>
          <a:xfrm>
            <a:off x="5512138" y="3750399"/>
            <a:ext cx="1154039" cy="580112"/>
            <a:chOff x="4582024" y="-1475039"/>
            <a:chExt cx="3007084" cy="1350387"/>
          </a:xfrm>
          <a:solidFill>
            <a:srgbClr val="FFFFCC"/>
          </a:solidFill>
        </p:grpSpPr>
        <p:sp>
          <p:nvSpPr>
            <p:cNvPr id="186" name="Oval 185">
              <a:extLst>
                <a:ext uri="{FF2B5EF4-FFF2-40B4-BE49-F238E27FC236}">
                  <a16:creationId xmlns:a16="http://schemas.microsoft.com/office/drawing/2014/main" id="{25E9CF7D-E17B-4696-8F16-D51DE0F2B00C}"/>
                </a:ext>
              </a:extLst>
            </p:cNvPr>
            <p:cNvSpPr/>
            <p:nvPr/>
          </p:nvSpPr>
          <p:spPr>
            <a:xfrm>
              <a:off x="6255848" y="-594709"/>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sp>
          <p:nvSpPr>
            <p:cNvPr id="187" name="Rectangular Callout 172">
              <a:extLst>
                <a:ext uri="{FF2B5EF4-FFF2-40B4-BE49-F238E27FC236}">
                  <a16:creationId xmlns:a16="http://schemas.microsoft.com/office/drawing/2014/main" id="{C06AF6AF-A0D0-4BED-A358-E4AA4D4E41B5}"/>
                </a:ext>
              </a:extLst>
            </p:cNvPr>
            <p:cNvSpPr/>
            <p:nvPr/>
          </p:nvSpPr>
          <p:spPr>
            <a:xfrm>
              <a:off x="4582024" y="-1475039"/>
              <a:ext cx="3007084" cy="1350387"/>
            </a:xfrm>
            <a:prstGeom prst="wedgeRectCallout">
              <a:avLst>
                <a:gd name="adj1" fmla="val 53143"/>
                <a:gd name="adj2" fmla="val 73806"/>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File robocopy </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(/sapmnt)</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to West US 2</a:t>
              </a:r>
              <a:endPar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endParaRPr>
            </a:p>
          </p:txBody>
        </p:sp>
      </p:grpSp>
      <p:sp>
        <p:nvSpPr>
          <p:cNvPr id="188" name="Oval 187">
            <a:extLst>
              <a:ext uri="{FF2B5EF4-FFF2-40B4-BE49-F238E27FC236}">
                <a16:creationId xmlns:a16="http://schemas.microsoft.com/office/drawing/2014/main" id="{E5F427D2-0D0C-441B-B8CA-E418462CCFD3}"/>
              </a:ext>
            </a:extLst>
          </p:cNvPr>
          <p:cNvSpPr/>
          <p:nvPr/>
        </p:nvSpPr>
        <p:spPr>
          <a:xfrm>
            <a:off x="7290960" y="4031900"/>
            <a:ext cx="192232" cy="193934"/>
          </a:xfrm>
          <a:prstGeom prst="ellipse">
            <a:avLst/>
          </a:prstGeom>
          <a:solidFill>
            <a:srgbClr val="FFFFCC"/>
          </a:solid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2</a:t>
            </a:r>
          </a:p>
        </p:txBody>
      </p:sp>
      <p:sp>
        <p:nvSpPr>
          <p:cNvPr id="189" name="Oval 188">
            <a:extLst>
              <a:ext uri="{FF2B5EF4-FFF2-40B4-BE49-F238E27FC236}">
                <a16:creationId xmlns:a16="http://schemas.microsoft.com/office/drawing/2014/main" id="{C8DD0CD2-F2F2-4224-8CA2-2B538ABC73AA}"/>
              </a:ext>
            </a:extLst>
          </p:cNvPr>
          <p:cNvSpPr/>
          <p:nvPr/>
        </p:nvSpPr>
        <p:spPr>
          <a:xfrm>
            <a:off x="5228118" y="4031900"/>
            <a:ext cx="192232" cy="193934"/>
          </a:xfrm>
          <a:prstGeom prst="ellipse">
            <a:avLst/>
          </a:prstGeom>
          <a:solidFill>
            <a:srgbClr val="FFFFCC"/>
          </a:solid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3</a:t>
            </a:r>
          </a:p>
        </p:txBody>
      </p:sp>
      <p:grpSp>
        <p:nvGrpSpPr>
          <p:cNvPr id="190" name="Group 189">
            <a:extLst>
              <a:ext uri="{FF2B5EF4-FFF2-40B4-BE49-F238E27FC236}">
                <a16:creationId xmlns:a16="http://schemas.microsoft.com/office/drawing/2014/main" id="{ED6FA955-3D0C-4070-B304-60E120EBBB80}"/>
              </a:ext>
            </a:extLst>
          </p:cNvPr>
          <p:cNvGrpSpPr/>
          <p:nvPr/>
        </p:nvGrpSpPr>
        <p:grpSpPr>
          <a:xfrm>
            <a:off x="1650815" y="4105062"/>
            <a:ext cx="888708" cy="1220791"/>
            <a:chOff x="4582024" y="-1475039"/>
            <a:chExt cx="3007084" cy="1350387"/>
          </a:xfrm>
          <a:solidFill>
            <a:srgbClr val="FFFFCC"/>
          </a:solidFill>
        </p:grpSpPr>
        <p:sp>
          <p:nvSpPr>
            <p:cNvPr id="191" name="Oval 190">
              <a:extLst>
                <a:ext uri="{FF2B5EF4-FFF2-40B4-BE49-F238E27FC236}">
                  <a16:creationId xmlns:a16="http://schemas.microsoft.com/office/drawing/2014/main" id="{CF32B5D9-0A36-4BE1-BC04-4505CAFE35D9}"/>
                </a:ext>
              </a:extLst>
            </p:cNvPr>
            <p:cNvSpPr/>
            <p:nvPr/>
          </p:nvSpPr>
          <p:spPr>
            <a:xfrm>
              <a:off x="6255848" y="-594709"/>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sp>
          <p:nvSpPr>
            <p:cNvPr id="192" name="Rectangular Callout 172">
              <a:extLst>
                <a:ext uri="{FF2B5EF4-FFF2-40B4-BE49-F238E27FC236}">
                  <a16:creationId xmlns:a16="http://schemas.microsoft.com/office/drawing/2014/main" id="{4E0A594E-F27D-45A2-A85B-50F7EE6984E9}"/>
                </a:ext>
              </a:extLst>
            </p:cNvPr>
            <p:cNvSpPr/>
            <p:nvPr/>
          </p:nvSpPr>
          <p:spPr>
            <a:xfrm>
              <a:off x="4582024" y="-1475039"/>
              <a:ext cx="3007084" cy="1350387"/>
            </a:xfrm>
            <a:prstGeom prst="wedgeRectCallout">
              <a:avLst>
                <a:gd name="adj1" fmla="val 42854"/>
                <a:gd name="adj2" fmla="val -62340"/>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dirty="0">
                  <a:solidFill>
                    <a:sysClr val="windowText" lastClr="000000"/>
                  </a:solidFill>
                  <a:latin typeface="Calibri Light" panose="020F0302020204030204"/>
                </a:rPr>
                <a:t>One ER circuit</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can connect to ALL regions in a geopolitical regions</a:t>
              </a:r>
            </a:p>
          </p:txBody>
        </p:sp>
      </p:grpSp>
      <p:sp>
        <p:nvSpPr>
          <p:cNvPr id="193" name="Oval 192">
            <a:extLst>
              <a:ext uri="{FF2B5EF4-FFF2-40B4-BE49-F238E27FC236}">
                <a16:creationId xmlns:a16="http://schemas.microsoft.com/office/drawing/2014/main" id="{2369E20D-EFBD-4BEF-866D-31E6F2BC1F46}"/>
              </a:ext>
            </a:extLst>
          </p:cNvPr>
          <p:cNvSpPr/>
          <p:nvPr/>
        </p:nvSpPr>
        <p:spPr>
          <a:xfrm>
            <a:off x="1439479" y="5098203"/>
            <a:ext cx="192232" cy="193934"/>
          </a:xfrm>
          <a:prstGeom prst="ellipse">
            <a:avLst/>
          </a:prstGeom>
          <a:solidFill>
            <a:srgbClr val="FFFFCC"/>
          </a:solid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1</a:t>
            </a:r>
          </a:p>
        </p:txBody>
      </p:sp>
      <p:cxnSp>
        <p:nvCxnSpPr>
          <p:cNvPr id="194" name="Connector: Elbow 193">
            <a:extLst>
              <a:ext uri="{FF2B5EF4-FFF2-40B4-BE49-F238E27FC236}">
                <a16:creationId xmlns:a16="http://schemas.microsoft.com/office/drawing/2014/main" id="{FEF251AE-AB6B-4F1E-BCBE-402C39C001AE}"/>
              </a:ext>
            </a:extLst>
          </p:cNvPr>
          <p:cNvCxnSpPr>
            <a:cxnSpLocks/>
            <a:stCxn id="329" idx="2"/>
            <a:endCxn id="208" idx="2"/>
          </p:cNvCxnSpPr>
          <p:nvPr/>
        </p:nvCxnSpPr>
        <p:spPr>
          <a:xfrm rot="16200000" flipH="1">
            <a:off x="9075803" y="1177156"/>
            <a:ext cx="1250354" cy="3553622"/>
          </a:xfrm>
          <a:prstGeom prst="bentConnector3">
            <a:avLst>
              <a:gd name="adj1" fmla="val 11828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2B6B8A2F-6FF7-41F2-BB9E-5434DB81BB69}"/>
              </a:ext>
            </a:extLst>
          </p:cNvPr>
          <p:cNvCxnSpPr>
            <a:cxnSpLocks/>
            <a:stCxn id="332" idx="2"/>
            <a:endCxn id="208" idx="2"/>
          </p:cNvCxnSpPr>
          <p:nvPr/>
        </p:nvCxnSpPr>
        <p:spPr>
          <a:xfrm rot="16200000" flipH="1">
            <a:off x="9280780" y="1382133"/>
            <a:ext cx="1243426" cy="3150596"/>
          </a:xfrm>
          <a:prstGeom prst="bentConnector3">
            <a:avLst>
              <a:gd name="adj1" fmla="val 118385"/>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00" name="Group 199">
            <a:extLst>
              <a:ext uri="{FF2B5EF4-FFF2-40B4-BE49-F238E27FC236}">
                <a16:creationId xmlns:a16="http://schemas.microsoft.com/office/drawing/2014/main" id="{2373ABB6-EB09-40B9-BAB0-886AC2F67465}"/>
              </a:ext>
            </a:extLst>
          </p:cNvPr>
          <p:cNvGrpSpPr/>
          <p:nvPr/>
        </p:nvGrpSpPr>
        <p:grpSpPr>
          <a:xfrm>
            <a:off x="9166321" y="2550671"/>
            <a:ext cx="1154039" cy="580112"/>
            <a:chOff x="4582024" y="-1475039"/>
            <a:chExt cx="3007084" cy="1350387"/>
          </a:xfrm>
          <a:solidFill>
            <a:srgbClr val="FFFFCC"/>
          </a:solidFill>
        </p:grpSpPr>
        <p:sp>
          <p:nvSpPr>
            <p:cNvPr id="201" name="Oval 200">
              <a:extLst>
                <a:ext uri="{FF2B5EF4-FFF2-40B4-BE49-F238E27FC236}">
                  <a16:creationId xmlns:a16="http://schemas.microsoft.com/office/drawing/2014/main" id="{C6B7215D-AA70-499F-B709-D6E14A475F41}"/>
                </a:ext>
              </a:extLst>
            </p:cNvPr>
            <p:cNvSpPr/>
            <p:nvPr/>
          </p:nvSpPr>
          <p:spPr>
            <a:xfrm>
              <a:off x="6255848" y="-594709"/>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sp>
          <p:nvSpPr>
            <p:cNvPr id="203" name="Rectangular Callout 172">
              <a:extLst>
                <a:ext uri="{FF2B5EF4-FFF2-40B4-BE49-F238E27FC236}">
                  <a16:creationId xmlns:a16="http://schemas.microsoft.com/office/drawing/2014/main" id="{CA5BC176-2B21-45D2-8487-0F844A505569}"/>
                </a:ext>
              </a:extLst>
            </p:cNvPr>
            <p:cNvSpPr/>
            <p:nvPr/>
          </p:nvSpPr>
          <p:spPr>
            <a:xfrm>
              <a:off x="4582024" y="-1475039"/>
              <a:ext cx="3007084" cy="1350387"/>
            </a:xfrm>
            <a:prstGeom prst="wedgeRectCallout">
              <a:avLst>
                <a:gd name="adj1" fmla="val 18619"/>
                <a:gd name="adj2" fmla="val 165003"/>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Azure Site Recovery for AP Server VMs</a:t>
              </a:r>
              <a:endPar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endParaRPr>
            </a:p>
          </p:txBody>
        </p:sp>
      </p:grpSp>
      <p:sp>
        <p:nvSpPr>
          <p:cNvPr id="204" name="Oval 203">
            <a:extLst>
              <a:ext uri="{FF2B5EF4-FFF2-40B4-BE49-F238E27FC236}">
                <a16:creationId xmlns:a16="http://schemas.microsoft.com/office/drawing/2014/main" id="{BDBB76B4-1038-4298-891F-4BBA74163CBD}"/>
              </a:ext>
            </a:extLst>
          </p:cNvPr>
          <p:cNvSpPr/>
          <p:nvPr/>
        </p:nvSpPr>
        <p:spPr>
          <a:xfrm>
            <a:off x="8933494" y="2741280"/>
            <a:ext cx="192232" cy="193934"/>
          </a:xfrm>
          <a:prstGeom prst="ellipse">
            <a:avLst/>
          </a:prstGeom>
          <a:solidFill>
            <a:srgbClr val="FFFFCC"/>
          </a:solid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4</a:t>
            </a:r>
          </a:p>
        </p:txBody>
      </p:sp>
      <p:sp>
        <p:nvSpPr>
          <p:cNvPr id="209" name="TextBox 208">
            <a:extLst>
              <a:ext uri="{FF2B5EF4-FFF2-40B4-BE49-F238E27FC236}">
                <a16:creationId xmlns:a16="http://schemas.microsoft.com/office/drawing/2014/main" id="{6421E951-BB31-46DE-B02E-997E14543AAD}"/>
              </a:ext>
            </a:extLst>
          </p:cNvPr>
          <p:cNvSpPr txBox="1"/>
          <p:nvPr/>
        </p:nvSpPr>
        <p:spPr>
          <a:xfrm>
            <a:off x="11100728" y="3570757"/>
            <a:ext cx="818480"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Site</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Recovery</a:t>
            </a:r>
          </a:p>
        </p:txBody>
      </p:sp>
    </p:spTree>
    <p:extLst>
      <p:ext uri="{BB962C8B-B14F-4D97-AF65-F5344CB8AC3E}">
        <p14:creationId xmlns:p14="http://schemas.microsoft.com/office/powerpoint/2010/main" val="2186851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1000"/>
                                        <p:tgtEl>
                                          <p:spTgt spid="171"/>
                                        </p:tgtEl>
                                      </p:cBhvr>
                                    </p:animEffect>
                                    <p:anim calcmode="lin" valueType="num">
                                      <p:cBhvr>
                                        <p:cTn id="8" dur="1000" fill="hold"/>
                                        <p:tgtEl>
                                          <p:spTgt spid="171"/>
                                        </p:tgtEl>
                                        <p:attrNameLst>
                                          <p:attrName>ppt_x</p:attrName>
                                        </p:attrNameLst>
                                      </p:cBhvr>
                                      <p:tavLst>
                                        <p:tav tm="0">
                                          <p:val>
                                            <p:strVal val="#ppt_x"/>
                                          </p:val>
                                        </p:tav>
                                        <p:tav tm="100000">
                                          <p:val>
                                            <p:strVal val="#ppt_x"/>
                                          </p:val>
                                        </p:tav>
                                      </p:tavLst>
                                    </p:anim>
                                    <p:anim calcmode="lin" valueType="num">
                                      <p:cBhvr>
                                        <p:cTn id="9" dur="1000" fill="hold"/>
                                        <p:tgtEl>
                                          <p:spTgt spid="17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4"/>
                                        </p:tgtEl>
                                        <p:attrNameLst>
                                          <p:attrName>style.visibility</p:attrName>
                                        </p:attrNameLst>
                                      </p:cBhvr>
                                      <p:to>
                                        <p:strVal val="visible"/>
                                      </p:to>
                                    </p:set>
                                    <p:animEffect transition="in" filter="fade">
                                      <p:cBhvr>
                                        <p:cTn id="12" dur="1000"/>
                                        <p:tgtEl>
                                          <p:spTgt spid="174"/>
                                        </p:tgtEl>
                                      </p:cBhvr>
                                    </p:animEffect>
                                    <p:anim calcmode="lin" valueType="num">
                                      <p:cBhvr>
                                        <p:cTn id="13" dur="1000" fill="hold"/>
                                        <p:tgtEl>
                                          <p:spTgt spid="174"/>
                                        </p:tgtEl>
                                        <p:attrNameLst>
                                          <p:attrName>ppt_x</p:attrName>
                                        </p:attrNameLst>
                                      </p:cBhvr>
                                      <p:tavLst>
                                        <p:tav tm="0">
                                          <p:val>
                                            <p:strVal val="#ppt_x"/>
                                          </p:val>
                                        </p:tav>
                                        <p:tav tm="100000">
                                          <p:val>
                                            <p:strVal val="#ppt_x"/>
                                          </p:val>
                                        </p:tav>
                                      </p:tavLst>
                                    </p:anim>
                                    <p:anim calcmode="lin" valueType="num">
                                      <p:cBhvr>
                                        <p:cTn id="14" dur="1000" fill="hold"/>
                                        <p:tgtEl>
                                          <p:spTgt spid="17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90"/>
                                        </p:tgtEl>
                                        <p:attrNameLst>
                                          <p:attrName>style.visibility</p:attrName>
                                        </p:attrNameLst>
                                      </p:cBhvr>
                                      <p:to>
                                        <p:strVal val="visible"/>
                                      </p:to>
                                    </p:set>
                                    <p:animEffect transition="in" filter="fade">
                                      <p:cBhvr>
                                        <p:cTn id="19" dur="1000"/>
                                        <p:tgtEl>
                                          <p:spTgt spid="190"/>
                                        </p:tgtEl>
                                      </p:cBhvr>
                                    </p:animEffect>
                                    <p:anim calcmode="lin" valueType="num">
                                      <p:cBhvr>
                                        <p:cTn id="20" dur="1000" fill="hold"/>
                                        <p:tgtEl>
                                          <p:spTgt spid="190"/>
                                        </p:tgtEl>
                                        <p:attrNameLst>
                                          <p:attrName>ppt_x</p:attrName>
                                        </p:attrNameLst>
                                      </p:cBhvr>
                                      <p:tavLst>
                                        <p:tav tm="0">
                                          <p:val>
                                            <p:strVal val="#ppt_x"/>
                                          </p:val>
                                        </p:tav>
                                        <p:tav tm="100000">
                                          <p:val>
                                            <p:strVal val="#ppt_x"/>
                                          </p:val>
                                        </p:tav>
                                      </p:tavLst>
                                    </p:anim>
                                    <p:anim calcmode="lin" valueType="num">
                                      <p:cBhvr>
                                        <p:cTn id="21" dur="1000" fill="hold"/>
                                        <p:tgtEl>
                                          <p:spTgt spid="19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03"/>
                                        </p:tgtEl>
                                        <p:attrNameLst>
                                          <p:attrName>style.visibility</p:attrName>
                                        </p:attrNameLst>
                                      </p:cBhvr>
                                      <p:to>
                                        <p:strVal val="visible"/>
                                      </p:to>
                                    </p:set>
                                    <p:animEffect transition="in" filter="fade">
                                      <p:cBhvr>
                                        <p:cTn id="24" dur="1000"/>
                                        <p:tgtEl>
                                          <p:spTgt spid="303"/>
                                        </p:tgtEl>
                                      </p:cBhvr>
                                    </p:animEffect>
                                    <p:anim calcmode="lin" valueType="num">
                                      <p:cBhvr>
                                        <p:cTn id="25" dur="1000" fill="hold"/>
                                        <p:tgtEl>
                                          <p:spTgt spid="303"/>
                                        </p:tgtEl>
                                        <p:attrNameLst>
                                          <p:attrName>ppt_x</p:attrName>
                                        </p:attrNameLst>
                                      </p:cBhvr>
                                      <p:tavLst>
                                        <p:tav tm="0">
                                          <p:val>
                                            <p:strVal val="#ppt_x"/>
                                          </p:val>
                                        </p:tav>
                                        <p:tav tm="100000">
                                          <p:val>
                                            <p:strVal val="#ppt_x"/>
                                          </p:val>
                                        </p:tav>
                                      </p:tavLst>
                                    </p:anim>
                                    <p:anim calcmode="lin" valueType="num">
                                      <p:cBhvr>
                                        <p:cTn id="26" dur="1000" fill="hold"/>
                                        <p:tgtEl>
                                          <p:spTgt spid="30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96"/>
                                        </p:tgtEl>
                                        <p:attrNameLst>
                                          <p:attrName>style.visibility</p:attrName>
                                        </p:attrNameLst>
                                      </p:cBhvr>
                                      <p:to>
                                        <p:strVal val="visible"/>
                                      </p:to>
                                    </p:set>
                                    <p:animEffect transition="in" filter="fade">
                                      <p:cBhvr>
                                        <p:cTn id="29" dur="1000"/>
                                        <p:tgtEl>
                                          <p:spTgt spid="296"/>
                                        </p:tgtEl>
                                      </p:cBhvr>
                                    </p:animEffect>
                                    <p:anim calcmode="lin" valueType="num">
                                      <p:cBhvr>
                                        <p:cTn id="30" dur="1000" fill="hold"/>
                                        <p:tgtEl>
                                          <p:spTgt spid="296"/>
                                        </p:tgtEl>
                                        <p:attrNameLst>
                                          <p:attrName>ppt_x</p:attrName>
                                        </p:attrNameLst>
                                      </p:cBhvr>
                                      <p:tavLst>
                                        <p:tav tm="0">
                                          <p:val>
                                            <p:strVal val="#ppt_x"/>
                                          </p:val>
                                        </p:tav>
                                        <p:tav tm="100000">
                                          <p:val>
                                            <p:strVal val="#ppt_x"/>
                                          </p:val>
                                        </p:tav>
                                      </p:tavLst>
                                    </p:anim>
                                    <p:anim calcmode="lin" valueType="num">
                                      <p:cBhvr>
                                        <p:cTn id="31" dur="1000" fill="hold"/>
                                        <p:tgtEl>
                                          <p:spTgt spid="29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95"/>
                                        </p:tgtEl>
                                        <p:attrNameLst>
                                          <p:attrName>style.visibility</p:attrName>
                                        </p:attrNameLst>
                                      </p:cBhvr>
                                      <p:to>
                                        <p:strVal val="visible"/>
                                      </p:to>
                                    </p:set>
                                    <p:animEffect transition="in" filter="fade">
                                      <p:cBhvr>
                                        <p:cTn id="34" dur="1000"/>
                                        <p:tgtEl>
                                          <p:spTgt spid="295"/>
                                        </p:tgtEl>
                                      </p:cBhvr>
                                    </p:animEffect>
                                    <p:anim calcmode="lin" valueType="num">
                                      <p:cBhvr>
                                        <p:cTn id="35" dur="1000" fill="hold"/>
                                        <p:tgtEl>
                                          <p:spTgt spid="295"/>
                                        </p:tgtEl>
                                        <p:attrNameLst>
                                          <p:attrName>ppt_x</p:attrName>
                                        </p:attrNameLst>
                                      </p:cBhvr>
                                      <p:tavLst>
                                        <p:tav tm="0">
                                          <p:val>
                                            <p:strVal val="#ppt_x"/>
                                          </p:val>
                                        </p:tav>
                                        <p:tav tm="100000">
                                          <p:val>
                                            <p:strVal val="#ppt_x"/>
                                          </p:val>
                                        </p:tav>
                                      </p:tavLst>
                                    </p:anim>
                                    <p:anim calcmode="lin" valueType="num">
                                      <p:cBhvr>
                                        <p:cTn id="36" dur="1000" fill="hold"/>
                                        <p:tgtEl>
                                          <p:spTgt spid="29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97"/>
                                        </p:tgtEl>
                                        <p:attrNameLst>
                                          <p:attrName>style.visibility</p:attrName>
                                        </p:attrNameLst>
                                      </p:cBhvr>
                                      <p:to>
                                        <p:strVal val="visible"/>
                                      </p:to>
                                    </p:set>
                                    <p:animEffect transition="in" filter="fade">
                                      <p:cBhvr>
                                        <p:cTn id="39" dur="1000"/>
                                        <p:tgtEl>
                                          <p:spTgt spid="297"/>
                                        </p:tgtEl>
                                      </p:cBhvr>
                                    </p:animEffect>
                                    <p:anim calcmode="lin" valueType="num">
                                      <p:cBhvr>
                                        <p:cTn id="40" dur="1000" fill="hold"/>
                                        <p:tgtEl>
                                          <p:spTgt spid="297"/>
                                        </p:tgtEl>
                                        <p:attrNameLst>
                                          <p:attrName>ppt_x</p:attrName>
                                        </p:attrNameLst>
                                      </p:cBhvr>
                                      <p:tavLst>
                                        <p:tav tm="0">
                                          <p:val>
                                            <p:strVal val="#ppt_x"/>
                                          </p:val>
                                        </p:tav>
                                        <p:tav tm="100000">
                                          <p:val>
                                            <p:strVal val="#ppt_x"/>
                                          </p:val>
                                        </p:tav>
                                      </p:tavLst>
                                    </p:anim>
                                    <p:anim calcmode="lin" valueType="num">
                                      <p:cBhvr>
                                        <p:cTn id="41" dur="1000" fill="hold"/>
                                        <p:tgtEl>
                                          <p:spTgt spid="29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93"/>
                                        </p:tgtEl>
                                        <p:attrNameLst>
                                          <p:attrName>style.visibility</p:attrName>
                                        </p:attrNameLst>
                                      </p:cBhvr>
                                      <p:to>
                                        <p:strVal val="visible"/>
                                      </p:to>
                                    </p:set>
                                    <p:animEffect transition="in" filter="fade">
                                      <p:cBhvr>
                                        <p:cTn id="44" dur="1000"/>
                                        <p:tgtEl>
                                          <p:spTgt spid="193"/>
                                        </p:tgtEl>
                                      </p:cBhvr>
                                    </p:animEffect>
                                    <p:anim calcmode="lin" valueType="num">
                                      <p:cBhvr>
                                        <p:cTn id="45" dur="1000" fill="hold"/>
                                        <p:tgtEl>
                                          <p:spTgt spid="193"/>
                                        </p:tgtEl>
                                        <p:attrNameLst>
                                          <p:attrName>ppt_x</p:attrName>
                                        </p:attrNameLst>
                                      </p:cBhvr>
                                      <p:tavLst>
                                        <p:tav tm="0">
                                          <p:val>
                                            <p:strVal val="#ppt_x"/>
                                          </p:val>
                                        </p:tav>
                                        <p:tav tm="100000">
                                          <p:val>
                                            <p:strVal val="#ppt_x"/>
                                          </p:val>
                                        </p:tav>
                                      </p:tavLst>
                                    </p:anim>
                                    <p:anim calcmode="lin" valueType="num">
                                      <p:cBhvr>
                                        <p:cTn id="46"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81"/>
                                        </p:tgtEl>
                                        <p:attrNameLst>
                                          <p:attrName>style.visibility</p:attrName>
                                        </p:attrNameLst>
                                      </p:cBhvr>
                                      <p:to>
                                        <p:strVal val="visible"/>
                                      </p:to>
                                    </p:set>
                                    <p:animEffect transition="in" filter="fade">
                                      <p:cBhvr>
                                        <p:cTn id="51" dur="1000"/>
                                        <p:tgtEl>
                                          <p:spTgt spid="381"/>
                                        </p:tgtEl>
                                      </p:cBhvr>
                                    </p:animEffect>
                                    <p:anim calcmode="lin" valueType="num">
                                      <p:cBhvr>
                                        <p:cTn id="52" dur="1000" fill="hold"/>
                                        <p:tgtEl>
                                          <p:spTgt spid="381"/>
                                        </p:tgtEl>
                                        <p:attrNameLst>
                                          <p:attrName>ppt_x</p:attrName>
                                        </p:attrNameLst>
                                      </p:cBhvr>
                                      <p:tavLst>
                                        <p:tav tm="0">
                                          <p:val>
                                            <p:strVal val="#ppt_x"/>
                                          </p:val>
                                        </p:tav>
                                        <p:tav tm="100000">
                                          <p:val>
                                            <p:strVal val="#ppt_x"/>
                                          </p:val>
                                        </p:tav>
                                      </p:tavLst>
                                    </p:anim>
                                    <p:anim calcmode="lin" valueType="num">
                                      <p:cBhvr>
                                        <p:cTn id="53" dur="1000" fill="hold"/>
                                        <p:tgtEl>
                                          <p:spTgt spid="381"/>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00"/>
                                        </p:tgtEl>
                                        <p:attrNameLst>
                                          <p:attrName>style.visibility</p:attrName>
                                        </p:attrNameLst>
                                      </p:cBhvr>
                                      <p:to>
                                        <p:strVal val="visible"/>
                                      </p:to>
                                    </p:set>
                                    <p:animEffect transition="in" filter="fade">
                                      <p:cBhvr>
                                        <p:cTn id="56" dur="1000"/>
                                        <p:tgtEl>
                                          <p:spTgt spid="300"/>
                                        </p:tgtEl>
                                      </p:cBhvr>
                                    </p:animEffect>
                                    <p:anim calcmode="lin" valueType="num">
                                      <p:cBhvr>
                                        <p:cTn id="57" dur="1000" fill="hold"/>
                                        <p:tgtEl>
                                          <p:spTgt spid="300"/>
                                        </p:tgtEl>
                                        <p:attrNameLst>
                                          <p:attrName>ppt_x</p:attrName>
                                        </p:attrNameLst>
                                      </p:cBhvr>
                                      <p:tavLst>
                                        <p:tav tm="0">
                                          <p:val>
                                            <p:strVal val="#ppt_x"/>
                                          </p:val>
                                        </p:tav>
                                        <p:tav tm="100000">
                                          <p:val>
                                            <p:strVal val="#ppt_x"/>
                                          </p:val>
                                        </p:tav>
                                      </p:tavLst>
                                    </p:anim>
                                    <p:anim calcmode="lin" valueType="num">
                                      <p:cBhvr>
                                        <p:cTn id="58" dur="1000" fill="hold"/>
                                        <p:tgtEl>
                                          <p:spTgt spid="300"/>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30"/>
                                        </p:tgtEl>
                                        <p:attrNameLst>
                                          <p:attrName>style.visibility</p:attrName>
                                        </p:attrNameLst>
                                      </p:cBhvr>
                                      <p:to>
                                        <p:strVal val="visible"/>
                                      </p:to>
                                    </p:set>
                                    <p:animEffect transition="in" filter="fade">
                                      <p:cBhvr>
                                        <p:cTn id="61" dur="1000"/>
                                        <p:tgtEl>
                                          <p:spTgt spid="330"/>
                                        </p:tgtEl>
                                      </p:cBhvr>
                                    </p:animEffect>
                                    <p:anim calcmode="lin" valueType="num">
                                      <p:cBhvr>
                                        <p:cTn id="62" dur="1000" fill="hold"/>
                                        <p:tgtEl>
                                          <p:spTgt spid="330"/>
                                        </p:tgtEl>
                                        <p:attrNameLst>
                                          <p:attrName>ppt_x</p:attrName>
                                        </p:attrNameLst>
                                      </p:cBhvr>
                                      <p:tavLst>
                                        <p:tav tm="0">
                                          <p:val>
                                            <p:strVal val="#ppt_x"/>
                                          </p:val>
                                        </p:tav>
                                        <p:tav tm="100000">
                                          <p:val>
                                            <p:strVal val="#ppt_x"/>
                                          </p:val>
                                        </p:tav>
                                      </p:tavLst>
                                    </p:anim>
                                    <p:anim calcmode="lin" valueType="num">
                                      <p:cBhvr>
                                        <p:cTn id="63" dur="1000" fill="hold"/>
                                        <p:tgtEl>
                                          <p:spTgt spid="330"/>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75"/>
                                        </p:tgtEl>
                                        <p:attrNameLst>
                                          <p:attrName>style.visibility</p:attrName>
                                        </p:attrNameLst>
                                      </p:cBhvr>
                                      <p:to>
                                        <p:strVal val="visible"/>
                                      </p:to>
                                    </p:set>
                                    <p:animEffect transition="in" filter="fade">
                                      <p:cBhvr>
                                        <p:cTn id="66" dur="1000"/>
                                        <p:tgtEl>
                                          <p:spTgt spid="175"/>
                                        </p:tgtEl>
                                      </p:cBhvr>
                                    </p:animEffect>
                                    <p:anim calcmode="lin" valueType="num">
                                      <p:cBhvr>
                                        <p:cTn id="67" dur="1000" fill="hold"/>
                                        <p:tgtEl>
                                          <p:spTgt spid="175"/>
                                        </p:tgtEl>
                                        <p:attrNameLst>
                                          <p:attrName>ppt_x</p:attrName>
                                        </p:attrNameLst>
                                      </p:cBhvr>
                                      <p:tavLst>
                                        <p:tav tm="0">
                                          <p:val>
                                            <p:strVal val="#ppt_x"/>
                                          </p:val>
                                        </p:tav>
                                        <p:tav tm="100000">
                                          <p:val>
                                            <p:strVal val="#ppt_x"/>
                                          </p:val>
                                        </p:tav>
                                      </p:tavLst>
                                    </p:anim>
                                    <p:anim calcmode="lin" valueType="num">
                                      <p:cBhvr>
                                        <p:cTn id="68" dur="1000" fill="hold"/>
                                        <p:tgtEl>
                                          <p:spTgt spid="175"/>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88"/>
                                        </p:tgtEl>
                                        <p:attrNameLst>
                                          <p:attrName>style.visibility</p:attrName>
                                        </p:attrNameLst>
                                      </p:cBhvr>
                                      <p:to>
                                        <p:strVal val="visible"/>
                                      </p:to>
                                    </p:set>
                                    <p:animEffect transition="in" filter="fade">
                                      <p:cBhvr>
                                        <p:cTn id="71" dur="1000"/>
                                        <p:tgtEl>
                                          <p:spTgt spid="188"/>
                                        </p:tgtEl>
                                      </p:cBhvr>
                                    </p:animEffect>
                                    <p:anim calcmode="lin" valueType="num">
                                      <p:cBhvr>
                                        <p:cTn id="72" dur="1000" fill="hold"/>
                                        <p:tgtEl>
                                          <p:spTgt spid="188"/>
                                        </p:tgtEl>
                                        <p:attrNameLst>
                                          <p:attrName>ppt_x</p:attrName>
                                        </p:attrNameLst>
                                      </p:cBhvr>
                                      <p:tavLst>
                                        <p:tav tm="0">
                                          <p:val>
                                            <p:strVal val="#ppt_x"/>
                                          </p:val>
                                        </p:tav>
                                        <p:tav tm="100000">
                                          <p:val>
                                            <p:strVal val="#ppt_x"/>
                                          </p:val>
                                        </p:tav>
                                      </p:tavLst>
                                    </p:anim>
                                    <p:anim calcmode="lin" valueType="num">
                                      <p:cBhvr>
                                        <p:cTn id="73" dur="1000" fill="hold"/>
                                        <p:tgtEl>
                                          <p:spTgt spid="188"/>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344"/>
                                        </p:tgtEl>
                                        <p:attrNameLst>
                                          <p:attrName>style.visibility</p:attrName>
                                        </p:attrNameLst>
                                      </p:cBhvr>
                                      <p:to>
                                        <p:strVal val="visible"/>
                                      </p:to>
                                    </p:set>
                                    <p:animEffect transition="in" filter="fade">
                                      <p:cBhvr>
                                        <p:cTn id="76" dur="1000"/>
                                        <p:tgtEl>
                                          <p:spTgt spid="344"/>
                                        </p:tgtEl>
                                      </p:cBhvr>
                                    </p:animEffect>
                                    <p:anim calcmode="lin" valueType="num">
                                      <p:cBhvr>
                                        <p:cTn id="77" dur="1000" fill="hold"/>
                                        <p:tgtEl>
                                          <p:spTgt spid="344"/>
                                        </p:tgtEl>
                                        <p:attrNameLst>
                                          <p:attrName>ppt_x</p:attrName>
                                        </p:attrNameLst>
                                      </p:cBhvr>
                                      <p:tavLst>
                                        <p:tav tm="0">
                                          <p:val>
                                            <p:strVal val="#ppt_x"/>
                                          </p:val>
                                        </p:tav>
                                        <p:tav tm="100000">
                                          <p:val>
                                            <p:strVal val="#ppt_x"/>
                                          </p:val>
                                        </p:tav>
                                      </p:tavLst>
                                    </p:anim>
                                    <p:anim calcmode="lin" valueType="num">
                                      <p:cBhvr>
                                        <p:cTn id="78"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182"/>
                                        </p:tgtEl>
                                        <p:attrNameLst>
                                          <p:attrName>style.visibility</p:attrName>
                                        </p:attrNameLst>
                                      </p:cBhvr>
                                      <p:to>
                                        <p:strVal val="visible"/>
                                      </p:to>
                                    </p:set>
                                    <p:animEffect transition="in" filter="fade">
                                      <p:cBhvr>
                                        <p:cTn id="83" dur="1000"/>
                                        <p:tgtEl>
                                          <p:spTgt spid="182"/>
                                        </p:tgtEl>
                                      </p:cBhvr>
                                    </p:animEffect>
                                    <p:anim calcmode="lin" valueType="num">
                                      <p:cBhvr>
                                        <p:cTn id="84" dur="1000" fill="hold"/>
                                        <p:tgtEl>
                                          <p:spTgt spid="182"/>
                                        </p:tgtEl>
                                        <p:attrNameLst>
                                          <p:attrName>ppt_x</p:attrName>
                                        </p:attrNameLst>
                                      </p:cBhvr>
                                      <p:tavLst>
                                        <p:tav tm="0">
                                          <p:val>
                                            <p:strVal val="#ppt_x"/>
                                          </p:val>
                                        </p:tav>
                                        <p:tav tm="100000">
                                          <p:val>
                                            <p:strVal val="#ppt_x"/>
                                          </p:val>
                                        </p:tav>
                                      </p:tavLst>
                                    </p:anim>
                                    <p:anim calcmode="lin" valueType="num">
                                      <p:cBhvr>
                                        <p:cTn id="85" dur="1000" fill="hold"/>
                                        <p:tgtEl>
                                          <p:spTgt spid="182"/>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85"/>
                                        </p:tgtEl>
                                        <p:attrNameLst>
                                          <p:attrName>style.visibility</p:attrName>
                                        </p:attrNameLst>
                                      </p:cBhvr>
                                      <p:to>
                                        <p:strVal val="visible"/>
                                      </p:to>
                                    </p:set>
                                    <p:animEffect transition="in" filter="fade">
                                      <p:cBhvr>
                                        <p:cTn id="88" dur="1000"/>
                                        <p:tgtEl>
                                          <p:spTgt spid="185"/>
                                        </p:tgtEl>
                                      </p:cBhvr>
                                    </p:animEffect>
                                    <p:anim calcmode="lin" valueType="num">
                                      <p:cBhvr>
                                        <p:cTn id="89" dur="1000" fill="hold"/>
                                        <p:tgtEl>
                                          <p:spTgt spid="185"/>
                                        </p:tgtEl>
                                        <p:attrNameLst>
                                          <p:attrName>ppt_x</p:attrName>
                                        </p:attrNameLst>
                                      </p:cBhvr>
                                      <p:tavLst>
                                        <p:tav tm="0">
                                          <p:val>
                                            <p:strVal val="#ppt_x"/>
                                          </p:val>
                                        </p:tav>
                                        <p:tav tm="100000">
                                          <p:val>
                                            <p:strVal val="#ppt_x"/>
                                          </p:val>
                                        </p:tav>
                                      </p:tavLst>
                                    </p:anim>
                                    <p:anim calcmode="lin" valueType="num">
                                      <p:cBhvr>
                                        <p:cTn id="90" dur="1000" fill="hold"/>
                                        <p:tgtEl>
                                          <p:spTgt spid="185"/>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89"/>
                                        </p:tgtEl>
                                        <p:attrNameLst>
                                          <p:attrName>style.visibility</p:attrName>
                                        </p:attrNameLst>
                                      </p:cBhvr>
                                      <p:to>
                                        <p:strVal val="visible"/>
                                      </p:to>
                                    </p:set>
                                    <p:animEffect transition="in" filter="fade">
                                      <p:cBhvr>
                                        <p:cTn id="93" dur="1000"/>
                                        <p:tgtEl>
                                          <p:spTgt spid="189"/>
                                        </p:tgtEl>
                                      </p:cBhvr>
                                    </p:animEffect>
                                    <p:anim calcmode="lin" valueType="num">
                                      <p:cBhvr>
                                        <p:cTn id="94" dur="1000" fill="hold"/>
                                        <p:tgtEl>
                                          <p:spTgt spid="189"/>
                                        </p:tgtEl>
                                        <p:attrNameLst>
                                          <p:attrName>ppt_x</p:attrName>
                                        </p:attrNameLst>
                                      </p:cBhvr>
                                      <p:tavLst>
                                        <p:tav tm="0">
                                          <p:val>
                                            <p:strVal val="#ppt_x"/>
                                          </p:val>
                                        </p:tav>
                                        <p:tav tm="100000">
                                          <p:val>
                                            <p:strVal val="#ppt_x"/>
                                          </p:val>
                                        </p:tav>
                                      </p:tavLst>
                                    </p:anim>
                                    <p:anim calcmode="lin" valueType="num">
                                      <p:cBhvr>
                                        <p:cTn id="95" dur="1000" fill="hold"/>
                                        <p:tgtEl>
                                          <p:spTgt spid="189"/>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180"/>
                                        </p:tgtEl>
                                        <p:attrNameLst>
                                          <p:attrName>style.visibility</p:attrName>
                                        </p:attrNameLst>
                                      </p:cBhvr>
                                      <p:to>
                                        <p:strVal val="visible"/>
                                      </p:to>
                                    </p:set>
                                    <p:animEffect transition="in" filter="fade">
                                      <p:cBhvr>
                                        <p:cTn id="98" dur="1000"/>
                                        <p:tgtEl>
                                          <p:spTgt spid="180"/>
                                        </p:tgtEl>
                                      </p:cBhvr>
                                    </p:animEffect>
                                    <p:anim calcmode="lin" valueType="num">
                                      <p:cBhvr>
                                        <p:cTn id="99" dur="1000" fill="hold"/>
                                        <p:tgtEl>
                                          <p:spTgt spid="180"/>
                                        </p:tgtEl>
                                        <p:attrNameLst>
                                          <p:attrName>ppt_x</p:attrName>
                                        </p:attrNameLst>
                                      </p:cBhvr>
                                      <p:tavLst>
                                        <p:tav tm="0">
                                          <p:val>
                                            <p:strVal val="#ppt_x"/>
                                          </p:val>
                                        </p:tav>
                                        <p:tav tm="100000">
                                          <p:val>
                                            <p:strVal val="#ppt_x"/>
                                          </p:val>
                                        </p:tav>
                                      </p:tavLst>
                                    </p:anim>
                                    <p:anim calcmode="lin" valueType="num">
                                      <p:cBhvr>
                                        <p:cTn id="100" dur="1000" fill="hold"/>
                                        <p:tgtEl>
                                          <p:spTgt spid="180"/>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181"/>
                                        </p:tgtEl>
                                        <p:attrNameLst>
                                          <p:attrName>style.visibility</p:attrName>
                                        </p:attrNameLst>
                                      </p:cBhvr>
                                      <p:to>
                                        <p:strVal val="visible"/>
                                      </p:to>
                                    </p:set>
                                    <p:animEffect transition="in" filter="fade">
                                      <p:cBhvr>
                                        <p:cTn id="103" dur="1000"/>
                                        <p:tgtEl>
                                          <p:spTgt spid="181"/>
                                        </p:tgtEl>
                                      </p:cBhvr>
                                    </p:animEffect>
                                    <p:anim calcmode="lin" valueType="num">
                                      <p:cBhvr>
                                        <p:cTn id="104" dur="1000" fill="hold"/>
                                        <p:tgtEl>
                                          <p:spTgt spid="181"/>
                                        </p:tgtEl>
                                        <p:attrNameLst>
                                          <p:attrName>ppt_x</p:attrName>
                                        </p:attrNameLst>
                                      </p:cBhvr>
                                      <p:tavLst>
                                        <p:tav tm="0">
                                          <p:val>
                                            <p:strVal val="#ppt_x"/>
                                          </p:val>
                                        </p:tav>
                                        <p:tav tm="100000">
                                          <p:val>
                                            <p:strVal val="#ppt_x"/>
                                          </p:val>
                                        </p:tav>
                                      </p:tavLst>
                                    </p:anim>
                                    <p:anim calcmode="lin" valueType="num">
                                      <p:cBhvr>
                                        <p:cTn id="105" dur="1000" fill="hold"/>
                                        <p:tgtEl>
                                          <p:spTgt spid="181"/>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nodeType="clickEffect">
                                  <p:stCondLst>
                                    <p:cond delay="0"/>
                                  </p:stCondLst>
                                  <p:childTnLst>
                                    <p:set>
                                      <p:cBhvr>
                                        <p:cTn id="109" dur="1" fill="hold">
                                          <p:stCondLst>
                                            <p:cond delay="0"/>
                                          </p:stCondLst>
                                        </p:cTn>
                                        <p:tgtEl>
                                          <p:spTgt spid="200"/>
                                        </p:tgtEl>
                                        <p:attrNameLst>
                                          <p:attrName>style.visibility</p:attrName>
                                        </p:attrNameLst>
                                      </p:cBhvr>
                                      <p:to>
                                        <p:strVal val="visible"/>
                                      </p:to>
                                    </p:set>
                                    <p:animEffect transition="in" filter="fade">
                                      <p:cBhvr>
                                        <p:cTn id="110" dur="1000"/>
                                        <p:tgtEl>
                                          <p:spTgt spid="200"/>
                                        </p:tgtEl>
                                      </p:cBhvr>
                                    </p:animEffect>
                                    <p:anim calcmode="lin" valueType="num">
                                      <p:cBhvr>
                                        <p:cTn id="111" dur="1000" fill="hold"/>
                                        <p:tgtEl>
                                          <p:spTgt spid="200"/>
                                        </p:tgtEl>
                                        <p:attrNameLst>
                                          <p:attrName>ppt_x</p:attrName>
                                        </p:attrNameLst>
                                      </p:cBhvr>
                                      <p:tavLst>
                                        <p:tav tm="0">
                                          <p:val>
                                            <p:strVal val="#ppt_x"/>
                                          </p:val>
                                        </p:tav>
                                        <p:tav tm="100000">
                                          <p:val>
                                            <p:strVal val="#ppt_x"/>
                                          </p:val>
                                        </p:tav>
                                      </p:tavLst>
                                    </p:anim>
                                    <p:anim calcmode="lin" valueType="num">
                                      <p:cBhvr>
                                        <p:cTn id="112" dur="1000" fill="hold"/>
                                        <p:tgtEl>
                                          <p:spTgt spid="200"/>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208"/>
                                        </p:tgtEl>
                                        <p:attrNameLst>
                                          <p:attrName>style.visibility</p:attrName>
                                        </p:attrNameLst>
                                      </p:cBhvr>
                                      <p:to>
                                        <p:strVal val="visible"/>
                                      </p:to>
                                    </p:set>
                                    <p:animEffect transition="in" filter="fade">
                                      <p:cBhvr>
                                        <p:cTn id="115" dur="1000"/>
                                        <p:tgtEl>
                                          <p:spTgt spid="208"/>
                                        </p:tgtEl>
                                      </p:cBhvr>
                                    </p:animEffect>
                                    <p:anim calcmode="lin" valueType="num">
                                      <p:cBhvr>
                                        <p:cTn id="116" dur="1000" fill="hold"/>
                                        <p:tgtEl>
                                          <p:spTgt spid="208"/>
                                        </p:tgtEl>
                                        <p:attrNameLst>
                                          <p:attrName>ppt_x</p:attrName>
                                        </p:attrNameLst>
                                      </p:cBhvr>
                                      <p:tavLst>
                                        <p:tav tm="0">
                                          <p:val>
                                            <p:strVal val="#ppt_x"/>
                                          </p:val>
                                        </p:tav>
                                        <p:tav tm="100000">
                                          <p:val>
                                            <p:strVal val="#ppt_x"/>
                                          </p:val>
                                        </p:tav>
                                      </p:tavLst>
                                    </p:anim>
                                    <p:anim calcmode="lin" valueType="num">
                                      <p:cBhvr>
                                        <p:cTn id="117" dur="1000" fill="hold"/>
                                        <p:tgtEl>
                                          <p:spTgt spid="208"/>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209"/>
                                        </p:tgtEl>
                                        <p:attrNameLst>
                                          <p:attrName>style.visibility</p:attrName>
                                        </p:attrNameLst>
                                      </p:cBhvr>
                                      <p:to>
                                        <p:strVal val="visible"/>
                                      </p:to>
                                    </p:set>
                                    <p:animEffect transition="in" filter="fade">
                                      <p:cBhvr>
                                        <p:cTn id="120" dur="1000"/>
                                        <p:tgtEl>
                                          <p:spTgt spid="209"/>
                                        </p:tgtEl>
                                      </p:cBhvr>
                                    </p:animEffect>
                                    <p:anim calcmode="lin" valueType="num">
                                      <p:cBhvr>
                                        <p:cTn id="121" dur="1000" fill="hold"/>
                                        <p:tgtEl>
                                          <p:spTgt spid="209"/>
                                        </p:tgtEl>
                                        <p:attrNameLst>
                                          <p:attrName>ppt_x</p:attrName>
                                        </p:attrNameLst>
                                      </p:cBhvr>
                                      <p:tavLst>
                                        <p:tav tm="0">
                                          <p:val>
                                            <p:strVal val="#ppt_x"/>
                                          </p:val>
                                        </p:tav>
                                        <p:tav tm="100000">
                                          <p:val>
                                            <p:strVal val="#ppt_x"/>
                                          </p:val>
                                        </p:tav>
                                      </p:tavLst>
                                    </p:anim>
                                    <p:anim calcmode="lin" valueType="num">
                                      <p:cBhvr>
                                        <p:cTn id="122" dur="1000" fill="hold"/>
                                        <p:tgtEl>
                                          <p:spTgt spid="209"/>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0"/>
                                  </p:stCondLst>
                                  <p:childTnLst>
                                    <p:set>
                                      <p:cBhvr>
                                        <p:cTn id="124" dur="1" fill="hold">
                                          <p:stCondLst>
                                            <p:cond delay="0"/>
                                          </p:stCondLst>
                                        </p:cTn>
                                        <p:tgtEl>
                                          <p:spTgt spid="197"/>
                                        </p:tgtEl>
                                        <p:attrNameLst>
                                          <p:attrName>style.visibility</p:attrName>
                                        </p:attrNameLst>
                                      </p:cBhvr>
                                      <p:to>
                                        <p:strVal val="visible"/>
                                      </p:to>
                                    </p:set>
                                    <p:animEffect transition="in" filter="fade">
                                      <p:cBhvr>
                                        <p:cTn id="125" dur="1000"/>
                                        <p:tgtEl>
                                          <p:spTgt spid="197"/>
                                        </p:tgtEl>
                                      </p:cBhvr>
                                    </p:animEffect>
                                    <p:anim calcmode="lin" valueType="num">
                                      <p:cBhvr>
                                        <p:cTn id="126" dur="1000" fill="hold"/>
                                        <p:tgtEl>
                                          <p:spTgt spid="197"/>
                                        </p:tgtEl>
                                        <p:attrNameLst>
                                          <p:attrName>ppt_x</p:attrName>
                                        </p:attrNameLst>
                                      </p:cBhvr>
                                      <p:tavLst>
                                        <p:tav tm="0">
                                          <p:val>
                                            <p:strVal val="#ppt_x"/>
                                          </p:val>
                                        </p:tav>
                                        <p:tav tm="100000">
                                          <p:val>
                                            <p:strVal val="#ppt_x"/>
                                          </p:val>
                                        </p:tav>
                                      </p:tavLst>
                                    </p:anim>
                                    <p:anim calcmode="lin" valueType="num">
                                      <p:cBhvr>
                                        <p:cTn id="127" dur="1000" fill="hold"/>
                                        <p:tgtEl>
                                          <p:spTgt spid="197"/>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0"/>
                                  </p:stCondLst>
                                  <p:childTnLst>
                                    <p:set>
                                      <p:cBhvr>
                                        <p:cTn id="129" dur="1" fill="hold">
                                          <p:stCondLst>
                                            <p:cond delay="0"/>
                                          </p:stCondLst>
                                        </p:cTn>
                                        <p:tgtEl>
                                          <p:spTgt spid="194"/>
                                        </p:tgtEl>
                                        <p:attrNameLst>
                                          <p:attrName>style.visibility</p:attrName>
                                        </p:attrNameLst>
                                      </p:cBhvr>
                                      <p:to>
                                        <p:strVal val="visible"/>
                                      </p:to>
                                    </p:set>
                                    <p:animEffect transition="in" filter="fade">
                                      <p:cBhvr>
                                        <p:cTn id="130" dur="1000"/>
                                        <p:tgtEl>
                                          <p:spTgt spid="194"/>
                                        </p:tgtEl>
                                      </p:cBhvr>
                                    </p:animEffect>
                                    <p:anim calcmode="lin" valueType="num">
                                      <p:cBhvr>
                                        <p:cTn id="131" dur="1000" fill="hold"/>
                                        <p:tgtEl>
                                          <p:spTgt spid="194"/>
                                        </p:tgtEl>
                                        <p:attrNameLst>
                                          <p:attrName>ppt_x</p:attrName>
                                        </p:attrNameLst>
                                      </p:cBhvr>
                                      <p:tavLst>
                                        <p:tav tm="0">
                                          <p:val>
                                            <p:strVal val="#ppt_x"/>
                                          </p:val>
                                        </p:tav>
                                        <p:tav tm="100000">
                                          <p:val>
                                            <p:strVal val="#ppt_x"/>
                                          </p:val>
                                        </p:tav>
                                      </p:tavLst>
                                    </p:anim>
                                    <p:anim calcmode="lin" valueType="num">
                                      <p:cBhvr>
                                        <p:cTn id="132" dur="1000" fill="hold"/>
                                        <p:tgtEl>
                                          <p:spTgt spid="1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p:bldP spid="174" grpId="0"/>
      <p:bldP spid="188" grpId="0" animBg="1"/>
      <p:bldP spid="189" grpId="0" animBg="1"/>
      <p:bldP spid="193" grpId="0" animBg="1"/>
      <p:bldP spid="20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449437-EC8E-45D2-9AD4-BEA6AD485BD8}"/>
              </a:ext>
            </a:extLst>
          </p:cNvPr>
          <p:cNvPicPr>
            <a:picLocks noChangeAspect="1"/>
          </p:cNvPicPr>
          <p:nvPr/>
        </p:nvPicPr>
        <p:blipFill>
          <a:blip r:embed="rId2"/>
          <a:stretch>
            <a:fillRect/>
          </a:stretch>
        </p:blipFill>
        <p:spPr>
          <a:xfrm>
            <a:off x="1319349" y="0"/>
            <a:ext cx="9653451" cy="6858000"/>
          </a:xfrm>
          <a:prstGeom prst="rect">
            <a:avLst/>
          </a:prstGeom>
          <a:solidFill>
            <a:schemeClr val="bg1"/>
          </a:solidFill>
        </p:spPr>
      </p:pic>
      <p:sp>
        <p:nvSpPr>
          <p:cNvPr id="6" name="Rectangle 5">
            <a:extLst>
              <a:ext uri="{FF2B5EF4-FFF2-40B4-BE49-F238E27FC236}">
                <a16:creationId xmlns:a16="http://schemas.microsoft.com/office/drawing/2014/main" id="{BEA09CDE-8509-4D3D-87A8-7343BA653C14}"/>
              </a:ext>
            </a:extLst>
          </p:cNvPr>
          <p:cNvSpPr/>
          <p:nvPr/>
        </p:nvSpPr>
        <p:spPr>
          <a:xfrm>
            <a:off x="10317706" y="1404775"/>
            <a:ext cx="1607145" cy="646331"/>
          </a:xfrm>
          <a:prstGeom prst="rect">
            <a:avLst/>
          </a:prstGeom>
        </p:spPr>
        <p:txBody>
          <a:bodyPr wrap="square">
            <a:spAutoFit/>
          </a:bodyPr>
          <a:lstStyle/>
          <a:p>
            <a:r>
              <a:rPr lang="en-US" sz="1200" dirty="0"/>
              <a:t>https://azure.com/e/ca7ac8872793450d84b75e594f6bd6ba </a:t>
            </a:r>
          </a:p>
        </p:txBody>
      </p:sp>
    </p:spTree>
    <p:extLst>
      <p:ext uri="{BB962C8B-B14F-4D97-AF65-F5344CB8AC3E}">
        <p14:creationId xmlns:p14="http://schemas.microsoft.com/office/powerpoint/2010/main" val="255398882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idx="4294967295"/>
          </p:nvPr>
        </p:nvSpPr>
        <p:spPr>
          <a:xfrm>
            <a:off x="0" y="76200"/>
            <a:ext cx="11183938" cy="369888"/>
          </a:xfrm>
        </p:spPr>
        <p:txBody>
          <a:bodyPr>
            <a:noAutofit/>
          </a:bodyPr>
          <a:lstStyle/>
          <a:p>
            <a:r>
              <a:rPr lang="en-US" sz="3600" dirty="0">
                <a:solidFill>
                  <a:schemeClr val="bg1"/>
                </a:solidFill>
                <a:latin typeface="Segoe UI Light" panose="020B0502040204020203" pitchFamily="34" charset="0"/>
                <a:cs typeface="Segoe UI Light" panose="020B0502040204020203" pitchFamily="34" charset="0"/>
              </a:rPr>
              <a:t>Baseline knowledge for SAP as a service on Azure</a:t>
            </a:r>
          </a:p>
        </p:txBody>
      </p:sp>
      <p:pic>
        <p:nvPicPr>
          <p:cNvPr id="4" name="Picture 3" descr="Baseline knowledge table&#10;&#10;A table with 20 rows displays 13 icons, the icon name, and description. Some names and descriptions do not have ic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517" y="766165"/>
            <a:ext cx="10872798" cy="5985618"/>
          </a:xfrm>
          <a:prstGeom prst="rect">
            <a:avLst/>
          </a:prstGeom>
        </p:spPr>
      </p:pic>
      <p:pic>
        <p:nvPicPr>
          <p:cNvPr id="9" name="Picture 8">
            <a:extLst>
              <a:ext uri="{FF2B5EF4-FFF2-40B4-BE49-F238E27FC236}">
                <a16:creationId xmlns:a16="http://schemas.microsoft.com/office/drawing/2014/main" id="{3A0C9908-860E-493F-8DE8-EAA9539A4F6A}"/>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1214418" y="5007297"/>
            <a:ext cx="637145" cy="637145"/>
          </a:xfrm>
          <a:prstGeom prst="rect">
            <a:avLst/>
          </a:prstGeom>
        </p:spPr>
      </p:pic>
      <p:pic>
        <p:nvPicPr>
          <p:cNvPr id="10" name="Picture 9">
            <a:extLst>
              <a:ext uri="{FF2B5EF4-FFF2-40B4-BE49-F238E27FC236}">
                <a16:creationId xmlns:a16="http://schemas.microsoft.com/office/drawing/2014/main" id="{F427523F-9774-4C7B-9293-BAFD0FC3302E}"/>
              </a:ext>
            </a:extLst>
          </p:cNvPr>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1385246" y="5451834"/>
            <a:ext cx="251217" cy="251217"/>
          </a:xfrm>
          <a:prstGeom prst="rect">
            <a:avLst/>
          </a:prstGeom>
        </p:spPr>
      </p:pic>
      <p:sp>
        <p:nvSpPr>
          <p:cNvPr id="11" name="Rectangle 10">
            <a:extLst>
              <a:ext uri="{FF2B5EF4-FFF2-40B4-BE49-F238E27FC236}">
                <a16:creationId xmlns:a16="http://schemas.microsoft.com/office/drawing/2014/main" id="{25504E40-28BC-4E93-8ED9-BD19FAB4641C}"/>
              </a:ext>
            </a:extLst>
          </p:cNvPr>
          <p:cNvSpPr/>
          <p:nvPr/>
        </p:nvSpPr>
        <p:spPr>
          <a:xfrm>
            <a:off x="1166880" y="5748377"/>
            <a:ext cx="707519" cy="181027"/>
          </a:xfrm>
          <a:prstGeom prst="rect">
            <a:avLst/>
          </a:prstGeom>
          <a:solidFill>
            <a:srgbClr val="0070C0"/>
          </a:solidFill>
          <a:ln w="10795" cap="flat" cmpd="sng" algn="ctr">
            <a:solidFill>
              <a:srgbClr val="002060">
                <a:shade val="50000"/>
              </a:srgbClr>
            </a:solidFill>
            <a:prstDash val="dash"/>
          </a:ln>
          <a:effectLst/>
        </p:spPr>
        <p:txBody>
          <a:bodyPr lIns="27425" tIns="27425" rIns="27425" bIns="27425" rtlCol="0" anchor="t" anchorCtr="0"/>
          <a:lstStyle/>
          <a:p>
            <a:pPr algn="ctr" defTabSz="914126">
              <a:defRPr/>
            </a:pP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id="{2F8D7CC0-C2AD-47B6-B6E0-5DCFC2600A0E}"/>
              </a:ext>
            </a:extLst>
          </p:cNvPr>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1375872" y="5950919"/>
            <a:ext cx="281831" cy="281831"/>
          </a:xfrm>
          <a:prstGeom prst="rect">
            <a:avLst/>
          </a:prstGeom>
        </p:spPr>
      </p:pic>
    </p:spTree>
    <p:extLst>
      <p:ext uri="{BB962C8B-B14F-4D97-AF65-F5344CB8AC3E}">
        <p14:creationId xmlns:p14="http://schemas.microsoft.com/office/powerpoint/2010/main" val="79670788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Azure VM design tips</a:t>
            </a:r>
          </a:p>
        </p:txBody>
      </p:sp>
      <p:pic>
        <p:nvPicPr>
          <p:cNvPr id="3" name="Picture 2" descr="Design tips&#10;&#10;Five design tips as described in the Instructor Notes, and a vm icon displ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40" y="1295588"/>
            <a:ext cx="11470669" cy="4628962"/>
          </a:xfrm>
          <a:prstGeom prst="rect">
            <a:avLst/>
          </a:prstGeom>
        </p:spPr>
      </p:pic>
    </p:spTree>
    <p:extLst>
      <p:ext uri="{BB962C8B-B14F-4D97-AF65-F5344CB8AC3E}">
        <p14:creationId xmlns:p14="http://schemas.microsoft.com/office/powerpoint/2010/main" val="153641180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02259" y="272062"/>
            <a:ext cx="11494682" cy="896518"/>
          </a:xfrm>
        </p:spPr>
        <p:txBody>
          <a:bodyPr/>
          <a:lstStyle/>
          <a:p>
            <a:r>
              <a:rPr lang="en-US" sz="4400" dirty="0">
                <a:solidFill>
                  <a:schemeClr val="bg1"/>
                </a:solidFill>
              </a:rPr>
              <a:t>Process to optimize SAP landscape</a:t>
            </a:r>
          </a:p>
        </p:txBody>
      </p:sp>
      <p:pic>
        <p:nvPicPr>
          <p:cNvPr id="2" name="Picture 1" descr="Process cycle&#10;&#10;A process cycle is: Monitor, Re-size, Adjust, and back to 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144792095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239758"/>
          </a:xfrm>
        </p:spPr>
        <p:txBody>
          <a:bodyPr>
            <a:normAutofit/>
          </a:bodyPr>
          <a:lstStyle/>
          <a:p>
            <a:pPr marL="0" indent="0">
              <a:buNone/>
            </a:pPr>
            <a:r>
              <a:rPr lang="en-US" sz="3600" dirty="0"/>
              <a:t>ERP remains on-premises until Dec CY19 – how can we maintain integrations between ERP and BW? </a:t>
            </a:r>
            <a:endParaRPr lang="en-US" sz="36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Microsoft supports a hybrid solution, with symmetry between on-premises applications and those on the public cloud </a:t>
            </a:r>
          </a:p>
          <a:p>
            <a:r>
              <a:rPr lang="en-US" sz="2800" dirty="0">
                <a:solidFill>
                  <a:schemeClr val="tx1"/>
                </a:solidFill>
                <a:latin typeface="+mn-lt"/>
              </a:rPr>
              <a:t>Windows Azure Virtual Network  allows to create a logically isolated section in Azure and securely connect it to on premises datacenters</a:t>
            </a:r>
          </a:p>
          <a:p>
            <a:r>
              <a:rPr lang="en-US" sz="2800" dirty="0">
                <a:solidFill>
                  <a:schemeClr val="tx1"/>
                </a:solidFill>
                <a:latin typeface="+mn-lt"/>
              </a:rPr>
              <a:t>ExpressRoute provides secure, high-bandwidth, low-latency connectivity between Azure and on-premises datacenters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2169563" cy="4696234"/>
          </a:xfrm>
        </p:spPr>
        <p:txBody>
          <a:bodyPr>
            <a:normAutofit/>
          </a:bodyPr>
          <a:lstStyle/>
          <a:p>
            <a:pPr marL="0" indent="0">
              <a:buNone/>
            </a:pPr>
            <a:r>
              <a:rPr lang="en-US" sz="3600" dirty="0"/>
              <a:t>Do I have to pay for virtual machines when they </a:t>
            </a:r>
          </a:p>
          <a:p>
            <a:pPr marL="0" indent="0">
              <a:buNone/>
            </a:pPr>
            <a:r>
              <a:rPr lang="en-US" sz="3600" dirty="0"/>
              <a:t>are stopped?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Azure VM must be in the stopped (deallocated) state in order to avoid compute charges.  If the VM is stopped it will continue to incur charges  </a:t>
            </a:r>
          </a:p>
          <a:p>
            <a:r>
              <a:rPr lang="en-US" sz="2800" dirty="0">
                <a:solidFill>
                  <a:schemeClr val="tx1"/>
                </a:solidFill>
                <a:latin typeface="+mn-lt"/>
              </a:rPr>
              <a:t>Deallocating does not mean deleting the VM as it still exists in storage  </a:t>
            </a:r>
          </a:p>
          <a:p>
            <a:r>
              <a:rPr lang="en-US" sz="2800" dirty="0">
                <a:solidFill>
                  <a:schemeClr val="tx1"/>
                </a:solidFill>
                <a:latin typeface="+mn-lt"/>
              </a:rPr>
              <a:t>You will still incur storage charge even if the VM is deallocated</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163103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Can I automate the shutdown of virtual machines at periodic times of day?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r>
              <a:rPr lang="en-US" sz="2800" dirty="0">
                <a:solidFill>
                  <a:schemeClr val="tx1"/>
                </a:solidFill>
                <a:latin typeface="+mn-lt"/>
              </a:rPr>
              <a:t>Yes, this functionality is available directly from the Azure portal. Alternatively, you can use Azure Automation runbooks or custom Azure PowerShell and Azure CLI scripts to stop and deallocate any instance.</a:t>
            </a:r>
          </a:p>
          <a:p>
            <a:r>
              <a:rPr lang="en-US" sz="2800" dirty="0">
                <a:solidFill>
                  <a:schemeClr val="tx1"/>
                </a:solidFill>
                <a:latin typeface="+mn-lt"/>
              </a:rPr>
              <a:t>The same tools can be used to start the instance on a scheduled time</a:t>
            </a:r>
          </a:p>
          <a:p>
            <a:r>
              <a:rPr lang="en-US" sz="2800" dirty="0">
                <a:solidFill>
                  <a:schemeClr val="tx1"/>
                </a:solidFill>
                <a:latin typeface="+mn-lt"/>
              </a:rPr>
              <a:t>Note that the built-in platform auto-shutdown functionality does not provide the draining functionality of application servers, so it is important to verify that these servers do not have any active tasks before initiating shutdown. This can be implemented by using Azure Automation or Azure functions. </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764954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lnSpcReduction="10000"/>
          </a:bodyPr>
          <a:lstStyle/>
          <a:p>
            <a:pPr marL="0" indent="0">
              <a:buNone/>
            </a:pPr>
            <a:r>
              <a:rPr lang="en-US" sz="3600" dirty="0">
                <a:solidFill>
                  <a:schemeClr val="tx1"/>
                </a:solidFill>
              </a:rPr>
              <a:t>Contoso Group</a:t>
            </a:r>
            <a:endParaRPr lang="en-US" sz="3600" dirty="0">
              <a:solidFill>
                <a:schemeClr val="tx1"/>
              </a:solidFill>
              <a:latin typeface="+mj-lt"/>
            </a:endParaRPr>
          </a:p>
          <a:p>
            <a:pPr lvl="1"/>
            <a:r>
              <a:rPr lang="en-US" sz="2000" dirty="0">
                <a:solidFill>
                  <a:schemeClr val="tx1"/>
                </a:solidFill>
                <a:latin typeface="Segoe UI Semilight" panose="020B0402040204020203" pitchFamily="34" charset="0"/>
                <a:cs typeface="Segoe UI Semilight" panose="020B0402040204020203" pitchFamily="34" charset="0"/>
              </a:rPr>
              <a:t>Contoso Group is a global pharmaceutical company with its headquarters based in Boston, US.  </a:t>
            </a:r>
          </a:p>
          <a:p>
            <a:pPr lvl="1"/>
            <a:r>
              <a:rPr lang="en-US" sz="2000" dirty="0">
                <a:solidFill>
                  <a:schemeClr val="tx1"/>
                </a:solidFill>
                <a:latin typeface="Segoe UI Semilight" panose="020B0402040204020203" pitchFamily="34" charset="0"/>
                <a:cs typeface="Segoe UI Semilight" panose="020B0402040204020203" pitchFamily="34" charset="0"/>
              </a:rPr>
              <a:t>Contoso has been using SAP ERP and BW on HANA for its Finance/Logistics/Analytics systems on the HP-UX/Oracle platform. </a:t>
            </a:r>
          </a:p>
          <a:p>
            <a:pPr lvl="1"/>
            <a:r>
              <a:rPr lang="en-US" sz="2000" dirty="0">
                <a:solidFill>
                  <a:schemeClr val="tx1"/>
                </a:solidFill>
                <a:latin typeface="Segoe UI Semilight" panose="020B0402040204020203" pitchFamily="34" charset="0"/>
                <a:cs typeface="Segoe UI Semilight" panose="020B0402040204020203" pitchFamily="34" charset="0"/>
              </a:rPr>
              <a:t>Contoso Leadership and Planning Groups wants to drastically reduce server and storage hardware in their own datacenters to minimize IT related costs. Contoso has already a number of their non-SAP systems migrated to Azure. The leadership asked Contoso IT to look into the possibility of migrating its SAP HANA environment to cloud. </a:t>
            </a:r>
          </a:p>
          <a:p>
            <a:pPr lvl="1"/>
            <a:r>
              <a:rPr lang="en-US" sz="2000" dirty="0">
                <a:solidFill>
                  <a:schemeClr val="tx1"/>
                </a:solidFill>
                <a:latin typeface="Segoe UI Semilight" panose="020B0402040204020203" pitchFamily="34" charset="0"/>
                <a:cs typeface="Segoe UI Semilight" panose="020B0402040204020203" pitchFamily="34" charset="0"/>
              </a:rPr>
              <a:t>Contoso IT decided to leverage its knowledge of the Microsoft cloud platform and existing ExpressRoute connectivity and host its SAP landscape in Azure. The intention is to migrate the BW system first (go live in March CY18), and migrate ECC in Q4 of CY18. The multi-stage approach is supposed to minimize potential migration risks. </a:t>
            </a:r>
          </a:p>
          <a:p>
            <a:pPr lvl="1"/>
            <a:r>
              <a:rPr lang="en-US" sz="2000" dirty="0">
                <a:solidFill>
                  <a:schemeClr val="tx1"/>
                </a:solidFill>
                <a:latin typeface="Segoe UI Semilight" panose="020B0402040204020203" pitchFamily="34" charset="0"/>
                <a:cs typeface="Segoe UI Semilight" panose="020B0402040204020203" pitchFamily="34" charset="0"/>
              </a:rPr>
              <a:t>Considering that Contoso management team often uses BW to support their management decisions, the systems should be highly available and their performance must be predictable and consistent.  In addition, the management team wants to leverage disaster recovery capabilities offered by Azure in order to ensure resiliency of the migrated environment in case the primary region hosting the new deployment becomes unavailable. </a:t>
            </a:r>
          </a:p>
          <a:p>
            <a:pPr lvl="1"/>
            <a:r>
              <a:rPr lang="en-US" sz="2000" dirty="0">
                <a:solidFill>
                  <a:schemeClr val="tx1"/>
                </a:solidFill>
                <a:latin typeface="Segoe UI Semilight" panose="020B0402040204020203" pitchFamily="34" charset="0"/>
                <a:cs typeface="Segoe UI Semilight" panose="020B0402040204020203" pitchFamily="34" charset="0"/>
              </a:rPr>
              <a:t>Before migrating the production environment, Contoso wants to test its new deployment approach by provisioning training, development, test, and UAT environments in Azure.</a:t>
            </a:r>
          </a:p>
          <a:p>
            <a:pPr lvl="1"/>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70763" y="1034429"/>
            <a:ext cx="11899317" cy="5689928"/>
          </a:xfrm>
        </p:spPr>
        <p:txBody>
          <a:bodyPr>
            <a:normAutofit/>
          </a:bodyPr>
          <a:lstStyle/>
          <a:p>
            <a:pPr marL="0" indent="0">
              <a:buNone/>
            </a:pPr>
            <a:r>
              <a:rPr lang="en-US" sz="3600" dirty="0"/>
              <a:t>How much does Azure cost? Give us a few options (e.g. HA and HA + DR).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1050" dirty="0">
              <a:solidFill>
                <a:schemeClr val="tx1"/>
              </a:solidFill>
              <a:latin typeface="+mn-lt"/>
            </a:endParaRPr>
          </a:p>
          <a:p>
            <a:pPr marL="0" indent="0">
              <a:buNone/>
            </a:pPr>
            <a:r>
              <a:rPr lang="en-US" sz="2000" dirty="0">
                <a:solidFill>
                  <a:schemeClr val="tx1"/>
                </a:solidFill>
                <a:latin typeface="+mn-lt"/>
              </a:rPr>
              <a:t>The proposed design offers two options:</a:t>
            </a:r>
          </a:p>
          <a:p>
            <a:r>
              <a:rPr lang="en-US" sz="2000" dirty="0">
                <a:solidFill>
                  <a:schemeClr val="tx1"/>
                </a:solidFill>
                <a:latin typeface="+mn-lt"/>
              </a:rPr>
              <a:t>HA with no DR</a:t>
            </a:r>
          </a:p>
          <a:p>
            <a:r>
              <a:rPr lang="en-US" sz="2000" dirty="0">
                <a:solidFill>
                  <a:schemeClr val="tx1"/>
                </a:solidFill>
                <a:latin typeface="+mn-lt"/>
              </a:rPr>
              <a:t>HA and DR</a:t>
            </a:r>
          </a:p>
          <a:p>
            <a:pPr marL="0" indent="0">
              <a:spcAft>
                <a:spcPts val="882"/>
              </a:spcAft>
              <a:buNone/>
            </a:pPr>
            <a:endParaRPr lang="en-US" sz="200" dirty="0">
              <a:solidFill>
                <a:schemeClr val="tx1"/>
              </a:solidFill>
              <a:latin typeface="+mn-lt"/>
            </a:endParaRPr>
          </a:p>
          <a:p>
            <a:pPr marL="0" indent="0">
              <a:spcAft>
                <a:spcPts val="882"/>
              </a:spcAft>
              <a:buNone/>
            </a:pPr>
            <a:r>
              <a:rPr lang="en-US" sz="2000" dirty="0">
                <a:solidFill>
                  <a:schemeClr val="tx1"/>
                </a:solidFill>
                <a:latin typeface="+mn-lt"/>
              </a:rPr>
              <a:t>For mission-critical SAP applications using SAP HANA, high availability can be achieved through a highly resilient architecture with active and standby systems that have databases running with data replication. If a deployment is non-mission critical, it is possible to ensure high availability for just the data and spin up necessary compute on-demand in the event of a failure. </a:t>
            </a:r>
          </a:p>
          <a:p>
            <a:pPr marL="0" indent="0">
              <a:buNone/>
            </a:pPr>
            <a:r>
              <a:rPr lang="en-US" sz="2000" dirty="0">
                <a:solidFill>
                  <a:schemeClr val="tx1"/>
                </a:solidFill>
                <a:latin typeface="+mn-lt"/>
              </a:rPr>
              <a:t>Disaster recovery can leverage: </a:t>
            </a:r>
          </a:p>
          <a:p>
            <a:r>
              <a:rPr lang="en-US" sz="2000" dirty="0">
                <a:solidFill>
                  <a:schemeClr val="tx1"/>
                </a:solidFill>
                <a:latin typeface="+mn-lt"/>
              </a:rPr>
              <a:t>Azure Site Recovery Services (A2A scenario)</a:t>
            </a:r>
          </a:p>
          <a:p>
            <a:pPr lvl="1"/>
            <a:r>
              <a:rPr lang="en-US" sz="1800" dirty="0">
                <a:solidFill>
                  <a:schemeClr val="tx1"/>
                </a:solidFill>
              </a:rPr>
              <a:t>Replicates SAP application instance VMs and ASCS/SCS VMs to second SAP Azure region</a:t>
            </a:r>
          </a:p>
          <a:p>
            <a:pPr lvl="1"/>
            <a:r>
              <a:rPr lang="en-US" sz="1800" dirty="0">
                <a:solidFill>
                  <a:schemeClr val="tx1"/>
                </a:solidFill>
              </a:rPr>
              <a:t>VMs in DR region regions are not up and running (no compute costs)</a:t>
            </a:r>
          </a:p>
          <a:p>
            <a:pPr>
              <a:spcAft>
                <a:spcPts val="882"/>
              </a:spcAft>
            </a:pPr>
            <a:r>
              <a:rPr lang="en-US" sz="2000" dirty="0">
                <a:solidFill>
                  <a:schemeClr val="tx1"/>
                </a:solidFill>
                <a:latin typeface="+mn-lt"/>
              </a:rPr>
              <a:t>SAP HANA System Replication in asynchronous replication mode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501785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456463"/>
            <a:ext cx="11653523" cy="4550441"/>
          </a:xfrm>
        </p:spPr>
        <p:txBody>
          <a:bodyPr>
            <a:normAutofit/>
          </a:bodyPr>
          <a:lstStyle/>
          <a:p>
            <a:pPr marL="0" indent="0">
              <a:buNone/>
            </a:pPr>
            <a:r>
              <a:rPr lang="en-US" sz="3600" i="1" dirty="0">
                <a:solidFill>
                  <a:schemeClr val="tx1"/>
                </a:solidFill>
              </a:rPr>
              <a:t>“Azure has provided high availability and disaster recovery capabilities for our production environment at a very reasonable price.”</a:t>
            </a:r>
          </a:p>
          <a:p>
            <a:endParaRPr lang="en-US" sz="3600" dirty="0">
              <a:solidFill>
                <a:schemeClr val="tx1"/>
              </a:solidFill>
            </a:endParaRPr>
          </a:p>
          <a:p>
            <a:pPr marL="0" indent="0" algn="r">
              <a:buNone/>
            </a:pPr>
            <a:r>
              <a:rPr lang="en-US" sz="2800" dirty="0">
                <a:solidFill>
                  <a:schemeClr val="tx1"/>
                </a:solidFill>
              </a:rPr>
              <a:t>				Andrew Cross, CIO, A. Contoso Group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983818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BBC6-BF09-4489-970B-084D203E28D2}"/>
              </a:ext>
            </a:extLst>
          </p:cNvPr>
          <p:cNvSpPr>
            <a:spLocks noGrp="1"/>
          </p:cNvSpPr>
          <p:nvPr>
            <p:ph type="title" idx="4294967295"/>
          </p:nvPr>
        </p:nvSpPr>
        <p:spPr>
          <a:xfrm>
            <a:off x="269238" y="228600"/>
            <a:ext cx="10882950" cy="560388"/>
          </a:xfrm>
        </p:spPr>
        <p:txBody>
          <a:bodyPr>
            <a:noAutofit/>
          </a:bodyPr>
          <a:lstStyle/>
          <a:p>
            <a:r>
              <a:rPr lang="en-US" sz="4400" dirty="0"/>
              <a:t>Go Dos and Resources</a:t>
            </a:r>
          </a:p>
        </p:txBody>
      </p:sp>
      <p:sp>
        <p:nvSpPr>
          <p:cNvPr id="4" name="Text Placeholder 5">
            <a:extLst>
              <a:ext uri="{FF2B5EF4-FFF2-40B4-BE49-F238E27FC236}">
                <a16:creationId xmlns:a16="http://schemas.microsoft.com/office/drawing/2014/main" id="{9AF96EE2-9845-4B1C-A150-3F504B13BE87}"/>
              </a:ext>
            </a:extLst>
          </p:cNvPr>
          <p:cNvSpPr txBox="1">
            <a:spLocks/>
          </p:cNvSpPr>
          <p:nvPr/>
        </p:nvSpPr>
        <p:spPr>
          <a:xfrm>
            <a:off x="269238" y="788988"/>
            <a:ext cx="11653523"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Learn </a:t>
            </a:r>
            <a:endPar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rPr>
              <a:t>SAP on Azure Website</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4">
                  <a:extLst>
                    <a:ext uri="{A12FA001-AC4F-418D-AE19-62706E023703}">
                      <ahyp:hlinkClr xmlns:ahyp="http://schemas.microsoft.com/office/drawing/2018/hyperlinkcolor" val="tx"/>
                    </a:ext>
                  </a:extLst>
                </a:hlinkClick>
              </a:rPr>
              <a:t>SAP on MS Platform blog</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5">
                  <a:extLst>
                    <a:ext uri="{A12FA001-AC4F-418D-AE19-62706E023703}">
                      <ahyp:hlinkClr xmlns:ahyp="http://schemas.microsoft.com/office/drawing/2018/hyperlinkcolor" val="tx"/>
                    </a:ext>
                  </a:extLst>
                </a:hlinkClick>
              </a:rPr>
              <a:t>SAP on Azure – SAP Community Wiki</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6">
                  <a:extLst>
                    <a:ext uri="{A12FA001-AC4F-418D-AE19-62706E023703}">
                      <ahyp:hlinkClr xmlns:ahyp="http://schemas.microsoft.com/office/drawing/2018/hyperlinkcolor" val="tx"/>
                    </a:ext>
                  </a:extLst>
                </a:hlinkClick>
              </a:rPr>
              <a:t>SAP HANA/NetWeaver on Azure Documentation</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7">
                  <a:extLst>
                    <a:ext uri="{A12FA001-AC4F-418D-AE19-62706E023703}">
                      <ahyp:hlinkClr xmlns:ahyp="http://schemas.microsoft.com/office/drawing/2018/hyperlinkcolor" val="tx"/>
                    </a:ext>
                  </a:extLst>
                </a:hlinkClick>
              </a:rPr>
              <a:t>HANA on Azure Large Instances Architecture</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8">
                  <a:extLst>
                    <a:ext uri="{A12FA001-AC4F-418D-AE19-62706E023703}">
                      <ahyp:hlinkClr xmlns:ahyp="http://schemas.microsoft.com/office/drawing/2018/hyperlinkcolor" val="tx"/>
                    </a:ext>
                  </a:extLst>
                </a:hlinkClick>
              </a:rPr>
              <a:t>SAP on Azure reference architecture</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9">
                  <a:extLst>
                    <a:ext uri="{A12FA001-AC4F-418D-AE19-62706E023703}">
                      <ahyp:hlinkClr xmlns:ahyp="http://schemas.microsoft.com/office/drawing/2018/hyperlinkcolor" val="tx"/>
                    </a:ext>
                  </a:extLst>
                </a:hlinkClick>
              </a:rPr>
              <a:t>Microsoft Partner Network – SAP on Azure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rPr>
              <a:t>Whiteboard Design Session and Hands-on Lab</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a:t>
            </a:r>
            <a:r>
              <a:rPr lang="en-US" sz="1800" dirty="0">
                <a:solidFill>
                  <a:schemeClr val="tx1"/>
                </a:solidFill>
                <a:latin typeface="Segoe UI Light" panose="020B0502040204020203" pitchFamily="34" charset="0"/>
                <a:cs typeface="Segoe UI Light" panose="020B0502040204020203" pitchFamily="34" charset="0"/>
                <a:hlinkClick r:id="rId10">
                  <a:extLst>
                    <a:ext uri="{A12FA001-AC4F-418D-AE19-62706E023703}">
                      <ahyp:hlinkClr xmlns:ahyp="http://schemas.microsoft.com/office/drawing/2018/hyperlinkcolor" val="tx"/>
                    </a:ext>
                  </a:extLst>
                </a:hlinkClick>
              </a:rPr>
              <a:t>HANA</a:t>
            </a:r>
            <a:r>
              <a:rPr lang="en-US" sz="1800" dirty="0">
                <a:solidFill>
                  <a:schemeClr val="tx1"/>
                </a:solidFill>
                <a:latin typeface="Segoe UI Light" panose="020B0502040204020203" pitchFamily="34" charset="0"/>
                <a:cs typeface="Segoe UI Light" panose="020B0502040204020203" pitchFamily="34" charset="0"/>
              </a:rPr>
              <a:t> and </a:t>
            </a:r>
            <a:r>
              <a:rPr lang="en-US" sz="1800" dirty="0">
                <a:solidFill>
                  <a:schemeClr val="tx1"/>
                </a:solidFill>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Any DB</a:t>
            </a:r>
            <a:r>
              <a:rPr lang="en-US" sz="1800" dirty="0">
                <a:solidFill>
                  <a:schemeClr val="tx1"/>
                </a:solidFill>
                <a:latin typeface="Segoe UI Light" panose="020B0502040204020203" pitchFamily="34" charset="0"/>
                <a:cs typeface="Segoe UI Light" panose="020B0502040204020203" pitchFamily="34" charset="0"/>
              </a:rPr>
              <a:t>)</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How Microsoft IT run</a:t>
            </a:r>
            <a:r>
              <a:rPr lang="en-US" sz="1800" dirty="0">
                <a:solidFill>
                  <a:schemeClr val="tx1"/>
                </a:solidFill>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s SAP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13">
                  <a:extLst>
                    <a:ext uri="{A12FA001-AC4F-418D-AE19-62706E023703}">
                      <ahyp:hlinkClr xmlns:ahyp="http://schemas.microsoft.com/office/drawing/2018/hyperlinkcolor" val="tx"/>
                    </a:ext>
                  </a:extLst>
                </a:hlinkClick>
              </a:rPr>
              <a:t>SAP on Azure case study videos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4">
                  <a:extLst>
                    <a:ext uri="{A12FA001-AC4F-418D-AE19-62706E023703}">
                      <ahyp:hlinkClr xmlns:ahyp="http://schemas.microsoft.com/office/drawing/2018/hyperlinkcolor" val="tx"/>
                    </a:ext>
                  </a:extLst>
                </a:hlinkClick>
              </a:rPr>
              <a:t>SAP HANA Academy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Open SAP</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6">
                  <a:extLst>
                    <a:ext uri="{A12FA001-AC4F-418D-AE19-62706E023703}">
                      <ahyp:hlinkClr xmlns:ahyp="http://schemas.microsoft.com/office/drawing/2018/hyperlinkcolor" val="tx"/>
                    </a:ext>
                  </a:extLst>
                </a:hlinkClick>
              </a:rPr>
              <a:t>SAP on Azure Infopedia Product Hub </a:t>
            </a:r>
            <a:r>
              <a:rPr lang="en-US" sz="1800" dirty="0">
                <a:solidFill>
                  <a:schemeClr val="tx1"/>
                </a:solidFill>
                <a:latin typeface="Segoe UI Light" panose="020B0502040204020203" pitchFamily="34" charset="0"/>
                <a:cs typeface="Segoe UI Light" panose="020B0502040204020203" pitchFamily="34" charset="0"/>
              </a:rPr>
              <a:t>(Internal)</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SAP on Azure roadmap </a:t>
            </a:r>
            <a:r>
              <a:rPr lang="en-US" sz="1800" dirty="0">
                <a:solidFill>
                  <a:schemeClr val="tx1"/>
                </a:solidFill>
                <a:latin typeface="Segoe UI Light" panose="020B0502040204020203" pitchFamily="34" charset="0"/>
                <a:cs typeface="Segoe UI Light" panose="020B0502040204020203" pitchFamily="34" charset="0"/>
              </a:rPr>
              <a:t> (Internal/NDA)</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8">
                  <a:extLst>
                    <a:ext uri="{A12FA001-AC4F-418D-AE19-62706E023703}">
                      <ahyp:hlinkClr xmlns:ahyp="http://schemas.microsoft.com/office/drawing/2018/hyperlinkcolor" val="tx"/>
                    </a:ext>
                  </a:extLst>
                </a:hlinkClick>
              </a:rPr>
              <a:t>Battlecards </a:t>
            </a:r>
            <a:r>
              <a:rPr lang="en-US" sz="1800" dirty="0">
                <a:solidFill>
                  <a:schemeClr val="tx1"/>
                </a:solidFill>
                <a:latin typeface="Segoe UI Light" panose="020B0502040204020203" pitchFamily="34" charset="0"/>
                <a:cs typeface="Segoe UI Light" panose="020B0502040204020203" pitchFamily="34" charset="0"/>
              </a:rPr>
              <a:t>(Internal) </a:t>
            </a: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19">
                  <a:extLst>
                    <a:ext uri="{A12FA001-AC4F-418D-AE19-62706E023703}">
                      <ahyp:hlinkClr xmlns:ahyp="http://schemas.microsoft.com/office/drawing/2018/hyperlinkcolor" val="tx"/>
                    </a:ext>
                  </a:extLst>
                </a:hlinkClick>
              </a:rPr>
              <a:t>SAP on Azure Tech Community Call </a:t>
            </a:r>
            <a:r>
              <a:rPr lang="en-US" sz="1800" dirty="0">
                <a:solidFill>
                  <a:schemeClr val="tx1"/>
                </a:solidFill>
                <a:latin typeface="Segoe UI Light" panose="020B0502040204020203" pitchFamily="34" charset="0"/>
                <a:cs typeface="Segoe UI Light" panose="020B0502040204020203" pitchFamily="34" charset="0"/>
              </a:rPr>
              <a:t>(Internal)</a:t>
            </a:r>
            <a:endPar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p:txBody>
      </p:sp>
      <p:sp>
        <p:nvSpPr>
          <p:cNvPr id="5" name="Text Placeholder 5">
            <a:extLst>
              <a:ext uri="{FF2B5EF4-FFF2-40B4-BE49-F238E27FC236}">
                <a16:creationId xmlns:a16="http://schemas.microsoft.com/office/drawing/2014/main" id="{73D99396-B8FB-46FB-B794-2913316432DC}"/>
              </a:ext>
            </a:extLst>
          </p:cNvPr>
          <p:cNvSpPr txBox="1">
            <a:spLocks/>
          </p:cNvSpPr>
          <p:nvPr/>
        </p:nvSpPr>
        <p:spPr>
          <a:xfrm>
            <a:off x="6238082" y="788988"/>
            <a:ext cx="5684678"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Touch </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20">
                  <a:extLst>
                    <a:ext uri="{A12FA001-AC4F-418D-AE19-62706E023703}">
                      <ahyp:hlinkClr xmlns:ahyp="http://schemas.microsoft.com/office/drawing/2018/hyperlinkcolor" val="tx"/>
                    </a:ext>
                  </a:extLst>
                </a:hlinkClick>
              </a:rPr>
              <a:t>SAP Cloud Appliance Library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21">
                  <a:extLst>
                    <a:ext uri="{A12FA001-AC4F-418D-AE19-62706E023703}">
                      <ahyp:hlinkClr xmlns:ahyp="http://schemas.microsoft.com/office/drawing/2018/hyperlinkcolor" val="tx"/>
                    </a:ext>
                  </a:extLst>
                </a:hlinkClick>
              </a:rPr>
              <a:t>SAP HANA on Azure SUSE Linux templates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22">
                  <a:extLst>
                    <a:ext uri="{A12FA001-AC4F-418D-AE19-62706E023703}">
                      <ahyp:hlinkClr xmlns:ahyp="http://schemas.microsoft.com/office/drawing/2018/hyperlinkcolor" val="tx"/>
                    </a:ext>
                  </a:extLst>
                </a:hlinkClick>
              </a:rPr>
              <a:t>SAP HANA on Azure ARM templates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Ask </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23">
                  <a:extLst>
                    <a:ext uri="{A12FA001-AC4F-418D-AE19-62706E023703}">
                      <ahyp:hlinkClr xmlns:ahyp="http://schemas.microsoft.com/office/drawing/2018/hyperlinkcolor" val="tx"/>
                    </a:ext>
                  </a:extLst>
                </a:hlinkClick>
              </a:rPr>
              <a:t>SAP on Azure Yammer (Internal)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Contact </a:t>
            </a:r>
            <a:r>
              <a:rPr lang="en-US" sz="1800" dirty="0">
                <a:solidFill>
                  <a:schemeClr val="tx1"/>
                </a:solidFill>
                <a:latin typeface="Segoe UI Light" panose="020B0502040204020203" pitchFamily="34" charset="0"/>
                <a:cs typeface="Segoe UI Light" panose="020B0502040204020203" pitchFamily="34" charset="0"/>
              </a:rPr>
              <a:t>SAP Technical Community </a:t>
            </a:r>
            <a:r>
              <a:rPr lang="en-US" sz="1800" dirty="0">
                <a:solidFill>
                  <a:schemeClr val="tx1"/>
                </a:solidFill>
                <a:latin typeface="Segoe UI Light" panose="020B0502040204020203" pitchFamily="34" charset="0"/>
                <a:cs typeface="Segoe UI Light" panose="020B0502040204020203" pitchFamily="34" charset="0"/>
                <a:hlinkClick r:id="rId24">
                  <a:extLst>
                    <a:ext uri="{A12FA001-AC4F-418D-AE19-62706E023703}">
                      <ahyp:hlinkClr xmlns:ahyp="http://schemas.microsoft.com/office/drawing/2018/hyperlinkcolor" val="tx"/>
                    </a:ext>
                  </a:extLst>
                </a:hlinkClick>
              </a:rPr>
              <a:t>saptalk@microsoft.com</a:t>
            </a:r>
            <a:r>
              <a:rPr lang="en-US" sz="1800" dirty="0">
                <a:solidFill>
                  <a:schemeClr val="tx1"/>
                </a:solidFill>
                <a:latin typeface="Segoe UI Light" panose="020B0502040204020203" pitchFamily="34" charset="0"/>
                <a:cs typeface="Segoe UI Light" panose="020B0502040204020203" pitchFamily="34" charset="0"/>
              </a:rPr>
              <a:t>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lvl="2" indent="-336145">
              <a:defRPr/>
            </a:pPr>
            <a:endParaRPr kumimoji="0" lang="en-US" sz="10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sz="3600" dirty="0">
                <a:solidFill>
                  <a:schemeClr val="tx1"/>
                </a:solidFill>
                <a:latin typeface="Segoe UI Light" panose="020B0502040204020203" pitchFamily="34" charset="0"/>
                <a:cs typeface="Segoe UI Light" panose="020B0502040204020203" pitchFamily="34" charset="0"/>
              </a:rPr>
              <a:t>Engage</a:t>
            </a:r>
          </a:p>
          <a:p>
            <a:pPr lvl="1" indent="-336145">
              <a:defRPr/>
            </a:pPr>
            <a:r>
              <a:rPr lang="en-US" sz="1800" dirty="0">
                <a:solidFill>
                  <a:schemeClr val="tx1"/>
                </a:solidFill>
                <a:latin typeface="Segoe UI Light" panose="020B0502040204020203" pitchFamily="34" charset="0"/>
                <a:cs typeface="Segoe UI Light" panose="020B0502040204020203" pitchFamily="34" charset="0"/>
              </a:rPr>
              <a:t>Contact : </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Americas SAP on Azure CoE </a:t>
            </a:r>
            <a:r>
              <a:rPr lang="en-US" sz="1800" dirty="0">
                <a:solidFill>
                  <a:schemeClr val="tx1"/>
                </a:solidFill>
                <a:latin typeface="Segoe UI Light" panose="020B0502040204020203" pitchFamily="34" charset="0"/>
                <a:cs typeface="Segoe UI Light" panose="020B0502040204020203" pitchFamily="34" charset="0"/>
                <a:hlinkClick r:id="rId25">
                  <a:extLst>
                    <a:ext uri="{A12FA001-AC4F-418D-AE19-62706E023703}">
                      <ahyp:hlinkClr xmlns:ahyp="http://schemas.microsoft.com/office/drawing/2018/hyperlinkcolor" val="tx"/>
                    </a:ext>
                  </a:extLst>
                </a:hlinkClick>
              </a:rPr>
              <a:t>SAPGBBAMERICAS@microsoft.com</a:t>
            </a:r>
            <a:r>
              <a:rPr lang="en-US" sz="1800" dirty="0">
                <a:solidFill>
                  <a:schemeClr val="tx1"/>
                </a:solidFill>
                <a:latin typeface="Segoe UI Light" panose="020B0502040204020203" pitchFamily="34" charset="0"/>
                <a:cs typeface="Segoe UI Light" panose="020B0502040204020203" pitchFamily="34" charset="0"/>
              </a:rPr>
              <a:t>, </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EMEA SAP on Azure CoE </a:t>
            </a:r>
            <a:r>
              <a:rPr lang="en-US" sz="1800" dirty="0">
                <a:solidFill>
                  <a:schemeClr val="tx1"/>
                </a:solidFill>
                <a:latin typeface="Segoe UI Light" panose="020B0502040204020203" pitchFamily="34" charset="0"/>
                <a:cs typeface="Segoe UI Light" panose="020B0502040204020203" pitchFamily="34" charset="0"/>
                <a:hlinkClick r:id="rId26">
                  <a:extLst>
                    <a:ext uri="{A12FA001-AC4F-418D-AE19-62706E023703}">
                      <ahyp:hlinkClr xmlns:ahyp="http://schemas.microsoft.com/office/drawing/2018/hyperlinkcolor" val="tx"/>
                    </a:ext>
                  </a:extLst>
                </a:hlinkClick>
              </a:rPr>
              <a:t>SAPGBBEMEA@microsoft.com</a:t>
            </a:r>
            <a:r>
              <a:rPr lang="en-US" sz="1800" dirty="0">
                <a:solidFill>
                  <a:schemeClr val="tx1"/>
                </a:solidFill>
                <a:latin typeface="Segoe UI Light" panose="020B0502040204020203" pitchFamily="34" charset="0"/>
                <a:cs typeface="Segoe UI Light" panose="020B0502040204020203" pitchFamily="34" charset="0"/>
              </a:rPr>
              <a:t> </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or Asia SAP on Azure CoE </a:t>
            </a:r>
            <a:r>
              <a:rPr lang="en-US" sz="1800" dirty="0">
                <a:solidFill>
                  <a:schemeClr val="tx1"/>
                </a:solidFill>
                <a:latin typeface="Segoe UI Light" panose="020B0502040204020203" pitchFamily="34" charset="0"/>
                <a:cs typeface="Segoe UI Light" panose="020B0502040204020203" pitchFamily="34" charset="0"/>
                <a:hlinkClick r:id="rId27">
                  <a:extLst>
                    <a:ext uri="{A12FA001-AC4F-418D-AE19-62706E023703}">
                      <ahyp:hlinkClr xmlns:ahyp="http://schemas.microsoft.com/office/drawing/2018/hyperlinkcolor" val="tx"/>
                    </a:ext>
                  </a:extLst>
                </a:hlinkClick>
              </a:rPr>
              <a:t>SAPGBBASIA@microsoft.com</a:t>
            </a:r>
            <a:r>
              <a:rPr lang="en-US" sz="1800" dirty="0">
                <a:solidFill>
                  <a:schemeClr val="tx1"/>
                </a:solidFill>
                <a:latin typeface="Segoe UI Light" panose="020B0502040204020203" pitchFamily="34" charset="0"/>
                <a:cs typeface="Segoe UI Light" panose="020B0502040204020203" pitchFamily="34" charset="0"/>
              </a:rPr>
              <a:t> </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endPar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pic>
        <p:nvPicPr>
          <p:cNvPr id="2050" name="Picture 2" descr="Image result for learn">
            <a:extLst>
              <a:ext uri="{FF2B5EF4-FFF2-40B4-BE49-F238E27FC236}">
                <a16:creationId xmlns:a16="http://schemas.microsoft.com/office/drawing/2014/main" id="{EF280C4C-BE38-4C83-8AC0-9D8DCA113395}"/>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910082" y="1142950"/>
            <a:ext cx="702859" cy="7028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ands on">
            <a:extLst>
              <a:ext uri="{FF2B5EF4-FFF2-40B4-BE49-F238E27FC236}">
                <a16:creationId xmlns:a16="http://schemas.microsoft.com/office/drawing/2014/main" id="{1A6B4A95-AAB1-4071-9D03-E04846B88F2D}"/>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498892" y="1155478"/>
            <a:ext cx="839339" cy="5769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sk">
            <a:extLst>
              <a:ext uri="{FF2B5EF4-FFF2-40B4-BE49-F238E27FC236}">
                <a16:creationId xmlns:a16="http://schemas.microsoft.com/office/drawing/2014/main" id="{0F94EC46-3A14-4ADE-B83B-075C5014293F}"/>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530021" y="3015704"/>
            <a:ext cx="808210" cy="6886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engage">
            <a:extLst>
              <a:ext uri="{FF2B5EF4-FFF2-40B4-BE49-F238E27FC236}">
                <a16:creationId xmlns:a16="http://schemas.microsoft.com/office/drawing/2014/main" id="{30A3277B-B151-474A-A4CE-5AA3D20EC287}"/>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0617053" y="5071263"/>
            <a:ext cx="721178" cy="723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82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67193"/>
            <a:ext cx="12192000" cy="107547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Light" panose="020B0502040204020203" pitchFamily="34" charset="0"/>
                <a:ea typeface="+mj-ea"/>
                <a:cs typeface="Segoe UI Light" panose="020B0502040204020203" pitchFamily="34" charset="0"/>
              </a:rPr>
              <a:t>SAP on Azure - Cloud Assessment Session  </a:t>
            </a:r>
            <a:br>
              <a:rPr kumimoji="0" lang="en-US" sz="4000" b="0" i="0" u="none" strike="noStrike" kern="1200" cap="none" spc="0" normalizeH="0" baseline="0" noProof="0" dirty="0">
                <a:ln>
                  <a:noFill/>
                </a:ln>
                <a:effectLst/>
                <a:uLnTx/>
                <a:uFillTx/>
                <a:latin typeface="Segoe UI Light" panose="020B0502040204020203" pitchFamily="34" charset="0"/>
                <a:ea typeface="+mj-ea"/>
                <a:cs typeface="Segoe UI Light" panose="020B0502040204020203" pitchFamily="34" charset="0"/>
              </a:rPr>
            </a:br>
            <a:r>
              <a:rPr kumimoji="0" lang="en-US" sz="4000" b="0" i="0" u="none" strike="noStrike" kern="1200" cap="none" spc="0" normalizeH="0" baseline="0" noProof="0" dirty="0">
                <a:ln>
                  <a:noFill/>
                </a:ln>
                <a:effectLst/>
                <a:uLnTx/>
                <a:uFillTx/>
                <a:latin typeface="Segoe UI Light" panose="020B0502040204020203" pitchFamily="34" charset="0"/>
                <a:ea typeface="+mj-ea"/>
                <a:cs typeface="Segoe UI Light" panose="020B0502040204020203" pitchFamily="34" charset="0"/>
              </a:rPr>
              <a:t>(= Architecture Design Session)  </a:t>
            </a:r>
            <a:endParaRPr kumimoji="0" lang="en-US" sz="4000" b="0" i="0" u="none" strike="noStrike" kern="1200" cap="none" spc="0" normalizeH="0" baseline="30000" noProof="0" dirty="0">
              <a:ln>
                <a:noFill/>
              </a:ln>
              <a:effectLst/>
              <a:uLnTx/>
              <a:uFillTx/>
              <a:latin typeface="Segoe UI Light" panose="020B0502040204020203" pitchFamily="34" charset="0"/>
              <a:ea typeface="+mj-ea"/>
              <a:cs typeface="Segoe UI Light" panose="020B0502040204020203" pitchFamily="34" charset="0"/>
            </a:endParaRPr>
          </a:p>
        </p:txBody>
      </p:sp>
      <p:sp>
        <p:nvSpPr>
          <p:cNvPr id="7" name="Rectangle 6"/>
          <p:cNvSpPr/>
          <p:nvPr/>
        </p:nvSpPr>
        <p:spPr>
          <a:xfrm>
            <a:off x="4003663" y="1242666"/>
            <a:ext cx="4157266" cy="1262221"/>
          </a:xfrm>
          <a:prstGeom prst="rect">
            <a:avLst/>
          </a:prstGeom>
          <a:solidFill>
            <a:schemeClr val="bg1">
              <a:lumMod val="10000"/>
            </a:schemeClr>
          </a:solidFill>
          <a:ln>
            <a:solidFill>
              <a:schemeClr val="bg1">
                <a:lumMod val="1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t>SAP on Microsoft Cloud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t>Cloud Assessment Session with </a:t>
            </a:r>
            <a:b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br>
            <a: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t>Microsoft Global Black Belt Team</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0025" y="1242666"/>
            <a:ext cx="1415515" cy="11469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9" name="Chevron 8"/>
          <p:cNvSpPr/>
          <p:nvPr/>
        </p:nvSpPr>
        <p:spPr bwMode="auto">
          <a:xfrm>
            <a:off x="3236732" y="1693255"/>
            <a:ext cx="434006" cy="701555"/>
          </a:xfrm>
          <a:prstGeom prst="chevron">
            <a:avLst/>
          </a:prstGeom>
          <a:solidFill>
            <a:schemeClr val="bg2"/>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6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gradFill>
                <a:gsLst>
                  <a:gs pos="1250">
                    <a:prstClr val="white"/>
                  </a:gs>
                  <a:gs pos="10417">
                    <a:prstClr val="white"/>
                  </a:gs>
                </a:gsLst>
                <a:lin ang="5400000" scaled="0"/>
              </a:gradFill>
              <a:effectLst/>
              <a:uLnTx/>
              <a:uFillTx/>
              <a:latin typeface="Calibri" panose="020F0502020204030204"/>
              <a:ea typeface="+mn-ea"/>
              <a:cs typeface="+mn-cs"/>
            </a:endParaRPr>
          </a:p>
        </p:txBody>
      </p:sp>
      <p:sp>
        <p:nvSpPr>
          <p:cNvPr id="10" name="Chevron 9"/>
          <p:cNvSpPr/>
          <p:nvPr/>
        </p:nvSpPr>
        <p:spPr bwMode="auto">
          <a:xfrm>
            <a:off x="8456378" y="1700823"/>
            <a:ext cx="434006" cy="701555"/>
          </a:xfrm>
          <a:prstGeom prst="chevron">
            <a:avLst/>
          </a:prstGeom>
          <a:solidFill>
            <a:schemeClr val="bg2"/>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6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gradFill>
                <a:gsLst>
                  <a:gs pos="1250">
                    <a:prstClr val="white"/>
                  </a:gs>
                  <a:gs pos="10417">
                    <a:prstClr val="white"/>
                  </a:gs>
                </a:gsLst>
                <a:lin ang="5400000" scaled="0"/>
              </a:gradFill>
              <a:effectLst/>
              <a:uLnTx/>
              <a:uFillTx/>
              <a:latin typeface="Calibri" panose="020F0502020204030204"/>
              <a:ea typeface="+mn-ea"/>
              <a:cs typeface="+mn-cs"/>
            </a:endParaRPr>
          </a:p>
        </p:txBody>
      </p:sp>
      <p:pic>
        <p:nvPicPr>
          <p:cNvPr id="13" name="Picture 12"/>
          <p:cNvPicPr>
            <a:picLocks noChangeAspect="1"/>
          </p:cNvPicPr>
          <p:nvPr/>
        </p:nvPicPr>
        <p:blipFill rotWithShape="1">
          <a:blip r:embed="rId4" cstate="email">
            <a:extLst>
              <a:ext uri="{28A0092B-C50C-407E-A947-70E740481C1C}">
                <a14:useLocalDpi xmlns:a14="http://schemas.microsoft.com/office/drawing/2010/main"/>
              </a:ext>
            </a:extLst>
          </a:blip>
          <a:srcRect r="52339"/>
          <a:stretch/>
        </p:blipFill>
        <p:spPr>
          <a:xfrm>
            <a:off x="1743523" y="1576331"/>
            <a:ext cx="1235233" cy="121218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5835" y="1242666"/>
            <a:ext cx="1806059" cy="10032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96071" y="2013578"/>
            <a:ext cx="1379095" cy="75207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5" name="Rectangle 14"/>
          <p:cNvSpPr/>
          <p:nvPr/>
        </p:nvSpPr>
        <p:spPr>
          <a:xfrm>
            <a:off x="4017367" y="2898422"/>
            <a:ext cx="4157266" cy="2716926"/>
          </a:xfrm>
          <a:prstGeom prst="rect">
            <a:avLst/>
          </a:prstGeom>
          <a:solidFill>
            <a:srgbClr val="00B0F0"/>
          </a:solidFill>
          <a:ln>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prstClr val="white"/>
                </a:solidFill>
                <a:effectLst/>
                <a:uLnTx/>
                <a:uFillTx/>
                <a:latin typeface="Calibri Light" panose="020F0302020204030204"/>
                <a:ea typeface="+mn-ea"/>
                <a:cs typeface="+mn-cs"/>
              </a:rPr>
              <a:t>Session Delivery (= 1 to 2 day) </a:t>
            </a:r>
            <a:br>
              <a:rPr kumimoji="0" lang="en-US" sz="1600" b="1" i="0" u="sng" strike="noStrike" kern="1200" cap="none" spc="0" normalizeH="0" baseline="0" noProof="0" dirty="0">
                <a:ln>
                  <a:noFill/>
                </a:ln>
                <a:solidFill>
                  <a:prstClr val="white"/>
                </a:solidFill>
                <a:effectLst/>
                <a:uLnTx/>
                <a:uFillTx/>
                <a:latin typeface="Calibri Light" panose="020F0302020204030204"/>
                <a:ea typeface="+mn-ea"/>
                <a:cs typeface="+mn-cs"/>
              </a:rPr>
            </a:br>
            <a:endParaRPr kumimoji="0" lang="en-US" sz="1600" b="1" i="0" u="sng" strike="noStrike" kern="1200" cap="none" spc="0" normalizeH="0" baseline="0" noProof="0" dirty="0">
              <a:ln>
                <a:noFill/>
              </a:ln>
              <a:solidFill>
                <a:prstClr val="white"/>
              </a:solidFill>
              <a:effectLst/>
              <a:uLnTx/>
              <a:uFillTx/>
              <a:latin typeface="Calibri Light" panose="020F0302020204030204"/>
              <a:ea typeface="+mn-ea"/>
              <a:cs typeface="+mn-cs"/>
            </a:endParaRP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Current SAP system analysis</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Modernization scope &amp; assumptions</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Grand system design (e.g. Sizing, HA/DR/security, Performance, Automation)</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Migration methodologies </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Quote for Microsoft stack </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Q&amp;A </a:t>
            </a:r>
          </a:p>
        </p:txBody>
      </p:sp>
      <p:sp>
        <p:nvSpPr>
          <p:cNvPr id="16" name="Rectangle 15"/>
          <p:cNvSpPr/>
          <p:nvPr/>
        </p:nvSpPr>
        <p:spPr>
          <a:xfrm>
            <a:off x="726154" y="2898422"/>
            <a:ext cx="2727580" cy="2716926"/>
          </a:xfrm>
          <a:prstGeom prst="rect">
            <a:avLst/>
          </a:prstGeom>
          <a:solidFill>
            <a:schemeClr val="accent5">
              <a:lumMod val="75000"/>
            </a:schemeClr>
          </a:solidFill>
          <a:ln w="6350">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t>Inputs from customer </a:t>
            </a:r>
            <a:b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br>
            <a:endParaRPr kumimoji="0" lang="en-US" sz="1400" b="0" i="0" u="sng" strike="noStrike" kern="1200" cap="none" spc="0" normalizeH="0" baseline="0" noProof="0" dirty="0">
              <a:ln>
                <a:noFill/>
              </a:ln>
              <a:solidFill>
                <a:srgbClr val="FFFFFF"/>
              </a:solidFill>
              <a:effectLst/>
              <a:uLnTx/>
              <a:uFillTx/>
              <a:latin typeface="Calibri Light" panose="020F0302020204030204"/>
              <a:ea typeface="+mn-ea"/>
              <a:cs typeface="+mn-cs"/>
            </a:endParaRPr>
          </a:p>
          <a:p>
            <a:pPr marL="174618" marR="0" lvl="0" indent="-1746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FFFFFF"/>
                </a:solidFill>
                <a:effectLst/>
                <a:uLnTx/>
                <a:uFillTx/>
                <a:latin typeface="Calibri Light" panose="020F0302020204030204"/>
                <a:ea typeface="+mn-ea"/>
                <a:cs typeface="+mn-cs"/>
              </a:rPr>
              <a:t>SAP Early Watch Report </a:t>
            </a:r>
            <a:br>
              <a:rPr kumimoji="0" lang="en-US" sz="1400" b="1"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1" i="0" u="none" strike="noStrike" kern="1200" cap="none" spc="0" normalizeH="0" baseline="0" noProof="0" dirty="0">
                <a:ln>
                  <a:noFill/>
                </a:ln>
                <a:solidFill>
                  <a:srgbClr val="FFFFFF"/>
                </a:solidFill>
                <a:effectLst/>
                <a:uLnTx/>
                <a:uFillTx/>
                <a:latin typeface="Calibri Light" panose="020F0302020204030204"/>
                <a:ea typeface="+mn-ea"/>
                <a:cs typeface="+mn-cs"/>
              </a:rPr>
              <a:t>or HANA Sizing Report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or</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Current hardware specifications</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(Server, storage, network)</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Current software utilization </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(e.g. OS, DB, SAP, Non-SAP)</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DB Metrics (e.g. DB volume)</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Availability/security needs</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(Uptime, RPO/RTO, DR, Network) </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Backup/Archival needs</a:t>
            </a:r>
            <a:endParaRPr kumimoji="0" lang="en-US" sz="2000" b="0" i="0" u="none" strike="noStrike" kern="1200" cap="none" spc="-50" normalizeH="0" baseline="0" noProof="0" dirty="0">
              <a:ln>
                <a:noFill/>
              </a:ln>
              <a:gradFill>
                <a:gsLst>
                  <a:gs pos="1250">
                    <a:prstClr val="white"/>
                  </a:gs>
                  <a:gs pos="10417">
                    <a:prstClr val="white"/>
                  </a:gs>
                </a:gsLst>
                <a:lin ang="5400000" scaled="0"/>
              </a:gradFill>
              <a:effectLst/>
              <a:uLnTx/>
              <a:uFillTx/>
              <a:latin typeface="Calibri Light" panose="020F0302020204030204"/>
              <a:ea typeface="+mn-ea"/>
              <a:cs typeface="+mn-cs"/>
            </a:endParaRPr>
          </a:p>
        </p:txBody>
      </p:sp>
      <p:sp>
        <p:nvSpPr>
          <p:cNvPr id="17" name="Rectangle 16"/>
          <p:cNvSpPr/>
          <p:nvPr/>
        </p:nvSpPr>
        <p:spPr>
          <a:xfrm>
            <a:off x="8738264" y="2898421"/>
            <a:ext cx="2727580" cy="2716926"/>
          </a:xfrm>
          <a:prstGeom prst="rect">
            <a:avLst/>
          </a:prstGeom>
          <a:solidFill>
            <a:schemeClr val="accent5">
              <a:lumMod val="75000"/>
            </a:schemeClr>
          </a:solidFill>
          <a:ln w="6350">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t>Deliverables</a:t>
            </a:r>
            <a:b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br>
            <a:endParaRPr kumimoji="0" lang="en-US" sz="1400" b="0" i="0" u="sng" strike="noStrike" kern="1200" cap="none" spc="0" normalizeH="0" baseline="0" noProof="0" dirty="0">
              <a:ln>
                <a:noFill/>
              </a:ln>
              <a:solidFill>
                <a:srgbClr val="FFFFFF"/>
              </a:solidFill>
              <a:effectLst/>
              <a:uLnTx/>
              <a:uFillTx/>
              <a:latin typeface="Calibri Light" panose="020F0302020204030204"/>
              <a:ea typeface="+mn-ea"/>
              <a:cs typeface="+mn-cs"/>
            </a:endParaRPr>
          </a:p>
          <a:p>
            <a:pPr marL="85722" marR="0" lvl="0" indent="-8572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Written “To-Be” SAP architecture</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(Production, Non-Production)</a:t>
            </a:r>
          </a:p>
          <a:p>
            <a:pPr marL="85722" marR="0" lvl="0" indent="-8572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ROI analysis</a:t>
            </a:r>
          </a:p>
          <a:p>
            <a:pPr marL="85722" marR="0" lvl="0" indent="-8572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Planning of phased migration </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to minimize downtime and switching risks</a:t>
            </a:r>
          </a:p>
        </p:txBody>
      </p:sp>
      <p:sp>
        <p:nvSpPr>
          <p:cNvPr id="18" name="Rectangle 17"/>
          <p:cNvSpPr/>
          <p:nvPr/>
        </p:nvSpPr>
        <p:spPr>
          <a:xfrm>
            <a:off x="4017366" y="5748113"/>
            <a:ext cx="4157265" cy="789129"/>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Microsoft and Customer to discover </a:t>
            </a:r>
            <a:b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how Microsoft Cloud and Technologies can best help </a:t>
            </a:r>
            <a:b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modernize customer’s SAP/LOB systems </a:t>
            </a:r>
          </a:p>
        </p:txBody>
      </p:sp>
      <p:sp>
        <p:nvSpPr>
          <p:cNvPr id="19" name="Rectangle 18"/>
          <p:cNvSpPr/>
          <p:nvPr/>
        </p:nvSpPr>
        <p:spPr>
          <a:xfrm>
            <a:off x="726154" y="5748113"/>
            <a:ext cx="2727580" cy="789129"/>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Customer to share information on their current SAP/LOB systems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with Microsoft PEAT</a:t>
            </a:r>
          </a:p>
        </p:txBody>
      </p:sp>
      <p:sp>
        <p:nvSpPr>
          <p:cNvPr id="20" name="Rectangle 19"/>
          <p:cNvSpPr/>
          <p:nvPr/>
        </p:nvSpPr>
        <p:spPr>
          <a:xfrm>
            <a:off x="8738264" y="5748113"/>
            <a:ext cx="2750892" cy="789129"/>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Customer to start to engage with their SI partner(s) to execute </a:t>
            </a:r>
            <a:b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cloud modernization</a:t>
            </a:r>
          </a:p>
        </p:txBody>
      </p:sp>
    </p:spTree>
    <p:extLst>
      <p:ext uri="{BB962C8B-B14F-4D97-AF65-F5344CB8AC3E}">
        <p14:creationId xmlns:p14="http://schemas.microsoft.com/office/powerpoint/2010/main" val="201578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64CF0B-4121-4B7B-9770-4634CDAB0DC1}"/>
              </a:ext>
            </a:extLst>
          </p:cNvPr>
          <p:cNvSpPr/>
          <p:nvPr/>
        </p:nvSpPr>
        <p:spPr>
          <a:xfrm>
            <a:off x="2131809" y="3255816"/>
            <a:ext cx="7928382" cy="830997"/>
          </a:xfrm>
          <a:prstGeom prst="rect">
            <a:avLst/>
          </a:prstGeom>
        </p:spPr>
        <p:txBody>
          <a:bodyPr wrap="square">
            <a:spAutoFit/>
          </a:bodyPr>
          <a:lstStyle/>
          <a:p>
            <a:r>
              <a:rPr lang="en-US" sz="2400" i="1" dirty="0"/>
              <a:t>Latest SAP HANA on Azure content can be found at :</a:t>
            </a:r>
            <a:br>
              <a:rPr lang="en-US" sz="2400" i="1" dirty="0"/>
            </a:br>
            <a:r>
              <a:rPr lang="en-US" sz="2400" i="1" dirty="0"/>
              <a:t> </a:t>
            </a:r>
            <a:r>
              <a:rPr lang="en-US" sz="2400" i="1" dirty="0">
                <a:hlinkClick r:id="rId3"/>
              </a:rPr>
              <a:t>https://github.com/Microsoft/MCW-SAP-HANA-on-Azure</a:t>
            </a:r>
            <a:r>
              <a:rPr lang="en-US" sz="2400" i="1" dirty="0"/>
              <a:t> </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E33A-B333-46F5-B503-CF46D92DD4DD}"/>
              </a:ext>
            </a:extLst>
          </p:cNvPr>
          <p:cNvSpPr>
            <a:spLocks noGrp="1"/>
          </p:cNvSpPr>
          <p:nvPr>
            <p:ph type="title"/>
          </p:nvPr>
        </p:nvSpPr>
        <p:spPr/>
        <p:txBody>
          <a:bodyPr/>
          <a:lstStyle/>
          <a:p>
            <a:r>
              <a:rPr lang="en-US" dirty="0"/>
              <a:t>Appendix slides</a:t>
            </a:r>
          </a:p>
        </p:txBody>
      </p:sp>
    </p:spTree>
    <p:extLst>
      <p:ext uri="{BB962C8B-B14F-4D97-AF65-F5344CB8AC3E}">
        <p14:creationId xmlns:p14="http://schemas.microsoft.com/office/powerpoint/2010/main" val="260927140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2"/>
          <p:cNvSpPr>
            <a:spLocks noGrp="1"/>
          </p:cNvSpPr>
          <p:nvPr>
            <p:ph type="title"/>
          </p:nvPr>
        </p:nvSpPr>
        <p:spPr>
          <a:xfrm>
            <a:off x="283666" y="96154"/>
            <a:ext cx="10980079" cy="557710"/>
          </a:xfrm>
        </p:spPr>
        <p:txBody>
          <a:bodyPr>
            <a:noAutofit/>
          </a:bodyPr>
          <a:lstStyle/>
          <a:p>
            <a:r>
              <a:rPr lang="en-US" sz="4704" dirty="0">
                <a:cs typeface="Segoe UI Semibold" panose="020B0702040204020203" pitchFamily="34" charset="0"/>
              </a:rPr>
              <a:t>Check SAP on Azure Certifications (HANA)</a:t>
            </a:r>
            <a:endParaRPr lang="en-US" sz="2800" dirty="0">
              <a:latin typeface="+mn-lt"/>
              <a:cs typeface="Segoe UI Semibold" panose="020B0702040204020203" pitchFamily="34" charset="0"/>
            </a:endParaRPr>
          </a:p>
        </p:txBody>
      </p:sp>
      <p:sp>
        <p:nvSpPr>
          <p:cNvPr id="6" name="TextBox 5">
            <a:extLst>
              <a:ext uri="{FF2B5EF4-FFF2-40B4-BE49-F238E27FC236}">
                <a16:creationId xmlns:a16="http://schemas.microsoft.com/office/drawing/2014/main" id="{E747C6AC-D0F7-4FDE-A72F-024C9AD6144E}"/>
              </a:ext>
            </a:extLst>
          </p:cNvPr>
          <p:cNvSpPr txBox="1"/>
          <p:nvPr/>
        </p:nvSpPr>
        <p:spPr>
          <a:xfrm>
            <a:off x="6096000" y="5839895"/>
            <a:ext cx="5576876" cy="4001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Light"/>
                <a:ea typeface="+mn-ea"/>
                <a:cs typeface="+mn-cs"/>
              </a:rPr>
              <a:t>Red text:  SAP certification is in future roadmap</a:t>
            </a:r>
          </a:p>
        </p:txBody>
      </p:sp>
      <p:graphicFrame>
        <p:nvGraphicFramePr>
          <p:cNvPr id="4" name="Table 3"/>
          <p:cNvGraphicFramePr>
            <a:graphicFrameLocks noGrp="1"/>
          </p:cNvGraphicFramePr>
          <p:nvPr>
            <p:extLst/>
          </p:nvPr>
        </p:nvGraphicFramePr>
        <p:xfrm>
          <a:off x="470188" y="1951578"/>
          <a:ext cx="11251623" cy="2954844"/>
        </p:xfrm>
        <a:graphic>
          <a:graphicData uri="http://schemas.openxmlformats.org/drawingml/2006/table">
            <a:tbl>
              <a:tblPr firstRow="1" bandRow="1">
                <a:tableStyleId>{21E4AEA4-8DFA-4A89-87EB-49C32662AFE0}</a:tableStyleId>
              </a:tblPr>
              <a:tblGrid>
                <a:gridCol w="899300">
                  <a:extLst>
                    <a:ext uri="{9D8B030D-6E8A-4147-A177-3AD203B41FA5}">
                      <a16:colId xmlns:a16="http://schemas.microsoft.com/office/drawing/2014/main" val="2728756851"/>
                    </a:ext>
                  </a:extLst>
                </a:gridCol>
                <a:gridCol w="887105">
                  <a:extLst>
                    <a:ext uri="{9D8B030D-6E8A-4147-A177-3AD203B41FA5}">
                      <a16:colId xmlns:a16="http://schemas.microsoft.com/office/drawing/2014/main" val="1580774780"/>
                    </a:ext>
                  </a:extLst>
                </a:gridCol>
                <a:gridCol w="2904926">
                  <a:extLst>
                    <a:ext uri="{9D8B030D-6E8A-4147-A177-3AD203B41FA5}">
                      <a16:colId xmlns:a16="http://schemas.microsoft.com/office/drawing/2014/main" val="20000"/>
                    </a:ext>
                  </a:extLst>
                </a:gridCol>
                <a:gridCol w="1406402">
                  <a:extLst>
                    <a:ext uri="{9D8B030D-6E8A-4147-A177-3AD203B41FA5}">
                      <a16:colId xmlns:a16="http://schemas.microsoft.com/office/drawing/2014/main" val="20001"/>
                    </a:ext>
                  </a:extLst>
                </a:gridCol>
                <a:gridCol w="1184563">
                  <a:extLst>
                    <a:ext uri="{9D8B030D-6E8A-4147-A177-3AD203B41FA5}">
                      <a16:colId xmlns:a16="http://schemas.microsoft.com/office/drawing/2014/main" val="20002"/>
                    </a:ext>
                  </a:extLst>
                </a:gridCol>
                <a:gridCol w="3969327">
                  <a:extLst>
                    <a:ext uri="{9D8B030D-6E8A-4147-A177-3AD203B41FA5}">
                      <a16:colId xmlns:a16="http://schemas.microsoft.com/office/drawing/2014/main" val="20003"/>
                    </a:ext>
                  </a:extLst>
                </a:gridCol>
              </a:tblGrid>
              <a:tr h="126337">
                <a:tc>
                  <a:txBody>
                    <a:bodyPr/>
                    <a:lstStyle/>
                    <a:p>
                      <a:r>
                        <a:rPr lang="en-US" sz="1200" dirty="0">
                          <a:latin typeface="+mn-lt"/>
                          <a:ea typeface="Tahoma" panose="020B0604030504040204" pitchFamily="34" charset="0"/>
                          <a:cs typeface="Segoe UI Light" panose="020B0502040204020203" pitchFamily="34" charset="0"/>
                        </a:rPr>
                        <a:t>Category</a:t>
                      </a:r>
                    </a:p>
                  </a:txBody>
                  <a:tcPr marL="89592" marR="89592" marT="17637" marB="17637"/>
                </a:tc>
                <a:tc>
                  <a:txBody>
                    <a:bodyPr/>
                    <a:lstStyle/>
                    <a:p>
                      <a:r>
                        <a:rPr lang="en-US" sz="1200" dirty="0">
                          <a:latin typeface="+mn-lt"/>
                          <a:ea typeface="Tahoma" panose="020B0604030504040204" pitchFamily="34" charset="0"/>
                          <a:cs typeface="Segoe UI Light" panose="020B0502040204020203" pitchFamily="34" charset="0"/>
                        </a:rPr>
                        <a:t>Scenario</a:t>
                      </a:r>
                    </a:p>
                  </a:txBody>
                  <a:tcPr marL="89592" marR="89592" marT="17637" marB="17637"/>
                </a:tc>
                <a:tc>
                  <a:txBody>
                    <a:bodyPr/>
                    <a:lstStyle/>
                    <a:p>
                      <a:r>
                        <a:rPr lang="en-US" sz="1200" dirty="0">
                          <a:latin typeface="+mn-lt"/>
                        </a:rPr>
                        <a:t>SAP Product</a:t>
                      </a:r>
                      <a:endParaRPr lang="en-US" sz="1200" dirty="0">
                        <a:latin typeface="+mn-lt"/>
                        <a:ea typeface="Tahoma" panose="020B0604030504040204" pitchFamily="34" charset="0"/>
                        <a:cs typeface="Segoe UI Light" panose="020B0502040204020203" pitchFamily="34" charset="0"/>
                      </a:endParaRPr>
                    </a:p>
                  </a:txBody>
                  <a:tcPr marL="89592" marR="89592" marT="17637" marB="17637"/>
                </a:tc>
                <a:tc>
                  <a:txBody>
                    <a:bodyPr/>
                    <a:lstStyle/>
                    <a:p>
                      <a:pPr algn="ctr"/>
                      <a:r>
                        <a:rPr lang="en-US" sz="1200" dirty="0">
                          <a:latin typeface="+mn-lt"/>
                        </a:rPr>
                        <a:t>Guest OS</a:t>
                      </a:r>
                      <a:endParaRPr lang="en-US" sz="1200" dirty="0">
                        <a:latin typeface="+mn-lt"/>
                        <a:ea typeface="Tahoma" panose="020B0604030504040204" pitchFamily="34" charset="0"/>
                        <a:cs typeface="Segoe UI Light" panose="020B0502040204020203" pitchFamily="34" charset="0"/>
                      </a:endParaRPr>
                    </a:p>
                  </a:txBody>
                  <a:tcPr marL="89592" marR="89592" marT="17637" marB="17637"/>
                </a:tc>
                <a:tc>
                  <a:txBody>
                    <a:bodyPr/>
                    <a:lstStyle/>
                    <a:p>
                      <a:pPr algn="ctr"/>
                      <a:r>
                        <a:rPr lang="en-US" sz="1200" dirty="0">
                          <a:latin typeface="+mn-lt"/>
                        </a:rPr>
                        <a:t>Database</a:t>
                      </a:r>
                      <a:endParaRPr lang="en-US" sz="1200" dirty="0">
                        <a:latin typeface="+mn-lt"/>
                        <a:ea typeface="Tahoma" panose="020B0604030504040204" pitchFamily="34" charset="0"/>
                        <a:cs typeface="Segoe UI Light" panose="020B0502040204020203" pitchFamily="34" charset="0"/>
                      </a:endParaRPr>
                    </a:p>
                  </a:txBody>
                  <a:tcPr marL="89592" marR="89592" marT="17637" marB="17637"/>
                </a:tc>
                <a:tc>
                  <a:txBody>
                    <a:bodyPr/>
                    <a:lstStyle/>
                    <a:p>
                      <a:r>
                        <a:rPr lang="en-US" sz="1200" dirty="0">
                          <a:latin typeface="+mn-lt"/>
                        </a:rPr>
                        <a:t>VM/Server Type</a:t>
                      </a:r>
                      <a:endParaRPr lang="en-US" sz="1200" dirty="0">
                        <a:latin typeface="+mn-lt"/>
                        <a:ea typeface="Tahoma" panose="020B0604030504040204" pitchFamily="34" charset="0"/>
                        <a:cs typeface="Segoe UI Light" panose="020B0502040204020203" pitchFamily="34" charset="0"/>
                      </a:endParaRPr>
                    </a:p>
                  </a:txBody>
                  <a:tcPr marL="89592" marR="89592" marT="17637" marB="17637"/>
                </a:tc>
                <a:extLst>
                  <a:ext uri="{0D108BD9-81ED-4DB2-BD59-A6C34878D82A}">
                    <a16:rowId xmlns:a16="http://schemas.microsoft.com/office/drawing/2014/main" val="10000"/>
                  </a:ext>
                </a:extLst>
              </a:tr>
              <a:tr h="444065">
                <a:tc rowSpan="5">
                  <a:txBody>
                    <a:bodyPr/>
                    <a:lstStyle/>
                    <a:p>
                      <a:r>
                        <a:rPr lang="en-US" sz="1400" dirty="0">
                          <a:solidFill>
                            <a:schemeClr val="bg1"/>
                          </a:solidFill>
                          <a:latin typeface="+mn-lt"/>
                          <a:ea typeface="Tahoma" panose="020B0604030504040204" pitchFamily="34" charset="0"/>
                          <a:cs typeface="Segoe UI Light" panose="020B0502040204020203" pitchFamily="34" charset="0"/>
                        </a:rPr>
                        <a:t>SAP</a:t>
                      </a:r>
                      <a:br>
                        <a:rPr lang="en-US" sz="1400" dirty="0">
                          <a:solidFill>
                            <a:schemeClr val="bg1"/>
                          </a:solidFill>
                          <a:latin typeface="+mn-lt"/>
                          <a:ea typeface="Tahoma" panose="020B0604030504040204" pitchFamily="34" charset="0"/>
                          <a:cs typeface="Segoe UI Light" panose="020B0502040204020203" pitchFamily="34" charset="0"/>
                        </a:rPr>
                      </a:br>
                      <a:r>
                        <a:rPr lang="en-US" sz="1400" dirty="0">
                          <a:solidFill>
                            <a:schemeClr val="bg1"/>
                          </a:solidFill>
                          <a:latin typeface="+mn-lt"/>
                          <a:ea typeface="Tahoma" panose="020B0604030504040204" pitchFamily="34" charset="0"/>
                          <a:cs typeface="Segoe UI Light" panose="020B0502040204020203" pitchFamily="34" charset="0"/>
                        </a:rPr>
                        <a:t>HANA</a:t>
                      </a:r>
                    </a:p>
                  </a:txBody>
                  <a:tcPr marL="89592" marR="89592" marT="17637" marB="17637"/>
                </a:tc>
                <a:tc>
                  <a:txBody>
                    <a:bodyPr/>
                    <a:lstStyle/>
                    <a:p>
                      <a:r>
                        <a:rPr lang="en-US" sz="1400" dirty="0">
                          <a:solidFill>
                            <a:schemeClr val="bg1"/>
                          </a:solidFill>
                          <a:latin typeface="+mn-lt"/>
                          <a:ea typeface="Tahoma" panose="020B0604030504040204" pitchFamily="34" charset="0"/>
                          <a:cs typeface="Segoe UI Light" panose="020B0502040204020203" pitchFamily="34" charset="0"/>
                        </a:rPr>
                        <a:t>OLAP</a:t>
                      </a:r>
                    </a:p>
                  </a:txBody>
                  <a:tcPr marL="89592" marR="89592" marT="17637" marB="17637"/>
                </a:tc>
                <a:tc>
                  <a:txBody>
                    <a:bodyPr/>
                    <a:lstStyle/>
                    <a:p>
                      <a:r>
                        <a:rPr lang="en-US" sz="1400" dirty="0">
                          <a:solidFill>
                            <a:schemeClr val="bg1"/>
                          </a:solidFill>
                          <a:latin typeface="+mn-lt"/>
                        </a:rPr>
                        <a:t>SAP Business</a:t>
                      </a:r>
                      <a:r>
                        <a:rPr lang="en-US" sz="1400" baseline="0" dirty="0">
                          <a:solidFill>
                            <a:schemeClr val="bg1"/>
                          </a:solidFill>
                          <a:latin typeface="+mn-lt"/>
                        </a:rPr>
                        <a:t> Warehouse (BW); BW/4HANA, HANA Enterprise, HANA Side Car </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solidFill>
                            <a:schemeClr val="bg1"/>
                          </a:solidFill>
                          <a:latin typeface="+mn-lt"/>
                        </a:rPr>
                        <a:t>SUSE, Red Hat</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rPr>
                        <a:t>SAP HANA</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rPr>
                        <a:t>GS5, </a:t>
                      </a:r>
                      <a:r>
                        <a:rPr lang="en-US" sz="1400" kern="1200" baseline="0" dirty="0">
                          <a:solidFill>
                            <a:srgbClr val="FF0000"/>
                          </a:solidFill>
                          <a:latin typeface="+mn-lt"/>
                          <a:ea typeface="Tahoma" panose="020B0604030504040204" pitchFamily="34" charset="0"/>
                          <a:cs typeface="Segoe UI Light" panose="020B0502040204020203" pitchFamily="34" charset="0"/>
                        </a:rPr>
                        <a:t>E_v3</a:t>
                      </a:r>
                      <a:r>
                        <a:rPr lang="en-US" sz="1400" kern="1200" baseline="0" dirty="0">
                          <a:solidFill>
                            <a:schemeClr val="bg1"/>
                          </a:solidFill>
                          <a:latin typeface="+mn-lt"/>
                          <a:ea typeface="Tahoma" panose="020B0604030504040204" pitchFamily="34" charset="0"/>
                          <a:cs typeface="Segoe UI Light" panose="020B0502040204020203" pitchFamily="34" charset="0"/>
                        </a:rPr>
                        <a:t>, </a:t>
                      </a:r>
                      <a:br>
                        <a:rPr lang="en-US" sz="1400" kern="1200" baseline="0" dirty="0">
                          <a:solidFill>
                            <a:schemeClr val="bg1"/>
                          </a:solidFill>
                          <a:latin typeface="+mn-lt"/>
                          <a:ea typeface="Tahoma" panose="020B0604030504040204" pitchFamily="34" charset="0"/>
                          <a:cs typeface="Segoe UI Light" panose="020B0502040204020203" pitchFamily="34" charset="0"/>
                        </a:rPr>
                      </a:br>
                      <a:r>
                        <a:rPr lang="en-US" sz="1400" kern="1200" baseline="0" dirty="0">
                          <a:solidFill>
                            <a:schemeClr val="bg1"/>
                          </a:solidFill>
                          <a:latin typeface="+mn-lt"/>
                          <a:ea typeface="Tahoma" panose="020B0604030504040204" pitchFamily="34" charset="0"/>
                          <a:cs typeface="Segoe UI Light" panose="020B0502040204020203" pitchFamily="34" charset="0"/>
                        </a:rPr>
                        <a:t>M (with Premium Storage + Write Accelerator),</a:t>
                      </a:r>
                      <a:br>
                        <a:rPr lang="en-US" sz="1400" kern="1200" baseline="0" dirty="0">
                          <a:solidFill>
                            <a:schemeClr val="bg1"/>
                          </a:solidFill>
                          <a:latin typeface="+mn-lt"/>
                          <a:ea typeface="Tahoma" panose="020B0604030504040204" pitchFamily="34" charset="0"/>
                          <a:cs typeface="Segoe UI Light" panose="020B0502040204020203" pitchFamily="34" charset="0"/>
                        </a:rPr>
                      </a:br>
                      <a:r>
                        <a:rPr lang="en-US" sz="1400" kern="1200" dirty="0">
                          <a:solidFill>
                            <a:schemeClr val="bg1"/>
                          </a:solidFill>
                          <a:latin typeface="+mn-lt"/>
                          <a:ea typeface="+mn-ea"/>
                          <a:cs typeface="+mn-cs"/>
                        </a:rPr>
                        <a:t>HANA on Azure (Large Instances)</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extLst>
                  <a:ext uri="{0D108BD9-81ED-4DB2-BD59-A6C34878D82A}">
                    <a16:rowId xmlns:a16="http://schemas.microsoft.com/office/drawing/2014/main" val="2447376312"/>
                  </a:ext>
                </a:extLst>
              </a:tr>
              <a:tr h="549974">
                <a:tc vMerge="1">
                  <a:txBody>
                    <a:bodyPr/>
                    <a:lstStyle/>
                    <a:p>
                      <a:endParaRPr lang="en-US" sz="14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solidFill>
                            <a:schemeClr val="bg1"/>
                          </a:solidFill>
                          <a:latin typeface="+mn-lt"/>
                          <a:ea typeface="Tahoma" panose="020B0604030504040204" pitchFamily="34" charset="0"/>
                          <a:cs typeface="Segoe UI Light" panose="020B0502040204020203" pitchFamily="34" charset="0"/>
                        </a:rPr>
                        <a:t>OLTP</a:t>
                      </a:r>
                    </a:p>
                  </a:txBody>
                  <a:tcPr marL="89592" marR="89592" marT="17637" marB="17637"/>
                </a:tc>
                <a:tc>
                  <a:txBody>
                    <a:bodyPr/>
                    <a:lstStyle/>
                    <a:p>
                      <a:r>
                        <a:rPr lang="en-US" sz="1400" dirty="0">
                          <a:solidFill>
                            <a:schemeClr val="bg1"/>
                          </a:solidFill>
                          <a:latin typeface="+mn-lt"/>
                        </a:rPr>
                        <a:t>S/4</a:t>
                      </a:r>
                      <a:r>
                        <a:rPr lang="en-US" sz="1400" baseline="0" dirty="0">
                          <a:solidFill>
                            <a:schemeClr val="bg1"/>
                          </a:solidFill>
                          <a:latin typeface="+mn-lt"/>
                        </a:rPr>
                        <a:t>HANA </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solidFill>
                            <a:schemeClr val="bg1"/>
                          </a:solidFill>
                          <a:latin typeface="+mn-lt"/>
                        </a:rPr>
                        <a:t>SUSE, Red Hat</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rPr>
                        <a:t>SAP HANA</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rPr>
                        <a:t>GS5 </a:t>
                      </a:r>
                      <a:r>
                        <a:rPr lang="en-US" sz="1400" baseline="0" dirty="0">
                          <a:solidFill>
                            <a:schemeClr val="bg1"/>
                          </a:solidFill>
                          <a:latin typeface="+mn-lt"/>
                        </a:rPr>
                        <a:t>(** Controlled Availability), </a:t>
                      </a:r>
                      <a:r>
                        <a:rPr lang="en-US" sz="1400" kern="1200" baseline="0" dirty="0">
                          <a:solidFill>
                            <a:srgbClr val="FF0000"/>
                          </a:solidFill>
                          <a:latin typeface="+mn-lt"/>
                          <a:ea typeface="Tahoma" panose="020B0604030504040204" pitchFamily="34" charset="0"/>
                          <a:cs typeface="Segoe UI Light" panose="020B0502040204020203" pitchFamily="34" charset="0"/>
                        </a:rPr>
                        <a:t>E_v3</a:t>
                      </a:r>
                      <a:r>
                        <a:rPr lang="en-US" sz="1400" kern="1200" baseline="0" dirty="0">
                          <a:solidFill>
                            <a:schemeClr val="bg1"/>
                          </a:solidFill>
                          <a:latin typeface="+mn-lt"/>
                          <a:ea typeface="Tahoma" panose="020B0604030504040204" pitchFamily="34" charset="0"/>
                          <a:cs typeface="Segoe UI Light" panose="020B0502040204020203" pitchFamily="34" charset="0"/>
                        </a:rPr>
                        <a:t>, </a:t>
                      </a:r>
                      <a:br>
                        <a:rPr lang="en-US" sz="1400" kern="1200" baseline="0" dirty="0">
                          <a:solidFill>
                            <a:schemeClr val="bg1"/>
                          </a:solidFill>
                          <a:latin typeface="+mn-lt"/>
                          <a:ea typeface="Tahoma" panose="020B0604030504040204" pitchFamily="34" charset="0"/>
                          <a:cs typeface="Segoe UI Light" panose="020B0502040204020203" pitchFamily="34" charset="0"/>
                        </a:rPr>
                      </a:br>
                      <a:r>
                        <a:rPr lang="en-US" sz="1400" kern="1200" baseline="0" dirty="0">
                          <a:solidFill>
                            <a:schemeClr val="bg1"/>
                          </a:solidFill>
                          <a:latin typeface="+mn-lt"/>
                          <a:ea typeface="Tahoma" panose="020B0604030504040204" pitchFamily="34" charset="0"/>
                          <a:cs typeface="Segoe UI Light" panose="020B0502040204020203" pitchFamily="34" charset="0"/>
                        </a:rPr>
                        <a:t>M (with Premium Storage + Write Accelerator),</a:t>
                      </a:r>
                      <a:br>
                        <a:rPr lang="en-US" sz="1400" kern="1200" baseline="0" dirty="0">
                          <a:solidFill>
                            <a:schemeClr val="bg1"/>
                          </a:solidFill>
                          <a:latin typeface="+mn-lt"/>
                          <a:ea typeface="Tahoma" panose="020B0604030504040204" pitchFamily="34" charset="0"/>
                          <a:cs typeface="Segoe UI Light" panose="020B0502040204020203" pitchFamily="34" charset="0"/>
                        </a:rPr>
                      </a:br>
                      <a:r>
                        <a:rPr kumimoji="0" lang="en-US" sz="1400" b="0" i="0" u="none" strike="noStrike" kern="1200" cap="none" spc="0" normalizeH="0" baseline="0" noProof="0" dirty="0">
                          <a:ln>
                            <a:noFill/>
                          </a:ln>
                          <a:solidFill>
                            <a:schemeClr val="bg1"/>
                          </a:solidFill>
                          <a:effectLst/>
                          <a:uLnTx/>
                          <a:uFillTx/>
                          <a:latin typeface="+mn-lt"/>
                          <a:ea typeface="+mn-ea"/>
                          <a:cs typeface="+mn-cs"/>
                        </a:rPr>
                        <a:t>HANA on Azure (Large Instances) </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extLst>
                  <a:ext uri="{0D108BD9-81ED-4DB2-BD59-A6C34878D82A}">
                    <a16:rowId xmlns:a16="http://schemas.microsoft.com/office/drawing/2014/main" val="3814350255"/>
                  </a:ext>
                </a:extLst>
              </a:tr>
              <a:tr h="338156">
                <a:tc vMerge="1">
                  <a:txBody>
                    <a:bodyPr/>
                    <a:lstStyle/>
                    <a:p>
                      <a:endParaRPr lang="en-US" sz="14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solidFill>
                            <a:schemeClr val="bg1"/>
                          </a:solidFill>
                          <a:latin typeface="+mn-lt"/>
                          <a:ea typeface="Tahoma" panose="020B0604030504040204" pitchFamily="34" charset="0"/>
                          <a:cs typeface="Segoe UI Light" panose="020B0502040204020203" pitchFamily="34" charset="0"/>
                        </a:rPr>
                        <a:t>OLTP</a:t>
                      </a:r>
                    </a:p>
                  </a:txBody>
                  <a:tcPr marL="89592" marR="89592" marT="17637" marB="17637"/>
                </a:tc>
                <a:tc>
                  <a:txBody>
                    <a:bodyPr/>
                    <a:lstStyle/>
                    <a:p>
                      <a:r>
                        <a:rPr lang="en-US" sz="1400" dirty="0">
                          <a:solidFill>
                            <a:schemeClr val="bg1"/>
                          </a:solidFill>
                          <a:latin typeface="+mn-lt"/>
                        </a:rPr>
                        <a:t>SAP Business Suite on HANA, SAP NetWeaver </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solidFill>
                            <a:schemeClr val="bg1"/>
                          </a:solidFill>
                          <a:latin typeface="+mn-lt"/>
                        </a:rPr>
                        <a:t>SUSE, Red Hat</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rPr>
                        <a:t>SAP HANA</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mn-lt"/>
                          <a:ea typeface="Tahoma" panose="020B0604030504040204" pitchFamily="34" charset="0"/>
                          <a:cs typeface="Segoe UI Light" panose="020B0502040204020203" pitchFamily="34" charset="0"/>
                        </a:rPr>
                        <a:t>E_v3</a:t>
                      </a:r>
                      <a:r>
                        <a:rPr kumimoji="0" lang="en-US" sz="1400" b="0" i="0" u="none" strike="noStrike" kern="1200" cap="none" spc="0" normalizeH="0" baseline="0" noProof="0" dirty="0">
                          <a:ln>
                            <a:noFill/>
                          </a:ln>
                          <a:solidFill>
                            <a:schemeClr val="bg1"/>
                          </a:solidFill>
                          <a:effectLst/>
                          <a:uLnTx/>
                          <a:uFillTx/>
                          <a:latin typeface="+mn-lt"/>
                          <a:ea typeface="Tahoma" panose="020B0604030504040204" pitchFamily="34" charset="0"/>
                          <a:cs typeface="Segoe UI Light" panose="020B0502040204020203" pitchFamily="34" charset="0"/>
                        </a:rPr>
                        <a:t>, </a:t>
                      </a:r>
                      <a:br>
                        <a:rPr kumimoji="0" lang="en-US" sz="1400" b="0" i="0" u="none" strike="noStrike" kern="1200" cap="none" spc="0" normalizeH="0" baseline="0" noProof="0" dirty="0">
                          <a:ln>
                            <a:noFill/>
                          </a:ln>
                          <a:solidFill>
                            <a:schemeClr val="bg1"/>
                          </a:solidFill>
                          <a:effectLst/>
                          <a:uLnTx/>
                          <a:uFillTx/>
                          <a:latin typeface="+mn-lt"/>
                          <a:ea typeface="Tahoma" panose="020B0604030504040204" pitchFamily="34" charset="0"/>
                          <a:cs typeface="Segoe UI Light" panose="020B0502040204020203" pitchFamily="34" charset="0"/>
                        </a:rPr>
                      </a:br>
                      <a:r>
                        <a:rPr lang="en-US" sz="1400" kern="1200" baseline="0" dirty="0">
                          <a:solidFill>
                            <a:schemeClr val="bg1"/>
                          </a:solidFill>
                          <a:latin typeface="+mn-lt"/>
                          <a:ea typeface="Tahoma" panose="020B0604030504040204" pitchFamily="34" charset="0"/>
                          <a:cs typeface="Segoe UI Light" panose="020B0502040204020203" pitchFamily="34" charset="0"/>
                        </a:rPr>
                        <a:t>M (with Premium Storage + Write Accelerator),</a:t>
                      </a:r>
                      <a:br>
                        <a:rPr kumimoji="0" lang="en-US" sz="1400" b="0" i="0" u="none" strike="noStrike" kern="1200" cap="none" spc="0" normalizeH="0" baseline="0" noProof="0" dirty="0">
                          <a:ln>
                            <a:noFill/>
                          </a:ln>
                          <a:solidFill>
                            <a:schemeClr val="bg1"/>
                          </a:solidFill>
                          <a:effectLst/>
                          <a:uLnTx/>
                          <a:uFillTx/>
                          <a:latin typeface="+mn-lt"/>
                          <a:ea typeface="Tahoma" panose="020B0604030504040204" pitchFamily="34" charset="0"/>
                          <a:cs typeface="Segoe UI Light" panose="020B0502040204020203" pitchFamily="34" charset="0"/>
                        </a:rPr>
                      </a:br>
                      <a:r>
                        <a:rPr kumimoji="0" lang="en-US" sz="1400" b="0" i="0" u="none" strike="noStrike" kern="1200" cap="none" spc="0" normalizeH="0" baseline="0" noProof="0" dirty="0">
                          <a:ln>
                            <a:noFill/>
                          </a:ln>
                          <a:solidFill>
                            <a:schemeClr val="bg1"/>
                          </a:solidFill>
                          <a:effectLst/>
                          <a:uLnTx/>
                          <a:uFillTx/>
                          <a:latin typeface="+mn-lt"/>
                          <a:ea typeface="+mn-ea"/>
                          <a:cs typeface="+mn-cs"/>
                        </a:rPr>
                        <a:t>HANA on Azure (Large Instances)</a:t>
                      </a:r>
                      <a:endParaRPr kumimoji="0" lang="en-US" sz="1400" b="0" i="0" u="none" strike="noStrike" kern="1200" cap="none" spc="0" normalizeH="0" baseline="0" noProof="0" dirty="0">
                        <a:ln>
                          <a:noFill/>
                        </a:ln>
                        <a:solidFill>
                          <a:schemeClr val="bg1"/>
                        </a:solidFill>
                        <a:effectLst/>
                        <a:uLnTx/>
                        <a:uFillTx/>
                        <a:latin typeface="+mn-lt"/>
                        <a:ea typeface="Tahoma" panose="020B0604030504040204" pitchFamily="34" charset="0"/>
                        <a:cs typeface="Segoe UI Light" panose="020B0502040204020203" pitchFamily="34" charset="0"/>
                      </a:endParaRPr>
                    </a:p>
                  </a:txBody>
                  <a:tcPr marL="89592" marR="89592" marT="17637" marB="17637"/>
                </a:tc>
                <a:extLst>
                  <a:ext uri="{0D108BD9-81ED-4DB2-BD59-A6C34878D82A}">
                    <a16:rowId xmlns:a16="http://schemas.microsoft.com/office/drawing/2014/main" val="2627712945"/>
                  </a:ext>
                </a:extLst>
              </a:tr>
              <a:tr h="126337">
                <a:tc vMerge="1">
                  <a:txBody>
                    <a:bodyPr/>
                    <a:lstStyle/>
                    <a:p>
                      <a:endParaRPr lang="en-US" sz="12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400" kern="1200" dirty="0">
                          <a:solidFill>
                            <a:schemeClr val="bg1"/>
                          </a:solidFill>
                          <a:latin typeface="+mn-lt"/>
                          <a:ea typeface="Tahoma" panose="020B0604030504040204" pitchFamily="34" charset="0"/>
                          <a:cs typeface="Segoe UI Light" panose="020B0502040204020203" pitchFamily="34" charset="0"/>
                        </a:rPr>
                        <a:t>OLTP</a:t>
                      </a:r>
                    </a:p>
                  </a:txBody>
                  <a:tcPr marL="89592" marR="89592" marT="17637" marB="17637"/>
                </a:tc>
                <a:tc>
                  <a:txBody>
                    <a:bodyPr/>
                    <a:lstStyle/>
                    <a:p>
                      <a:r>
                        <a:rPr lang="en-US" sz="1400" dirty="0">
                          <a:solidFill>
                            <a:schemeClr val="bg1"/>
                          </a:solidFill>
                          <a:latin typeface="+mn-lt"/>
                          <a:ea typeface="Tahoma" panose="020B0604030504040204" pitchFamily="34" charset="0"/>
                          <a:cs typeface="Segoe UI Light" panose="020B0502040204020203" pitchFamily="34" charset="0"/>
                        </a:rPr>
                        <a:t>SAP Business One on HANA</a:t>
                      </a:r>
                    </a:p>
                  </a:txBody>
                  <a:tcPr marL="89592" marR="89592" marT="17637" marB="17637"/>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baseline="0" dirty="0">
                          <a:solidFill>
                            <a:schemeClr val="bg1"/>
                          </a:solidFill>
                          <a:latin typeface="+mn-lt"/>
                          <a:ea typeface="+mn-ea"/>
                          <a:cs typeface="+mn-cs"/>
                        </a:rPr>
                        <a:t>SUSE</a:t>
                      </a:r>
                      <a:r>
                        <a:rPr lang="en-US" sz="1400" kern="1200" dirty="0">
                          <a:solidFill>
                            <a:schemeClr val="bg1"/>
                          </a:solidFill>
                          <a:latin typeface="+mn-lt"/>
                          <a:ea typeface="+mn-ea"/>
                          <a:cs typeface="+mn-cs"/>
                        </a:rPr>
                        <a:t>, Red Hat</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latin typeface="+mn-lt"/>
                          <a:ea typeface="+mn-ea"/>
                          <a:cs typeface="+mn-cs"/>
                        </a:rPr>
                        <a:t>SAP HANA</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baseline="0" dirty="0">
                          <a:solidFill>
                            <a:schemeClr val="bg1"/>
                          </a:solidFill>
                          <a:latin typeface="+mn-lt"/>
                          <a:ea typeface="Tahoma" panose="020B0604030504040204" pitchFamily="34" charset="0"/>
                          <a:cs typeface="Segoe UI Light" panose="020B0502040204020203" pitchFamily="34" charset="0"/>
                        </a:rPr>
                        <a:t>DS14_v2, </a:t>
                      </a:r>
                      <a:r>
                        <a:rPr lang="en-US" sz="1400" kern="1200" baseline="0" dirty="0">
                          <a:solidFill>
                            <a:srgbClr val="FF0000"/>
                          </a:solidFill>
                          <a:latin typeface="+mn-lt"/>
                          <a:ea typeface="Tahoma" panose="020B0604030504040204" pitchFamily="34" charset="0"/>
                          <a:cs typeface="Segoe UI Light" panose="020B0502040204020203" pitchFamily="34" charset="0"/>
                        </a:rPr>
                        <a:t>E_v3</a:t>
                      </a:r>
                      <a:r>
                        <a:rPr lang="en-US" sz="1400" kern="1200" baseline="0" dirty="0">
                          <a:solidFill>
                            <a:schemeClr val="bg1"/>
                          </a:solidFill>
                          <a:latin typeface="+mn-lt"/>
                          <a:ea typeface="Tahoma" panose="020B0604030504040204" pitchFamily="34" charset="0"/>
                          <a:cs typeface="Segoe UI Light" panose="020B0502040204020203" pitchFamily="34" charset="0"/>
                        </a:rPr>
                        <a:t>, </a:t>
                      </a:r>
                      <a:br>
                        <a:rPr lang="en-US" sz="1400" kern="1200" baseline="0" dirty="0">
                          <a:solidFill>
                            <a:schemeClr val="bg1"/>
                          </a:solidFill>
                          <a:latin typeface="+mn-lt"/>
                          <a:ea typeface="Tahoma" panose="020B0604030504040204" pitchFamily="34" charset="0"/>
                          <a:cs typeface="Segoe UI Light" panose="020B0502040204020203" pitchFamily="34" charset="0"/>
                        </a:rPr>
                      </a:br>
                      <a:r>
                        <a:rPr lang="en-US" sz="1400" kern="1200" baseline="0" dirty="0">
                          <a:solidFill>
                            <a:schemeClr val="bg1"/>
                          </a:solidFill>
                          <a:latin typeface="+mn-lt"/>
                          <a:ea typeface="Tahoma" panose="020B0604030504040204" pitchFamily="34" charset="0"/>
                          <a:cs typeface="Segoe UI Light" panose="020B0502040204020203" pitchFamily="34" charset="0"/>
                        </a:rPr>
                        <a:t>M (with Premium Storage + Write Accelerator)</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extLst>
                  <a:ext uri="{0D108BD9-81ED-4DB2-BD59-A6C34878D82A}">
                    <a16:rowId xmlns:a16="http://schemas.microsoft.com/office/drawing/2014/main" val="3377945730"/>
                  </a:ext>
                </a:extLst>
              </a:tr>
              <a:tr h="126337">
                <a:tc vMerge="1">
                  <a:txBody>
                    <a:bodyPr/>
                    <a:lstStyle/>
                    <a:p>
                      <a:endParaRPr lang="en-US" sz="12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solidFill>
                            <a:schemeClr val="bg1"/>
                          </a:solidFill>
                          <a:latin typeface="+mn-lt"/>
                          <a:ea typeface="Tahoma" panose="020B0604030504040204" pitchFamily="34" charset="0"/>
                          <a:cs typeface="Segoe UI Light" panose="020B0502040204020203" pitchFamily="34" charset="0"/>
                        </a:rPr>
                        <a:t>-</a:t>
                      </a:r>
                    </a:p>
                  </a:txBody>
                  <a:tcPr marL="89592" marR="89592" marT="17637" marB="17637"/>
                </a:tc>
                <a:tc>
                  <a:txBody>
                    <a:bodyPr/>
                    <a:lstStyle/>
                    <a:p>
                      <a:r>
                        <a:rPr lang="en-US" sz="1400" dirty="0">
                          <a:solidFill>
                            <a:schemeClr val="bg1"/>
                          </a:solidFill>
                          <a:latin typeface="+mn-lt"/>
                        </a:rPr>
                        <a:t>SAP HANA One</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r>
                        <a:rPr lang="en-US" sz="1400" baseline="0" dirty="0">
                          <a:solidFill>
                            <a:schemeClr val="bg1"/>
                          </a:solidFill>
                          <a:latin typeface="+mn-lt"/>
                        </a:rPr>
                        <a:t>SUSE</a:t>
                      </a:r>
                      <a:r>
                        <a:rPr lang="en-US" sz="1400" dirty="0">
                          <a:solidFill>
                            <a:schemeClr val="bg1"/>
                          </a:solidFill>
                          <a:latin typeface="+mn-lt"/>
                        </a:rPr>
                        <a:t>, Red Hat</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latin typeface="+mn-lt"/>
                          <a:ea typeface="+mn-ea"/>
                          <a:cs typeface="+mn-cs"/>
                        </a:rPr>
                        <a:t>SAP HANA</a:t>
                      </a:r>
                      <a:endParaRPr lang="en-US" sz="1400" kern="12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solidFill>
                            <a:schemeClr val="bg1"/>
                          </a:solidFill>
                          <a:latin typeface="+mn-lt"/>
                        </a:rPr>
                        <a:t>DS14_v2</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extLst>
                  <a:ext uri="{0D108BD9-81ED-4DB2-BD59-A6C34878D82A}">
                    <a16:rowId xmlns:a16="http://schemas.microsoft.com/office/drawing/2014/main" val="453438806"/>
                  </a:ext>
                </a:extLst>
              </a:tr>
            </a:tbl>
          </a:graphicData>
        </a:graphic>
      </p:graphicFrame>
    </p:spTree>
    <p:extLst>
      <p:ext uri="{BB962C8B-B14F-4D97-AF65-F5344CB8AC3E}">
        <p14:creationId xmlns:p14="http://schemas.microsoft.com/office/powerpoint/2010/main" val="45644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833719" y="2460354"/>
            <a:ext cx="2077888" cy="28397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Backup to Azure Blob Storage </a:t>
            </a:r>
            <a:b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Azure Backup Vault)</a:t>
            </a:r>
          </a:p>
        </p:txBody>
      </p:sp>
      <p:sp>
        <p:nvSpPr>
          <p:cNvPr id="5" name="Rectangle 4"/>
          <p:cNvSpPr/>
          <p:nvPr/>
        </p:nvSpPr>
        <p:spPr>
          <a:xfrm>
            <a:off x="603454" y="2460354"/>
            <a:ext cx="2077888" cy="28397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Fully online backup of SQL Server databases, Files and OS states while system overhead is minimum</a:t>
            </a:r>
          </a:p>
        </p:txBody>
      </p:sp>
      <p:sp>
        <p:nvSpPr>
          <p:cNvPr id="6" name="Rectangle 5"/>
          <p:cNvSpPr/>
          <p:nvPr/>
        </p:nvSpPr>
        <p:spPr>
          <a:xfrm>
            <a:off x="5063984" y="2460354"/>
            <a:ext cx="2077888" cy="283977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Point-in-time restore</a:t>
            </a:r>
          </a:p>
        </p:txBody>
      </p:sp>
      <p:sp>
        <p:nvSpPr>
          <p:cNvPr id="7" name="Rectangle 6"/>
          <p:cNvSpPr/>
          <p:nvPr/>
        </p:nvSpPr>
        <p:spPr>
          <a:xfrm>
            <a:off x="7294249" y="2460356"/>
            <a:ext cx="2077888" cy="283977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Saving backup storage</a:t>
            </a:r>
            <a:b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Incremental Backup)</a:t>
            </a:r>
          </a:p>
        </p:txBody>
      </p:sp>
      <p:sp>
        <p:nvSpPr>
          <p:cNvPr id="8" name="Rectangle 7"/>
          <p:cNvSpPr/>
          <p:nvPr/>
        </p:nvSpPr>
        <p:spPr>
          <a:xfrm>
            <a:off x="9524513" y="2460356"/>
            <a:ext cx="2077888" cy="283977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Centralized console for monitoring and alert capabilities</a:t>
            </a:r>
          </a:p>
        </p:txBody>
      </p:sp>
      <p:sp>
        <p:nvSpPr>
          <p:cNvPr id="9" name="Title 1"/>
          <p:cNvSpPr>
            <a:spLocks noGrp="1"/>
          </p:cNvSpPr>
          <p:nvPr>
            <p:ph type="title"/>
          </p:nvPr>
        </p:nvSpPr>
        <p:spPr/>
        <p:txBody>
          <a:bodyPr>
            <a:normAutofit fontScale="90000"/>
          </a:bodyPr>
          <a:lstStyle/>
          <a:p>
            <a:pPr algn="ctr"/>
            <a:r>
              <a:rPr lang="en-US" sz="3666" dirty="0">
                <a:solidFill>
                  <a:schemeClr val="bg1"/>
                </a:solidFill>
              </a:rPr>
              <a:t>Enterprise Backup Solutions for LOB applications/SAP on Azure</a:t>
            </a:r>
          </a:p>
        </p:txBody>
      </p:sp>
      <p:sp>
        <p:nvSpPr>
          <p:cNvPr id="10" name="Oval 9"/>
          <p:cNvSpPr/>
          <p:nvPr/>
        </p:nvSpPr>
        <p:spPr>
          <a:xfrm>
            <a:off x="674603"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1</a:t>
            </a:r>
          </a:p>
        </p:txBody>
      </p:sp>
      <p:sp>
        <p:nvSpPr>
          <p:cNvPr id="11" name="Oval 10"/>
          <p:cNvSpPr/>
          <p:nvPr/>
        </p:nvSpPr>
        <p:spPr>
          <a:xfrm>
            <a:off x="2965319"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2</a:t>
            </a:r>
          </a:p>
        </p:txBody>
      </p:sp>
      <p:sp>
        <p:nvSpPr>
          <p:cNvPr id="12" name="Oval 11"/>
          <p:cNvSpPr/>
          <p:nvPr/>
        </p:nvSpPr>
        <p:spPr>
          <a:xfrm>
            <a:off x="5209438"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3</a:t>
            </a:r>
          </a:p>
        </p:txBody>
      </p:sp>
      <p:sp>
        <p:nvSpPr>
          <p:cNvPr id="13" name="Oval 12"/>
          <p:cNvSpPr/>
          <p:nvPr/>
        </p:nvSpPr>
        <p:spPr>
          <a:xfrm>
            <a:off x="7411998"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4</a:t>
            </a:r>
          </a:p>
        </p:txBody>
      </p:sp>
      <p:sp>
        <p:nvSpPr>
          <p:cNvPr id="14" name="Oval 13"/>
          <p:cNvSpPr/>
          <p:nvPr/>
        </p:nvSpPr>
        <p:spPr>
          <a:xfrm>
            <a:off x="9635337"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5</a:t>
            </a:r>
          </a:p>
        </p:txBody>
      </p:sp>
    </p:spTree>
    <p:extLst>
      <p:ext uri="{BB962C8B-B14F-4D97-AF65-F5344CB8AC3E}">
        <p14:creationId xmlns:p14="http://schemas.microsoft.com/office/powerpoint/2010/main" val="260914819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65" y="488"/>
            <a:ext cx="12190271" cy="532820"/>
          </a:xfrm>
        </p:spPr>
        <p:txBody>
          <a:bodyPr>
            <a:normAutofit fontScale="90000"/>
          </a:bodyPr>
          <a:lstStyle/>
          <a:p>
            <a:pPr algn="ctr"/>
            <a:r>
              <a:rPr lang="en-US" sz="4000" dirty="0">
                <a:solidFill>
                  <a:schemeClr val="tx1"/>
                </a:solidFill>
                <a:latin typeface="Segoe UI Light" panose="020B0502040204020203" pitchFamily="34" charset="0"/>
                <a:cs typeface="Segoe UI Light" panose="020B0502040204020203" pitchFamily="34" charset="0"/>
              </a:rPr>
              <a:t>SAP on Azure Backup Solutions </a:t>
            </a:r>
          </a:p>
        </p:txBody>
      </p:sp>
      <p:graphicFrame>
        <p:nvGraphicFramePr>
          <p:cNvPr id="4" name="Content Placeholder 3"/>
          <p:cNvGraphicFramePr>
            <a:graphicFrameLocks noGrp="1"/>
          </p:cNvGraphicFramePr>
          <p:nvPr>
            <p:ph idx="4294967295"/>
            <p:extLst/>
          </p:nvPr>
        </p:nvGraphicFramePr>
        <p:xfrm>
          <a:off x="343941" y="580222"/>
          <a:ext cx="11728225" cy="6064179"/>
        </p:xfrm>
        <a:graphic>
          <a:graphicData uri="http://schemas.openxmlformats.org/drawingml/2006/table">
            <a:tbl>
              <a:tblPr firstRow="1" bandRow="1">
                <a:tableStyleId>{5C22544A-7EE6-4342-B048-85BDC9FD1C3A}</a:tableStyleId>
              </a:tblPr>
              <a:tblGrid>
                <a:gridCol w="1861951">
                  <a:extLst>
                    <a:ext uri="{9D8B030D-6E8A-4147-A177-3AD203B41FA5}">
                      <a16:colId xmlns:a16="http://schemas.microsoft.com/office/drawing/2014/main" val="20000"/>
                    </a:ext>
                  </a:extLst>
                </a:gridCol>
                <a:gridCol w="1448268">
                  <a:extLst>
                    <a:ext uri="{9D8B030D-6E8A-4147-A177-3AD203B41FA5}">
                      <a16:colId xmlns:a16="http://schemas.microsoft.com/office/drawing/2014/main" val="156166472"/>
                    </a:ext>
                  </a:extLst>
                </a:gridCol>
                <a:gridCol w="179347">
                  <a:extLst>
                    <a:ext uri="{9D8B030D-6E8A-4147-A177-3AD203B41FA5}">
                      <a16:colId xmlns:a16="http://schemas.microsoft.com/office/drawing/2014/main" val="20002"/>
                    </a:ext>
                  </a:extLst>
                </a:gridCol>
                <a:gridCol w="2044194">
                  <a:extLst>
                    <a:ext uri="{9D8B030D-6E8A-4147-A177-3AD203B41FA5}">
                      <a16:colId xmlns:a16="http://schemas.microsoft.com/office/drawing/2014/main" val="2381292503"/>
                    </a:ext>
                  </a:extLst>
                </a:gridCol>
                <a:gridCol w="1831600">
                  <a:extLst>
                    <a:ext uri="{9D8B030D-6E8A-4147-A177-3AD203B41FA5}">
                      <a16:colId xmlns:a16="http://schemas.microsoft.com/office/drawing/2014/main" val="3537177724"/>
                    </a:ext>
                  </a:extLst>
                </a:gridCol>
                <a:gridCol w="2284079">
                  <a:extLst>
                    <a:ext uri="{9D8B030D-6E8A-4147-A177-3AD203B41FA5}">
                      <a16:colId xmlns:a16="http://schemas.microsoft.com/office/drawing/2014/main" val="1581681888"/>
                    </a:ext>
                  </a:extLst>
                </a:gridCol>
                <a:gridCol w="2078786">
                  <a:extLst>
                    <a:ext uri="{9D8B030D-6E8A-4147-A177-3AD203B41FA5}">
                      <a16:colId xmlns:a16="http://schemas.microsoft.com/office/drawing/2014/main" val="3562597194"/>
                    </a:ext>
                  </a:extLst>
                </a:gridCol>
              </a:tblGrid>
              <a:tr h="360354">
                <a:tc>
                  <a:txBody>
                    <a:bodyPr/>
                    <a:lstStyle/>
                    <a:p>
                      <a:endParaRPr lang="en-US" sz="1000" dirty="0">
                        <a:solidFill>
                          <a:schemeClr val="bg1"/>
                        </a:solidFill>
                        <a:latin typeface="Segoe UI Light" panose="020B0502040204020203" pitchFamily="34" charset="0"/>
                        <a:cs typeface="Segoe UI Light" panose="020B0502040204020203" pitchFamily="34" charset="0"/>
                      </a:endParaRPr>
                    </a:p>
                  </a:txBody>
                  <a:tcPr marL="91427" marR="91427" marT="45713" marB="45713"/>
                </a:tc>
                <a:tc gridSpan="2">
                  <a:txBody>
                    <a:bodyPr/>
                    <a:lstStyle/>
                    <a:p>
                      <a:pPr algn="ctr"/>
                      <a:r>
                        <a:rPr lang="en-US" sz="900" dirty="0"/>
                        <a:t>Standard DB backup</a:t>
                      </a:r>
                      <a:br>
                        <a:rPr lang="en-US" sz="900" dirty="0"/>
                      </a:br>
                      <a:r>
                        <a:rPr lang="en-US" sz="900" dirty="0"/>
                        <a:t>(e.g</a:t>
                      </a:r>
                      <a:r>
                        <a:rPr lang="en-US" sz="900" baseline="0" dirty="0"/>
                        <a:t>. </a:t>
                      </a:r>
                      <a:r>
                        <a:rPr lang="en-US" sz="900" dirty="0"/>
                        <a:t>SQL, Oracle, HANA)</a:t>
                      </a:r>
                      <a:endParaRPr lang="en-US" sz="900" dirty="0">
                        <a:solidFill>
                          <a:schemeClr val="bg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Segoe UI Light" panose="020B0502040204020203" pitchFamily="34" charset="0"/>
                        <a:cs typeface="Segoe UI Light" panose="020B0502040204020203" pitchFamily="34" charset="0"/>
                      </a:endParaRPr>
                    </a:p>
                  </a:txBody>
                  <a:tcPr/>
                </a:tc>
                <a:tc>
                  <a:txBody>
                    <a:bodyPr/>
                    <a:lstStyle/>
                    <a:p>
                      <a:pPr algn="ctr"/>
                      <a:r>
                        <a:rPr lang="en-US" sz="900" dirty="0"/>
                        <a:t>Azure Backup Server</a:t>
                      </a:r>
                      <a:br>
                        <a:rPr lang="en-US" sz="900" dirty="0"/>
                      </a:br>
                      <a:r>
                        <a:rPr lang="en-US" sz="900" dirty="0"/>
                        <a:t>(=SCDPM on Azure)</a:t>
                      </a:r>
                      <a:endParaRPr lang="en-US" sz="900" dirty="0">
                        <a:solidFill>
                          <a:schemeClr val="bg1"/>
                        </a:solidFill>
                        <a:latin typeface="Segoe UI Light" panose="020B0502040204020203" pitchFamily="34" charset="0"/>
                        <a:cs typeface="Segoe UI Light" panose="020B0502040204020203" pitchFamily="34" charset="0"/>
                      </a:endParaRPr>
                    </a:p>
                  </a:txBody>
                  <a:tcPr marL="91427" marR="91427" marT="45713" marB="45713"/>
                </a:tc>
                <a:tc>
                  <a:txBody>
                    <a:bodyPr/>
                    <a:lstStyle/>
                    <a:p>
                      <a:pPr algn="ctr"/>
                      <a:r>
                        <a:rPr lang="en-US" sz="900" dirty="0"/>
                        <a:t>3</a:t>
                      </a:r>
                      <a:r>
                        <a:rPr lang="en-US" sz="900" baseline="30000" dirty="0"/>
                        <a:t>rd</a:t>
                      </a:r>
                      <a:r>
                        <a:rPr lang="en-US" sz="900" baseline="0" dirty="0"/>
                        <a:t> party solutions (e.g. </a:t>
                      </a:r>
                      <a:r>
                        <a:rPr lang="en-US" sz="900" baseline="0" dirty="0" err="1"/>
                        <a:t>Commvault</a:t>
                      </a:r>
                      <a:r>
                        <a:rPr lang="en-US" sz="900" baseline="0" dirty="0"/>
                        <a:t>, NetBackup)</a:t>
                      </a:r>
                      <a:endParaRPr lang="en-US" sz="900" b="1" dirty="0">
                        <a:solidFill>
                          <a:schemeClr val="bg1"/>
                        </a:solidFill>
                        <a:latin typeface="Segoe UI" panose="020B0502040204020203" pitchFamily="34" charset="0"/>
                        <a:cs typeface="Segoe UI" panose="020B0502040204020203" pitchFamily="34" charset="0"/>
                      </a:endParaRPr>
                    </a:p>
                  </a:txBody>
                  <a:tcPr marL="91427" marR="91427" marT="45713" marB="45713"/>
                </a:tc>
                <a:tc>
                  <a:txBody>
                    <a:bodyPr/>
                    <a:lstStyle/>
                    <a:p>
                      <a:pPr algn="ctr"/>
                      <a:r>
                        <a:rPr lang="en-US" sz="900" dirty="0"/>
                        <a:t>Azure IaaS VM Backup</a:t>
                      </a:r>
                      <a:endParaRPr lang="en-US" sz="900" dirty="0">
                        <a:solidFill>
                          <a:schemeClr val="bg1"/>
                        </a:solidFill>
                      </a:endParaRPr>
                    </a:p>
                  </a:txBody>
                  <a:tcPr marL="91427" marR="91427" marT="45713" marB="45713"/>
                </a:tc>
                <a:tc>
                  <a:txBody>
                    <a:bodyPr/>
                    <a:lstStyle/>
                    <a:p>
                      <a:pPr algn="ctr"/>
                      <a:r>
                        <a:rPr lang="en-US" sz="900" dirty="0"/>
                        <a:t>HANA on Azure Large Instances</a:t>
                      </a:r>
                      <a:br>
                        <a:rPr lang="en-US" sz="900" dirty="0"/>
                      </a:br>
                      <a:r>
                        <a:rPr lang="en-US" sz="900" dirty="0"/>
                        <a:t>Storage Snapshot</a:t>
                      </a:r>
                      <a:endParaRPr lang="en-US" sz="900" dirty="0">
                        <a:solidFill>
                          <a:schemeClr val="bg1"/>
                        </a:solidFill>
                      </a:endParaRPr>
                    </a:p>
                  </a:txBody>
                  <a:tcPr marL="91427" marR="91427" marT="45713" marB="45713"/>
                </a:tc>
                <a:extLst>
                  <a:ext uri="{0D108BD9-81ED-4DB2-BD59-A6C34878D82A}">
                    <a16:rowId xmlns:a16="http://schemas.microsoft.com/office/drawing/2014/main" val="10000"/>
                  </a:ext>
                </a:extLst>
              </a:tr>
              <a:tr h="248301">
                <a:tc>
                  <a:txBody>
                    <a:bodyPr/>
                    <a:lstStyle/>
                    <a:p>
                      <a:r>
                        <a:rPr lang="en-US" sz="1000" dirty="0"/>
                        <a:t>Backup type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Database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Network/Agent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Network/Agent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Snapshot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Storage level snapshot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20831741"/>
                  </a:ext>
                </a:extLst>
              </a:tr>
              <a:tr h="718924">
                <a:tc>
                  <a:txBody>
                    <a:bodyPr/>
                    <a:lstStyle/>
                    <a:p>
                      <a:r>
                        <a:rPr lang="en-US" sz="1000" dirty="0"/>
                        <a:t>Backup target</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DBs within Azure VMs</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SQL Server DBs, Files and</a:t>
                      </a:r>
                      <a:r>
                        <a:rPr lang="en-US" sz="1000" baseline="0" dirty="0"/>
                        <a:t> OS States (Windows) within Azure VMs (</a:t>
                      </a:r>
                      <a:r>
                        <a:rPr lang="en-US" sz="1000" baseline="0" dirty="0">
                          <a:hlinkClick r:id="rId3"/>
                        </a:rPr>
                        <a:t>link</a:t>
                      </a:r>
                      <a:r>
                        <a:rPr lang="en-US" sz="1000" baseline="0" dirty="0"/>
                        <a:t>)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t>SQL Server/Oracle/HANA, Files and</a:t>
                      </a:r>
                      <a:r>
                        <a:rPr lang="en-US" sz="1000" baseline="0" dirty="0"/>
                        <a:t> OS States (Windows, Linux) within Azure VMs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Azure VMs (Windows, Linux) running SQL Server (</a:t>
                      </a:r>
                      <a:r>
                        <a:rPr lang="en-US" sz="1000" dirty="0">
                          <a:hlinkClick r:id="rId4"/>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HANA database volume,</a:t>
                      </a:r>
                      <a:br>
                        <a:rPr lang="en-US" sz="1000" dirty="0"/>
                      </a:br>
                      <a:r>
                        <a:rPr lang="en-US" sz="1000" dirty="0"/>
                        <a:t>HANA log volume,</a:t>
                      </a:r>
                      <a:br>
                        <a:rPr lang="en-US" sz="1000" dirty="0"/>
                      </a:br>
                      <a:r>
                        <a:rPr lang="en-US" sz="1000" dirty="0"/>
                        <a:t>boot volume (</a:t>
                      </a:r>
                      <a:r>
                        <a:rPr lang="en-US" sz="1000" dirty="0">
                          <a:hlinkClick r:id="rId5"/>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1"/>
                  </a:ext>
                </a:extLst>
              </a:tr>
              <a:tr h="248301">
                <a:tc>
                  <a:txBody>
                    <a:bodyPr/>
                    <a:lstStyle/>
                    <a:p>
                      <a:r>
                        <a:rPr lang="en-US" sz="1000" dirty="0"/>
                        <a:t>Linux (Guest OS) support</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106198512"/>
                  </a:ext>
                </a:extLst>
              </a:tr>
              <a:tr h="405175">
                <a:tc>
                  <a:txBody>
                    <a:bodyPr/>
                    <a:lstStyle/>
                    <a:p>
                      <a:r>
                        <a:rPr lang="en-US" sz="1000" dirty="0"/>
                        <a:t>SQL</a:t>
                      </a:r>
                      <a:r>
                        <a:rPr lang="en-US" sz="1000" baseline="0" dirty="0"/>
                        <a:t> Server d</a:t>
                      </a:r>
                      <a:r>
                        <a:rPr lang="en-US" sz="1000" dirty="0"/>
                        <a:t>atabase backup capability</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Transaction log (every minute),</a:t>
                      </a:r>
                      <a:r>
                        <a:rPr lang="en-US" sz="1000" baseline="0" dirty="0"/>
                        <a:t> differential, full</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Differential every 15 minutes and full (express)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Up</a:t>
                      </a:r>
                      <a:r>
                        <a:rPr lang="en-US" sz="1000" baseline="0" dirty="0"/>
                        <a:t> to 3 times per day</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892677429"/>
                  </a:ext>
                </a:extLst>
              </a:tr>
              <a:tr h="248301">
                <a:tc>
                  <a:txBody>
                    <a:bodyPr/>
                    <a:lstStyle/>
                    <a:p>
                      <a:r>
                        <a:rPr lang="en-US" sz="1000" dirty="0"/>
                        <a:t>Oracle</a:t>
                      </a:r>
                      <a:r>
                        <a:rPr lang="en-US" sz="1000" baseline="0" dirty="0"/>
                        <a:t> database backup</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File consistent backup with RMAN</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926209767"/>
                  </a:ext>
                </a:extLst>
              </a:tr>
              <a:tr h="405175">
                <a:tc>
                  <a:txBody>
                    <a:bodyPr/>
                    <a:lstStyle/>
                    <a:p>
                      <a:r>
                        <a:rPr lang="en-US" sz="1000" dirty="0"/>
                        <a:t>Compression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Supported</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Supported </a:t>
                      </a:r>
                      <a:br>
                        <a:rPr lang="en-US" sz="1000" dirty="0"/>
                      </a:br>
                      <a:r>
                        <a:rPr lang="en-US" sz="1000" dirty="0"/>
                        <a:t>(storage sizing : </a:t>
                      </a:r>
                      <a:r>
                        <a:rPr lang="en-US" sz="1000" dirty="0">
                          <a:hlinkClick r:id="rId6"/>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Supported</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706275168"/>
                  </a:ext>
                </a:extLst>
              </a:tr>
              <a:tr h="718924">
                <a:tc>
                  <a:txBody>
                    <a:bodyPr/>
                    <a:lstStyle/>
                    <a:p>
                      <a:r>
                        <a:rPr lang="en-US" sz="1000" dirty="0"/>
                        <a:t>Backup servers running on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DB Server</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Microsoft</a:t>
                      </a:r>
                      <a:r>
                        <a:rPr lang="en-US" sz="1000" baseline="0" dirty="0"/>
                        <a:t> Azure Backup Server</a:t>
                      </a:r>
                      <a:r>
                        <a:rPr lang="en-US" sz="1000" dirty="0"/>
                        <a:t> (on VM) (installation kits downloadable from Azure Portal) (VM sizing : </a:t>
                      </a:r>
                      <a:r>
                        <a:rPr lang="en-US" sz="1000" dirty="0">
                          <a:hlinkClick r:id="rId7"/>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Backup</a:t>
                      </a:r>
                      <a:r>
                        <a:rPr lang="en-US" sz="1000" baseline="0" dirty="0"/>
                        <a:t> Server (on VM)</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r>
                        <a:rPr lang="en-US" sz="1000" baseline="0" dirty="0"/>
                        <a:t> (Backup as a </a:t>
                      </a:r>
                      <a:r>
                        <a:rPr lang="en-US" sz="1000" dirty="0"/>
                        <a:t>Service)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5"/>
                  </a:ext>
                </a:extLst>
              </a:tr>
              <a:tr h="562050">
                <a:tc>
                  <a:txBody>
                    <a:bodyPr/>
                    <a:lstStyle/>
                    <a:p>
                      <a:r>
                        <a:rPr lang="en-US" sz="1000" dirty="0"/>
                        <a:t>Agent</a:t>
                      </a:r>
                      <a:r>
                        <a:rPr lang="en-US" sz="1000" baseline="0" dirty="0"/>
                        <a:t> software required</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Agent in backup</a:t>
                      </a:r>
                      <a:r>
                        <a:rPr lang="en-US" sz="1000" baseline="0" dirty="0"/>
                        <a:t> target VMs and Azure Backup Agent in Azure Backup Server VMs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 (* Only Azure VM Agent)</a:t>
                      </a:r>
                      <a:r>
                        <a:rPr lang="en-US" sz="1000" baseline="0" dirty="0"/>
                        <a:t>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729710135"/>
                  </a:ext>
                </a:extLst>
              </a:tr>
              <a:tr h="248301">
                <a:tc>
                  <a:txBody>
                    <a:bodyPr/>
                    <a:lstStyle/>
                    <a:p>
                      <a:r>
                        <a:rPr lang="en-US" sz="1000" dirty="0"/>
                        <a:t>Network</a:t>
                      </a:r>
                      <a:r>
                        <a:rPr lang="en-US" sz="1000" baseline="0" dirty="0"/>
                        <a:t> bandwidth required</a:t>
                      </a:r>
                      <a:endParaRPr lang="en-US" sz="1000" dirty="0">
                        <a:solidFill>
                          <a:schemeClr val="tx1"/>
                        </a:solidFill>
                        <a:latin typeface="+mn-lt"/>
                        <a:cs typeface="Segoe UI Light" panose="020B0502040204020203" pitchFamily="34" charset="0"/>
                      </a:endParaRPr>
                    </a:p>
                  </a:txBody>
                  <a:tcPr marL="91427" marR="91427" marT="45713" marB="45713"/>
                </a:tc>
                <a:tc gridSpan="4">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t>Yes</a:t>
                      </a:r>
                      <a:r>
                        <a:rPr lang="en-US" sz="1000" baseline="0" dirty="0"/>
                        <a:t> but c</a:t>
                      </a:r>
                      <a:r>
                        <a:rPr lang="en-US" sz="1000" dirty="0"/>
                        <a:t>ontrollable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860732295"/>
                  </a:ext>
                </a:extLst>
              </a:tr>
              <a:tr h="248301">
                <a:tc>
                  <a:txBody>
                    <a:bodyPr/>
                    <a:lstStyle/>
                    <a:p>
                      <a:r>
                        <a:rPr lang="en-US" sz="1000" dirty="0"/>
                        <a:t>Short term retention</a:t>
                      </a:r>
                      <a:endParaRPr lang="en-US" sz="1000" dirty="0">
                        <a:solidFill>
                          <a:schemeClr val="tx1"/>
                        </a:solidFill>
                        <a:latin typeface="+mn-lt"/>
                        <a:cs typeface="Segoe UI Light" panose="020B0502040204020203" pitchFamily="34" charset="0"/>
                      </a:endParaRPr>
                    </a:p>
                  </a:txBody>
                  <a:tcPr marL="91427" marR="91427" marT="45713" marB="45713"/>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 (on</a:t>
                      </a:r>
                      <a:r>
                        <a:rPr lang="en-US" sz="1000" baseline="0" dirty="0"/>
                        <a:t> local storage)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 (on local NFS storage)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351919291"/>
                  </a:ext>
                </a:extLst>
              </a:tr>
              <a:tr h="405175">
                <a:tc>
                  <a:txBody>
                    <a:bodyPr/>
                    <a:lstStyle/>
                    <a:p>
                      <a:pPr marL="0" marR="0" indent="0" algn="l" defTabSz="1096173" rtl="0" eaLnBrk="1" fontAlgn="auto" latinLnBrk="0" hangingPunct="1">
                        <a:lnSpc>
                          <a:spcPct val="100000"/>
                        </a:lnSpc>
                        <a:spcBef>
                          <a:spcPts val="0"/>
                        </a:spcBef>
                        <a:spcAft>
                          <a:spcPts val="0"/>
                        </a:spcAft>
                        <a:buClrTx/>
                        <a:buSzTx/>
                        <a:buFontTx/>
                        <a:buNone/>
                        <a:tabLst/>
                        <a:defRPr/>
                      </a:pPr>
                      <a:r>
                        <a:rPr lang="en-US" sz="1000" dirty="0"/>
                        <a:t>Long term retention</a:t>
                      </a:r>
                      <a:endParaRPr lang="en-US" sz="1000" dirty="0">
                        <a:solidFill>
                          <a:schemeClr val="tx1"/>
                        </a:solidFill>
                        <a:latin typeface="+mn-lt"/>
                        <a:cs typeface="Segoe UI Light" panose="020B0502040204020203" pitchFamily="34" charset="0"/>
                      </a:endParaRPr>
                    </a:p>
                  </a:txBody>
                  <a:tcPr marL="91427" marR="91427" marT="45713" marB="45713"/>
                </a:tc>
                <a:tc gridSpan="5">
                  <a:txBody>
                    <a:bodyPr/>
                    <a:lstStyle/>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Possible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1096173"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Up to 255 snapshots per volume</a:t>
                      </a:r>
                    </a:p>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(or transfer to Blob Storage)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867114113"/>
                  </a:ext>
                </a:extLst>
              </a:tr>
              <a:tr h="248301">
                <a:tc>
                  <a:txBody>
                    <a:bodyPr/>
                    <a:lstStyle/>
                    <a:p>
                      <a:r>
                        <a:rPr lang="en-US" sz="1000" dirty="0"/>
                        <a:t>Point-in-time</a:t>
                      </a:r>
                      <a:r>
                        <a:rPr lang="en-US" sz="1000" baseline="0" dirty="0"/>
                        <a:t> recovery</a:t>
                      </a:r>
                      <a:endParaRPr lang="en-US" sz="1000" dirty="0">
                        <a:solidFill>
                          <a:schemeClr val="tx1"/>
                        </a:solidFill>
                        <a:latin typeface="+mn-lt"/>
                        <a:cs typeface="Segoe UI Light" panose="020B0502040204020203" pitchFamily="34" charset="0"/>
                      </a:endParaRPr>
                    </a:p>
                  </a:txBody>
                  <a:tcPr marL="91427" marR="91427" marT="45713" marB="45713"/>
                </a:tc>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Possible </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latin typeface="+mn-lt"/>
                        <a:cs typeface="Segoe UI Light" panose="020B0502040204020203" pitchFamily="34" charset="0"/>
                      </a:endParaRPr>
                    </a:p>
                  </a:txBody>
                  <a:tcPr/>
                </a:tc>
                <a:extLst>
                  <a:ext uri="{0D108BD9-81ED-4DB2-BD59-A6C34878D82A}">
                    <a16:rowId xmlns:a16="http://schemas.microsoft.com/office/drawing/2014/main" val="193270323"/>
                  </a:ext>
                </a:extLst>
              </a:tr>
              <a:tr h="248301">
                <a:tc>
                  <a:txBody>
                    <a:bodyPr/>
                    <a:lstStyle/>
                    <a:p>
                      <a:r>
                        <a:rPr lang="en-US" sz="1000" dirty="0"/>
                        <a:t>Recovery speed</a:t>
                      </a:r>
                      <a:endParaRPr lang="en-US" sz="1000" dirty="0">
                        <a:solidFill>
                          <a:schemeClr val="tx1"/>
                        </a:solidFill>
                        <a:latin typeface="+mn-lt"/>
                        <a:cs typeface="Segoe UI Light" panose="020B0502040204020203" pitchFamily="34" charset="0"/>
                      </a:endParaRPr>
                    </a:p>
                  </a:txBody>
                  <a:tcPr marL="91427" marR="91427" marT="45713" marB="45713"/>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Depend on I/O </a:t>
                      </a:r>
                      <a:r>
                        <a:rPr lang="en-US" sz="1000" baseline="0" dirty="0"/>
                        <a:t>speed of underneath Blob storage or Backup Vault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Fast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9"/>
                  </a:ext>
                </a:extLst>
              </a:tr>
              <a:tr h="248301">
                <a:tc>
                  <a:txBody>
                    <a:bodyPr/>
                    <a:lstStyle/>
                    <a:p>
                      <a:r>
                        <a:rPr lang="en-US" sz="1000" dirty="0"/>
                        <a:t>Monitoring/</a:t>
                      </a:r>
                      <a:r>
                        <a:rPr lang="en-US" sz="1000" baseline="0" dirty="0"/>
                        <a:t>alerting console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Database console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Azure Backup Server Console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Backup Server Console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Azure Management Portal</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Script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11"/>
                  </a:ext>
                </a:extLst>
              </a:tr>
              <a:tr h="248301">
                <a:tc>
                  <a:txBody>
                    <a:bodyPr/>
                    <a:lstStyle/>
                    <a:p>
                      <a:r>
                        <a:rPr lang="en-US" sz="1000" dirty="0"/>
                        <a:t>Reporting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Database console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System</a:t>
                      </a:r>
                      <a:r>
                        <a:rPr lang="en-US" sz="1000" baseline="0" dirty="0"/>
                        <a:t> Center Service Manager</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Backup Server Reporting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Script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115438603"/>
                  </a:ext>
                </a:extLst>
              </a:tr>
              <a:tr h="248301">
                <a:tc>
                  <a:txBody>
                    <a:bodyPr/>
                    <a:lstStyle/>
                    <a:p>
                      <a:r>
                        <a:rPr lang="en-US" sz="1000" dirty="0"/>
                        <a:t>Licensing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Built-in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Pay-per-use on Azure (</a:t>
                      </a:r>
                      <a:r>
                        <a:rPr lang="en-US" sz="1000" dirty="0">
                          <a:hlinkClick r:id="rId8"/>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Check vendor</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rPr>
                        <a:t>Pay-per-use on Azure (</a:t>
                      </a:r>
                      <a:r>
                        <a:rPr kumimoji="0" lang="en-US" sz="1000" u="none" strike="noStrike" kern="1200" cap="none" spc="0" normalizeH="0" baseline="0" noProof="0" dirty="0">
                          <a:ln>
                            <a:noFill/>
                          </a:ln>
                          <a:effectLst/>
                          <a:uLnTx/>
                          <a:uFillTx/>
                          <a:hlinkClick r:id="rId8"/>
                        </a:rPr>
                        <a:t>link</a:t>
                      </a:r>
                      <a:r>
                        <a:rPr kumimoji="0" lang="en-US" sz="1000" u="none" strike="noStrike" kern="1200" cap="none" spc="0" normalizeH="0" baseline="0" noProof="0" dirty="0">
                          <a:ln>
                            <a:noFill/>
                          </a:ln>
                          <a:effectLst/>
                          <a:uLnTx/>
                          <a:uFillTx/>
                        </a:rPr>
                        <a:t>)</a:t>
                      </a:r>
                      <a:endParaRPr lang="en-US" sz="1800" dirty="0">
                        <a:solidFill>
                          <a:schemeClr val="tx1"/>
                        </a:solidFill>
                      </a:endParaRPr>
                    </a:p>
                  </a:txBody>
                  <a:tcPr marL="91427" marR="91427" marT="45713" marB="45713"/>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dirty="0"/>
                        <a:t>Built-in</a:t>
                      </a:r>
                      <a:endParaRPr lang="en-US" sz="1000" dirty="0">
                        <a:solidFill>
                          <a:schemeClr val="tx1"/>
                        </a:solidFill>
                      </a:endParaRPr>
                    </a:p>
                  </a:txBody>
                  <a:tcPr marL="91427" marR="91427" marT="45713" marB="45713"/>
                </a:tc>
                <a:extLst>
                  <a:ext uri="{0D108BD9-81ED-4DB2-BD59-A6C34878D82A}">
                    <a16:rowId xmlns:a16="http://schemas.microsoft.com/office/drawing/2014/main" val="10012"/>
                  </a:ext>
                </a:extLst>
              </a:tr>
            </a:tbl>
          </a:graphicData>
        </a:graphic>
      </p:graphicFrame>
      <p:sp>
        <p:nvSpPr>
          <p:cNvPr id="3" name="Rectangle 2">
            <a:extLst>
              <a:ext uri="{FF2B5EF4-FFF2-40B4-BE49-F238E27FC236}">
                <a16:creationId xmlns:a16="http://schemas.microsoft.com/office/drawing/2014/main" id="{3781C6B5-AA2E-4E51-91C0-B8F96D5257B6}"/>
              </a:ext>
            </a:extLst>
          </p:cNvPr>
          <p:cNvSpPr/>
          <p:nvPr/>
        </p:nvSpPr>
        <p:spPr bwMode="auto">
          <a:xfrm>
            <a:off x="2211493" y="533308"/>
            <a:ext cx="3660401" cy="61057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3589BEA5-0BD7-4CA4-96A5-F2B8D4752C1F}"/>
              </a:ext>
            </a:extLst>
          </p:cNvPr>
          <p:cNvSpPr/>
          <p:nvPr/>
        </p:nvSpPr>
        <p:spPr bwMode="auto">
          <a:xfrm>
            <a:off x="7739445" y="556765"/>
            <a:ext cx="2270469" cy="61057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9670619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568047" y="3948373"/>
            <a:ext cx="10757098" cy="1441498"/>
          </a:xfrm>
        </p:spPr>
        <p:txBody>
          <a:bodyPr>
            <a:noAutofit/>
          </a:bodyPr>
          <a:lstStyle/>
          <a:p>
            <a:pPr marL="514190" indent="-514190" algn="ctr">
              <a:buFont typeface="+mj-lt"/>
              <a:buAutoNum type="arabicPeriod"/>
            </a:pPr>
            <a:r>
              <a:rPr lang="en-US" sz="3200" dirty="0">
                <a:solidFill>
                  <a:schemeClr val="bg1"/>
                </a:solidFill>
              </a:rPr>
              <a:t>Database Replication (e.g. SQL Server </a:t>
            </a:r>
            <a:r>
              <a:rPr lang="en-US" sz="3200" dirty="0" err="1">
                <a:solidFill>
                  <a:schemeClr val="bg1"/>
                </a:solidFill>
              </a:rPr>
              <a:t>AlwaysOn</a:t>
            </a:r>
            <a:r>
              <a:rPr lang="en-US" sz="3200" dirty="0">
                <a:solidFill>
                  <a:schemeClr val="bg1"/>
                </a:solidFill>
              </a:rPr>
              <a:t>)</a:t>
            </a:r>
            <a:br>
              <a:rPr lang="en-US" sz="3200" dirty="0">
                <a:solidFill>
                  <a:schemeClr val="bg1"/>
                </a:solidFill>
              </a:rPr>
            </a:br>
            <a:endParaRPr lang="en-US" sz="3200" dirty="0">
              <a:solidFill>
                <a:schemeClr val="bg1"/>
              </a:solidFill>
            </a:endParaRPr>
          </a:p>
          <a:p>
            <a:pPr marL="514190" indent="-514190" algn="ctr">
              <a:buFont typeface="+mj-lt"/>
              <a:buAutoNum type="arabicPeriod"/>
            </a:pPr>
            <a:r>
              <a:rPr lang="en-US" sz="3200" dirty="0">
                <a:solidFill>
                  <a:schemeClr val="bg1"/>
                </a:solidFill>
              </a:rPr>
              <a:t>File Replication (e.g. File Copy)</a:t>
            </a:r>
          </a:p>
          <a:p>
            <a:pPr marL="514190" indent="-514190" algn="ctr">
              <a:buFont typeface="+mj-lt"/>
              <a:buAutoNum type="arabicPeriod"/>
            </a:pPr>
            <a:endParaRPr lang="en-US" sz="3200" dirty="0">
              <a:solidFill>
                <a:schemeClr val="bg1"/>
              </a:solidFill>
            </a:endParaRPr>
          </a:p>
          <a:p>
            <a:pPr marL="514190" indent="-514190" algn="ctr">
              <a:buFont typeface="+mj-lt"/>
              <a:buAutoNum type="arabicPeriod"/>
            </a:pPr>
            <a:r>
              <a:rPr lang="en-US" sz="3200" dirty="0">
                <a:solidFill>
                  <a:schemeClr val="bg1"/>
                </a:solidFill>
              </a:rPr>
              <a:t>VM Replication (Azure Site Recovery)</a:t>
            </a:r>
          </a:p>
        </p:txBody>
      </p:sp>
      <p:sp>
        <p:nvSpPr>
          <p:cNvPr id="4" name="Rectangle 3"/>
          <p:cNvSpPr/>
          <p:nvPr/>
        </p:nvSpPr>
        <p:spPr>
          <a:xfrm>
            <a:off x="6499700" y="1028248"/>
            <a:ext cx="5333913" cy="27857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IT requirements </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Production environment is on virtualization, bare metal or cloud</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overhead on Production systems and network</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Retire traditional SAN/Tape-based solutions </a:t>
            </a:r>
          </a:p>
        </p:txBody>
      </p:sp>
      <p:sp>
        <p:nvSpPr>
          <p:cNvPr id="5" name="Rectangle 4"/>
          <p:cNvSpPr/>
          <p:nvPr/>
        </p:nvSpPr>
        <p:spPr>
          <a:xfrm>
            <a:off x="730008" y="1028251"/>
            <a:ext cx="5333913" cy="27857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457057"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Business requirements</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data loss in case of a disaster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complete within hours including SAP application layer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Clear failover process</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transparent to users and sub systems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costs for DR </a:t>
            </a:r>
          </a:p>
        </p:txBody>
      </p:sp>
      <p:sp>
        <p:nvSpPr>
          <p:cNvPr id="6" name="Oval 5"/>
          <p:cNvSpPr/>
          <p:nvPr/>
        </p:nvSpPr>
        <p:spPr>
          <a:xfrm>
            <a:off x="854361" y="1196565"/>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1</a:t>
            </a:r>
          </a:p>
        </p:txBody>
      </p:sp>
      <p:sp>
        <p:nvSpPr>
          <p:cNvPr id="7" name="Oval 6"/>
          <p:cNvSpPr/>
          <p:nvPr/>
        </p:nvSpPr>
        <p:spPr>
          <a:xfrm>
            <a:off x="6567757" y="116751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2</a:t>
            </a:r>
          </a:p>
        </p:txBody>
      </p:sp>
      <p:sp>
        <p:nvSpPr>
          <p:cNvPr id="8" name="Title 1"/>
          <p:cNvSpPr txBox="1">
            <a:spLocks/>
          </p:cNvSpPr>
          <p:nvPr/>
        </p:nvSpPr>
        <p:spPr>
          <a:xfrm>
            <a:off x="105624" y="487"/>
            <a:ext cx="11933132" cy="1027760"/>
          </a:xfrm>
          <a:prstGeom prst="rect">
            <a:avLst/>
          </a:prstGeom>
        </p:spPr>
        <p:txBody>
          <a:bodyPr vert="horz" lIns="91427" tIns="45713" rIns="91427" bIns="45713"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761794" rtl="0" eaLnBrk="1" fontAlgn="auto" latinLnBrk="0" hangingPunct="1">
              <a:lnSpc>
                <a:spcPct val="90000"/>
              </a:lnSpc>
              <a:spcBef>
                <a:spcPct val="0"/>
              </a:spcBef>
              <a:spcAft>
                <a:spcPts val="0"/>
              </a:spcAft>
              <a:buClrTx/>
              <a:buSzTx/>
              <a:buFontTx/>
              <a:buNone/>
              <a:tabLst/>
              <a:defRPr/>
            </a:pPr>
            <a:r>
              <a:rPr kumimoji="0" lang="en-US" sz="3332"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Disaster Recovery Solutions for LOB applications/SAP on Azure</a:t>
            </a:r>
          </a:p>
        </p:txBody>
      </p:sp>
      <p:sp>
        <p:nvSpPr>
          <p:cNvPr id="9" name="Plus 8"/>
          <p:cNvSpPr/>
          <p:nvPr/>
        </p:nvSpPr>
        <p:spPr>
          <a:xfrm>
            <a:off x="5866627" y="4512508"/>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0" name="Plus 9"/>
          <p:cNvSpPr/>
          <p:nvPr/>
        </p:nvSpPr>
        <p:spPr>
          <a:xfrm>
            <a:off x="5866627" y="5558172"/>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1">
            <a:extLst>
              <a:ext uri="{FF2B5EF4-FFF2-40B4-BE49-F238E27FC236}">
                <a16:creationId xmlns:a16="http://schemas.microsoft.com/office/drawing/2014/main" id="{1BF01FA1-7B77-4285-8B09-FB3200CC45F7}"/>
              </a:ext>
            </a:extLst>
          </p:cNvPr>
          <p:cNvSpPr txBox="1"/>
          <p:nvPr/>
        </p:nvSpPr>
        <p:spPr>
          <a:xfrm>
            <a:off x="9831103" y="5566116"/>
            <a:ext cx="2350986" cy="1158629"/>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 Note : ASR doesn’t support replication from shared cluster disk or Win 2016 SOFS</a:t>
            </a:r>
          </a:p>
        </p:txBody>
      </p:sp>
      <p:sp>
        <p:nvSpPr>
          <p:cNvPr id="11" name="Rectangle 10">
            <a:extLst>
              <a:ext uri="{FF2B5EF4-FFF2-40B4-BE49-F238E27FC236}">
                <a16:creationId xmlns:a16="http://schemas.microsoft.com/office/drawing/2014/main" id="{3A5A1ECA-59D5-4C0C-9577-7D01F28A3EA0}"/>
              </a:ext>
            </a:extLst>
          </p:cNvPr>
          <p:cNvSpPr/>
          <p:nvPr/>
        </p:nvSpPr>
        <p:spPr bwMode="auto">
          <a:xfrm>
            <a:off x="1165663" y="3948373"/>
            <a:ext cx="9561865" cy="161774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05494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42"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animBg="1"/>
      <p:bldP spid="2" grpId="0"/>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a:bodyPr>
          <a:lstStyle/>
          <a:p>
            <a:pPr marL="0" indent="0">
              <a:buNone/>
            </a:pPr>
            <a:r>
              <a:rPr lang="en-US" sz="3600" dirty="0">
                <a:solidFill>
                  <a:schemeClr val="tx1"/>
                </a:solidFill>
              </a:rPr>
              <a:t>“</a:t>
            </a:r>
            <a:r>
              <a:rPr lang="en-US" sz="3600" i="1" dirty="0">
                <a:solidFill>
                  <a:schemeClr val="tx1"/>
                </a:solidFill>
              </a:rPr>
              <a:t>Our operational dependencies on SAP applications force us to seek reasonably priced availability and disaster recovery capabilities for our production SAP HANA deployments.</a:t>
            </a:r>
            <a:r>
              <a:rPr lang="en-US" sz="3600" dirty="0">
                <a:solidFill>
                  <a:schemeClr val="tx1"/>
                </a:solidFill>
              </a:rPr>
              <a:t>” </a:t>
            </a:r>
          </a:p>
          <a:p>
            <a:pPr marL="0" indent="0">
              <a:buNone/>
            </a:pPr>
            <a:endParaRPr lang="en-US" sz="2800" dirty="0">
              <a:solidFill>
                <a:schemeClr val="tx1"/>
              </a:solidFill>
              <a:latin typeface="+mn-lt"/>
            </a:endParaRPr>
          </a:p>
          <a:p>
            <a:pPr marL="0" indent="0">
              <a:buNone/>
            </a:pPr>
            <a:r>
              <a:rPr lang="en-US" sz="2800" dirty="0">
                <a:solidFill>
                  <a:schemeClr val="tx1"/>
                </a:solidFill>
                <a:latin typeface="+mn-lt"/>
              </a:rPr>
              <a:t>						</a:t>
            </a:r>
            <a:r>
              <a:rPr lang="en-US" sz="2400" dirty="0">
                <a:solidFill>
                  <a:schemeClr val="tx1"/>
                </a:solidFill>
                <a:latin typeface="+mn-lt"/>
              </a:rPr>
              <a:t>Andrew Cross, CIO, Contoso Group </a:t>
            </a:r>
          </a:p>
          <a:p>
            <a:pPr marL="336145" lvl="1" indent="0">
              <a:buNone/>
            </a:pPr>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558060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Rectangle 83"/>
          <p:cNvSpPr/>
          <p:nvPr/>
        </p:nvSpPr>
        <p:spPr>
          <a:xfrm>
            <a:off x="3046983" y="795659"/>
            <a:ext cx="7790104" cy="5277224"/>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a:extLst>
              <a:ext uri="{FF2B5EF4-FFF2-40B4-BE49-F238E27FC236}">
                <a16:creationId xmlns:a16="http://schemas.microsoft.com/office/drawing/2014/main" id="{0633BF6D-8562-4A87-BF23-5CE0BE2810AD}"/>
              </a:ext>
            </a:extLst>
          </p:cNvPr>
          <p:cNvSpPr/>
          <p:nvPr/>
        </p:nvSpPr>
        <p:spPr>
          <a:xfrm>
            <a:off x="3216653" y="1307691"/>
            <a:ext cx="7475311" cy="643160"/>
          </a:xfrm>
          <a:prstGeom prst="rect">
            <a:avLst/>
          </a:prstGeom>
          <a:solidFill>
            <a:srgbClr val="89CBFF"/>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845" y="2088074"/>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0EC15915-2727-4AAD-AF33-8EE69A8C124D}"/>
              </a:ext>
            </a:extLst>
          </p:cNvPr>
          <p:cNvSpPr/>
          <p:nvPr/>
        </p:nvSpPr>
        <p:spPr>
          <a:xfrm>
            <a:off x="3320829" y="2182721"/>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762" y="2431999"/>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720" y="2143511"/>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30648" y="3874681"/>
            <a:ext cx="239412" cy="239412"/>
          </a:xfrm>
          <a:prstGeom prst="rect">
            <a:avLst/>
          </a:prstGeom>
        </p:spPr>
      </p:pic>
      <p:cxnSp>
        <p:nvCxnSpPr>
          <p:cNvPr id="211" name="Connector: Elbow 210">
            <a:extLst>
              <a:ext uri="{FF2B5EF4-FFF2-40B4-BE49-F238E27FC236}">
                <a16:creationId xmlns:a16="http://schemas.microsoft.com/office/drawing/2014/main" id="{7DCE830C-167B-454E-9529-E52142D61A4D}"/>
              </a:ext>
            </a:extLst>
          </p:cNvPr>
          <p:cNvCxnSpPr>
            <a:cxnSpLocks/>
            <a:stCxn id="261" idx="3"/>
            <a:endCxn id="96" idx="1"/>
          </p:cNvCxnSpPr>
          <p:nvPr/>
        </p:nvCxnSpPr>
        <p:spPr>
          <a:xfrm>
            <a:off x="2770885" y="3777348"/>
            <a:ext cx="759763" cy="217039"/>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E31DE99D-37B4-42E8-9C00-131F5EBC8377}"/>
              </a:ext>
            </a:extLst>
          </p:cNvPr>
          <p:cNvSpPr txBox="1"/>
          <p:nvPr/>
        </p:nvSpPr>
        <p:spPr>
          <a:xfrm>
            <a:off x="3362789" y="4214102"/>
            <a:ext cx="558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Express</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Route</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164" name="Rectangle 163">
            <a:extLst>
              <a:ext uri="{FF2B5EF4-FFF2-40B4-BE49-F238E27FC236}">
                <a16:creationId xmlns:a16="http://schemas.microsoft.com/office/drawing/2014/main" id="{314416F3-2DB6-4118-A5AF-17C04E4B012E}"/>
              </a:ext>
            </a:extLst>
          </p:cNvPr>
          <p:cNvSpPr/>
          <p:nvPr/>
        </p:nvSpPr>
        <p:spPr>
          <a:xfrm>
            <a:off x="3940003" y="2418609"/>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pic>
        <p:nvPicPr>
          <p:cNvPr id="217" name="Picture 216">
            <a:extLst>
              <a:ext uri="{FF2B5EF4-FFF2-40B4-BE49-F238E27FC236}">
                <a16:creationId xmlns:a16="http://schemas.microsoft.com/office/drawing/2014/main" id="{83498202-573F-4A73-807B-39DEC6E07A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34756" y="4532706"/>
            <a:ext cx="234376" cy="234376"/>
          </a:xfrm>
          <a:prstGeom prst="rect">
            <a:avLst/>
          </a:prstGeom>
        </p:spPr>
      </p:pic>
      <p:sp>
        <p:nvSpPr>
          <p:cNvPr id="218" name="Rectangle 217">
            <a:extLst>
              <a:ext uri="{FF2B5EF4-FFF2-40B4-BE49-F238E27FC236}">
                <a16:creationId xmlns:a16="http://schemas.microsoft.com/office/drawing/2014/main" id="{BCA0AB0A-4A1C-4E7C-8AE3-724E5AEBF974}"/>
              </a:ext>
            </a:extLst>
          </p:cNvPr>
          <p:cNvSpPr/>
          <p:nvPr/>
        </p:nvSpPr>
        <p:spPr>
          <a:xfrm>
            <a:off x="5857586" y="2189632"/>
            <a:ext cx="4703385" cy="250992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800847"/>
            <a:ext cx="975922" cy="5277224"/>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84" name="Picture 183">
            <a:extLst>
              <a:ext uri="{FF2B5EF4-FFF2-40B4-BE49-F238E27FC236}">
                <a16:creationId xmlns:a16="http://schemas.microsoft.com/office/drawing/2014/main" id="{68119B4B-9AC4-4979-9073-9CBDDBD1EF20}"/>
              </a:ext>
            </a:extLst>
          </p:cNvPr>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11344679" y="2718969"/>
            <a:ext cx="271305" cy="271305"/>
          </a:xfrm>
          <a:prstGeom prst="rect">
            <a:avLst/>
          </a:prstGeom>
        </p:spPr>
      </p:pic>
      <p:sp>
        <p:nvSpPr>
          <p:cNvPr id="205" name="TextBox 204">
            <a:extLst>
              <a:ext uri="{FF2B5EF4-FFF2-40B4-BE49-F238E27FC236}">
                <a16:creationId xmlns:a16="http://schemas.microsoft.com/office/drawing/2014/main" id="{8B3992B6-3237-419B-9984-CC62E3E125D0}"/>
              </a:ext>
            </a:extLst>
          </p:cNvPr>
          <p:cNvSpPr txBox="1"/>
          <p:nvPr/>
        </p:nvSpPr>
        <p:spPr>
          <a:xfrm>
            <a:off x="11196924" y="2992010"/>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Backup</a:t>
            </a:r>
          </a:p>
        </p:txBody>
      </p:sp>
      <p:pic>
        <p:nvPicPr>
          <p:cNvPr id="208" name="Picture 207">
            <a:extLst>
              <a:ext uri="{FF2B5EF4-FFF2-40B4-BE49-F238E27FC236}">
                <a16:creationId xmlns:a16="http://schemas.microsoft.com/office/drawing/2014/main" id="{54796B5A-2899-409B-80FD-64AB72CDC619}"/>
              </a:ext>
            </a:extLst>
          </p:cNvPr>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11330232" y="3284026"/>
            <a:ext cx="295118" cy="295118"/>
          </a:xfrm>
          <a:prstGeom prst="rect">
            <a:avLst/>
          </a:prstGeom>
        </p:spPr>
      </p:pic>
      <p:sp>
        <p:nvSpPr>
          <p:cNvPr id="209" name="TextBox 208">
            <a:extLst>
              <a:ext uri="{FF2B5EF4-FFF2-40B4-BE49-F238E27FC236}">
                <a16:creationId xmlns:a16="http://schemas.microsoft.com/office/drawing/2014/main" id="{6421E951-BB31-46DE-B02E-997E14543AAD}"/>
              </a:ext>
            </a:extLst>
          </p:cNvPr>
          <p:cNvSpPr txBox="1"/>
          <p:nvPr/>
        </p:nvSpPr>
        <p:spPr>
          <a:xfrm>
            <a:off x="11100728" y="3570757"/>
            <a:ext cx="818480"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Site</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Recovery</a:t>
            </a: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Storage</a:t>
            </a:r>
          </a:p>
        </p:txBody>
      </p:sp>
      <p:sp>
        <p:nvSpPr>
          <p:cNvPr id="216" name="TextBox 215">
            <a:extLst>
              <a:ext uri="{FF2B5EF4-FFF2-40B4-BE49-F238E27FC236}">
                <a16:creationId xmlns:a16="http://schemas.microsoft.com/office/drawing/2014/main" id="{2FCD658A-B88C-43D4-BD02-D156E87E25DA}"/>
              </a:ext>
            </a:extLst>
          </p:cNvPr>
          <p:cNvSpPr txBox="1"/>
          <p:nvPr/>
        </p:nvSpPr>
        <p:spPr>
          <a:xfrm>
            <a:off x="11169204" y="5640827"/>
            <a:ext cx="611732"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Security Center</a:t>
            </a:r>
          </a:p>
        </p:txBody>
      </p:sp>
      <p:sp>
        <p:nvSpPr>
          <p:cNvPr id="231" name="TextBox 230">
            <a:extLst>
              <a:ext uri="{FF2B5EF4-FFF2-40B4-BE49-F238E27FC236}">
                <a16:creationId xmlns:a16="http://schemas.microsoft.com/office/drawing/2014/main" id="{8741B2E4-F114-455E-9948-BDD449BE782B}"/>
              </a:ext>
            </a:extLst>
          </p:cNvPr>
          <p:cNvSpPr txBox="1"/>
          <p:nvPr/>
        </p:nvSpPr>
        <p:spPr>
          <a:xfrm>
            <a:off x="11140439" y="4927421"/>
            <a:ext cx="658705"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OMS Log</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Analytics</a:t>
            </a:r>
          </a:p>
        </p:txBody>
      </p:sp>
      <p:pic>
        <p:nvPicPr>
          <p:cNvPr id="232" name="Picture 231">
            <a:extLst>
              <a:ext uri="{FF2B5EF4-FFF2-40B4-BE49-F238E27FC236}">
                <a16:creationId xmlns:a16="http://schemas.microsoft.com/office/drawing/2014/main" id="{F3F549F1-F20F-4B85-9503-300655315851}"/>
              </a:ext>
            </a:extLst>
          </p:cNvPr>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1325215" y="4621914"/>
            <a:ext cx="281037" cy="281037"/>
          </a:xfrm>
          <a:prstGeom prst="rect">
            <a:avLst/>
          </a:prstGeom>
        </p:spPr>
      </p:pic>
      <p:pic>
        <p:nvPicPr>
          <p:cNvPr id="233" name="Picture 232">
            <a:extLst>
              <a:ext uri="{FF2B5EF4-FFF2-40B4-BE49-F238E27FC236}">
                <a16:creationId xmlns:a16="http://schemas.microsoft.com/office/drawing/2014/main" id="{A7DCC69A-E998-49BC-BA06-56A612D40A6B}"/>
              </a:ext>
            </a:extLst>
          </p:cNvPr>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1325336" y="5360326"/>
            <a:ext cx="291211" cy="291211"/>
          </a:xfrm>
          <a:prstGeom prst="rect">
            <a:avLst/>
          </a:prstGeom>
        </p:spPr>
      </p:pic>
      <p:pic>
        <p:nvPicPr>
          <p:cNvPr id="234" name="Picture 233">
            <a:extLst>
              <a:ext uri="{FF2B5EF4-FFF2-40B4-BE49-F238E27FC236}">
                <a16:creationId xmlns:a16="http://schemas.microsoft.com/office/drawing/2014/main" id="{8E5CE659-CC13-42A3-ADA3-EF3CAE189EA1}"/>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1318139" y="3971359"/>
            <a:ext cx="293031" cy="293031"/>
          </a:xfrm>
          <a:prstGeom prst="rect">
            <a:avLst/>
          </a:prstGeom>
        </p:spPr>
      </p:pic>
      <p:sp>
        <p:nvSpPr>
          <p:cNvPr id="235" name="TextBox 234">
            <a:extLst>
              <a:ext uri="{FF2B5EF4-FFF2-40B4-BE49-F238E27FC236}">
                <a16:creationId xmlns:a16="http://schemas.microsoft.com/office/drawing/2014/main" id="{083B1958-3258-4456-BB08-29D0B2AA1936}"/>
              </a:ext>
            </a:extLst>
          </p:cNvPr>
          <p:cNvSpPr txBox="1"/>
          <p:nvPr/>
        </p:nvSpPr>
        <p:spPr>
          <a:xfrm>
            <a:off x="11173478" y="4244680"/>
            <a:ext cx="611639"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Auto</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mation</a:t>
            </a:r>
          </a:p>
        </p:txBody>
      </p:sp>
      <p:sp>
        <p:nvSpPr>
          <p:cNvPr id="242" name="Rectangle 241">
            <a:extLst>
              <a:ext uri="{FF2B5EF4-FFF2-40B4-BE49-F238E27FC236}">
                <a16:creationId xmlns:a16="http://schemas.microsoft.com/office/drawing/2014/main" id="{297A7D8A-2A16-48C6-9CE0-2A3851FDC294}"/>
              </a:ext>
            </a:extLst>
          </p:cNvPr>
          <p:cNvSpPr/>
          <p:nvPr/>
        </p:nvSpPr>
        <p:spPr>
          <a:xfrm>
            <a:off x="2397445" y="795660"/>
            <a:ext cx="441941" cy="5277224"/>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Backbone network</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799"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sp>
        <p:nvSpPr>
          <p:cNvPr id="250" name="Rectangle 249">
            <a:extLst>
              <a:ext uri="{FF2B5EF4-FFF2-40B4-BE49-F238E27FC236}">
                <a16:creationId xmlns:a16="http://schemas.microsoft.com/office/drawing/2014/main" id="{1FA641BA-1C63-4B27-9574-BBE821B95109}"/>
              </a:ext>
            </a:extLst>
          </p:cNvPr>
          <p:cNvSpPr/>
          <p:nvPr/>
        </p:nvSpPr>
        <p:spPr>
          <a:xfrm>
            <a:off x="339421" y="259175"/>
            <a:ext cx="1141933" cy="820175"/>
          </a:xfrm>
          <a:prstGeom prst="rect">
            <a:avLst/>
          </a:prstGeom>
          <a:solidFill>
            <a:srgbClr val="FFFFFF">
              <a:lumMod val="95000"/>
            </a:srgbClr>
          </a:solidFill>
          <a:ln w="10795" cap="flat" cmpd="sng" algn="ctr">
            <a:solidFill>
              <a:srgbClr val="FF0000"/>
            </a:solidFill>
            <a:prstDash val="solid"/>
          </a:ln>
          <a:effectLst>
            <a:glow rad="228600">
              <a:schemeClr val="accent2">
                <a:satMod val="175000"/>
                <a:alpha val="40000"/>
              </a:schemeClr>
            </a:glow>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cxnSp>
        <p:nvCxnSpPr>
          <p:cNvPr id="252" name="Connector: Elbow 251">
            <a:extLst>
              <a:ext uri="{FF2B5EF4-FFF2-40B4-BE49-F238E27FC236}">
                <a16:creationId xmlns:a16="http://schemas.microsoft.com/office/drawing/2014/main" id="{14EFBBF6-428F-4383-B320-1B955549B5ED}"/>
              </a:ext>
            </a:extLst>
          </p:cNvPr>
          <p:cNvCxnSpPr>
            <a:cxnSpLocks/>
            <a:stCxn id="243" idx="3"/>
            <a:endCxn id="261" idx="1"/>
          </p:cNvCxnSpPr>
          <p:nvPr/>
        </p:nvCxnSpPr>
        <p:spPr>
          <a:xfrm flipV="1">
            <a:off x="1783900" y="3777348"/>
            <a:ext cx="677405" cy="3299"/>
          </a:xfrm>
          <a:prstGeom prst="bentConnector3">
            <a:avLst>
              <a:gd name="adj1" fmla="val 50000"/>
            </a:avLst>
          </a:prstGeom>
          <a:noFill/>
          <a:ln w="28575" cap="flat" cmpd="sng" algn="ctr">
            <a:solidFill>
              <a:srgbClr val="FFFF00"/>
            </a:solidFill>
            <a:prstDash val="solid"/>
          </a:ln>
          <a:effectLst/>
        </p:spPr>
      </p:cxnSp>
      <p:sp>
        <p:nvSpPr>
          <p:cNvPr id="254" name="TextBox 253">
            <a:extLst>
              <a:ext uri="{FF2B5EF4-FFF2-40B4-BE49-F238E27FC236}">
                <a16:creationId xmlns:a16="http://schemas.microsoft.com/office/drawing/2014/main" id="{4AEA2716-201B-4CBF-9118-581F122E44A5}"/>
              </a:ext>
            </a:extLst>
          </p:cNvPr>
          <p:cNvSpPr txBox="1"/>
          <p:nvPr/>
        </p:nvSpPr>
        <p:spPr>
          <a:xfrm>
            <a:off x="1684401" y="3273721"/>
            <a:ext cx="810482" cy="40011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Express</a:t>
            </a:r>
            <a:b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Route</a:t>
            </a:r>
          </a:p>
        </p:txBody>
      </p:sp>
      <p:pic>
        <p:nvPicPr>
          <p:cNvPr id="255" name="Picture 254">
            <a:extLst>
              <a:ext uri="{FF2B5EF4-FFF2-40B4-BE49-F238E27FC236}">
                <a16:creationId xmlns:a16="http://schemas.microsoft.com/office/drawing/2014/main" id="{53104E65-34EC-4B7A-9D0C-F350076D3F9B}"/>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974901" y="3621975"/>
            <a:ext cx="281831" cy="281831"/>
          </a:xfrm>
          <a:prstGeom prst="rect">
            <a:avLst/>
          </a:prstGeom>
        </p:spPr>
      </p:pic>
      <p:sp>
        <p:nvSpPr>
          <p:cNvPr id="257" name="Freeform 78">
            <a:extLst>
              <a:ext uri="{FF2B5EF4-FFF2-40B4-BE49-F238E27FC236}">
                <a16:creationId xmlns:a16="http://schemas.microsoft.com/office/drawing/2014/main" id="{BFE1F67B-8B37-49B6-A059-20B0252D8947}"/>
              </a:ext>
            </a:extLst>
          </p:cNvPr>
          <p:cNvSpPr>
            <a:spLocks noEditPoints="1"/>
          </p:cNvSpPr>
          <p:nvPr/>
        </p:nvSpPr>
        <p:spPr bwMode="black">
          <a:xfrm>
            <a:off x="701034" y="645113"/>
            <a:ext cx="380258" cy="338651"/>
          </a:xfrm>
          <a:custGeom>
            <a:avLst/>
            <a:gdLst>
              <a:gd name="T0" fmla="*/ 2147483646 w 2291"/>
              <a:gd name="T1" fmla="*/ 2147483646 h 2197"/>
              <a:gd name="T2" fmla="*/ 2147483646 w 2291"/>
              <a:gd name="T3" fmla="*/ 2147483646 h 2197"/>
              <a:gd name="T4" fmla="*/ 2147483646 w 2291"/>
              <a:gd name="T5" fmla="*/ 2147483646 h 2197"/>
              <a:gd name="T6" fmla="*/ 2147483646 w 2291"/>
              <a:gd name="T7" fmla="*/ 2147483646 h 2197"/>
              <a:gd name="T8" fmla="*/ 2147483646 w 2291"/>
              <a:gd name="T9" fmla="*/ 2147483646 h 2197"/>
              <a:gd name="T10" fmla="*/ 2147483646 w 2291"/>
              <a:gd name="T11" fmla="*/ 2147483646 h 2197"/>
              <a:gd name="T12" fmla="*/ 2147483646 w 2291"/>
              <a:gd name="T13" fmla="*/ 2147483646 h 2197"/>
              <a:gd name="T14" fmla="*/ 2147483646 w 2291"/>
              <a:gd name="T15" fmla="*/ 2147483646 h 2197"/>
              <a:gd name="T16" fmla="*/ 2147483646 w 2291"/>
              <a:gd name="T17" fmla="*/ 2147483646 h 2197"/>
              <a:gd name="T18" fmla="*/ 2147483646 w 2291"/>
              <a:gd name="T19" fmla="*/ 2147483646 h 2197"/>
              <a:gd name="T20" fmla="*/ 2147483646 w 2291"/>
              <a:gd name="T21" fmla="*/ 2147483646 h 2197"/>
              <a:gd name="T22" fmla="*/ 2147483646 w 2291"/>
              <a:gd name="T23" fmla="*/ 2147483646 h 2197"/>
              <a:gd name="T24" fmla="*/ 2147483646 w 2291"/>
              <a:gd name="T25" fmla="*/ 0 h 2197"/>
              <a:gd name="T26" fmla="*/ 2147483646 w 2291"/>
              <a:gd name="T27" fmla="*/ 2147483646 h 2197"/>
              <a:gd name="T28" fmla="*/ 2147483646 w 2291"/>
              <a:gd name="T29" fmla="*/ 2147483646 h 2197"/>
              <a:gd name="T30" fmla="*/ 2147483646 w 2291"/>
              <a:gd name="T31" fmla="*/ 2066960149 h 2197"/>
              <a:gd name="T32" fmla="*/ 2147483646 w 2291"/>
              <a:gd name="T33" fmla="*/ 2147483646 h 2197"/>
              <a:gd name="T34" fmla="*/ 2147483646 w 2291"/>
              <a:gd name="T35" fmla="*/ 2147483646 h 2197"/>
              <a:gd name="T36" fmla="*/ 2147483646 w 2291"/>
              <a:gd name="T37" fmla="*/ 2147483646 h 2197"/>
              <a:gd name="T38" fmla="*/ 2147483646 w 2291"/>
              <a:gd name="T39" fmla="*/ 2147483646 h 2197"/>
              <a:gd name="T40" fmla="*/ 2147483646 w 2291"/>
              <a:gd name="T41" fmla="*/ 2147483646 h 2197"/>
              <a:gd name="T42" fmla="*/ 2147483646 w 2291"/>
              <a:gd name="T43" fmla="*/ 2147483646 h 2197"/>
              <a:gd name="T44" fmla="*/ 2147483646 w 2291"/>
              <a:gd name="T45" fmla="*/ 2147483646 h 2197"/>
              <a:gd name="T46" fmla="*/ 2147483646 w 2291"/>
              <a:gd name="T47" fmla="*/ 2147483646 h 2197"/>
              <a:gd name="T48" fmla="*/ 2147483646 w 2291"/>
              <a:gd name="T49" fmla="*/ 2147483646 h 2197"/>
              <a:gd name="T50" fmla="*/ 2147483646 w 2291"/>
              <a:gd name="T51" fmla="*/ 2147483646 h 2197"/>
              <a:gd name="T52" fmla="*/ 2147483646 w 2291"/>
              <a:gd name="T53" fmla="*/ 2147483646 h 2197"/>
              <a:gd name="T54" fmla="*/ 2147483646 w 2291"/>
              <a:gd name="T55" fmla="*/ 2147483646 h 2197"/>
              <a:gd name="T56" fmla="*/ 2147483646 w 2291"/>
              <a:gd name="T57" fmla="*/ 2147483646 h 2197"/>
              <a:gd name="T58" fmla="*/ 2147483646 w 2291"/>
              <a:gd name="T59" fmla="*/ 2147483646 h 2197"/>
              <a:gd name="T60" fmla="*/ 2147483646 w 2291"/>
              <a:gd name="T61" fmla="*/ 2147483646 h 2197"/>
              <a:gd name="T62" fmla="*/ 2147483646 w 2291"/>
              <a:gd name="T63" fmla="*/ 2147483646 h 2197"/>
              <a:gd name="T64" fmla="*/ 2147483646 w 2291"/>
              <a:gd name="T65" fmla="*/ 2147483646 h 2197"/>
              <a:gd name="T66" fmla="*/ 2147483646 w 2291"/>
              <a:gd name="T67" fmla="*/ 2147483646 h 2197"/>
              <a:gd name="T68" fmla="*/ 2147483646 w 2291"/>
              <a:gd name="T69" fmla="*/ 2147483646 h 2197"/>
              <a:gd name="T70" fmla="*/ 2147483646 w 2291"/>
              <a:gd name="T71" fmla="*/ 2147483646 h 2197"/>
              <a:gd name="T72" fmla="*/ 2147483646 w 2291"/>
              <a:gd name="T73" fmla="*/ 2147483646 h 2197"/>
              <a:gd name="T74" fmla="*/ 2147483646 w 2291"/>
              <a:gd name="T75" fmla="*/ 2147483646 h 2197"/>
              <a:gd name="T76" fmla="*/ 2147483646 w 2291"/>
              <a:gd name="T77" fmla="*/ 2147483646 h 2197"/>
              <a:gd name="T78" fmla="*/ 2147483646 w 2291"/>
              <a:gd name="T79" fmla="*/ 2147483646 h 2197"/>
              <a:gd name="T80" fmla="*/ 2147483646 w 2291"/>
              <a:gd name="T81" fmla="*/ 2147483646 h 2197"/>
              <a:gd name="T82" fmla="*/ 2147483646 w 2291"/>
              <a:gd name="T83" fmla="*/ 2147483646 h 2197"/>
              <a:gd name="T84" fmla="*/ 2147483646 w 2291"/>
              <a:gd name="T85" fmla="*/ 2147483646 h 2197"/>
              <a:gd name="T86" fmla="*/ 2147483646 w 2291"/>
              <a:gd name="T87" fmla="*/ 2147483646 h 2197"/>
              <a:gd name="T88" fmla="*/ 2147483646 w 2291"/>
              <a:gd name="T89" fmla="*/ 2147483646 h 2197"/>
              <a:gd name="T90" fmla="*/ 2147483646 w 2291"/>
              <a:gd name="T91" fmla="*/ 2147483646 h 2197"/>
              <a:gd name="T92" fmla="*/ 2147483646 w 2291"/>
              <a:gd name="T93" fmla="*/ 2147483646 h 2197"/>
              <a:gd name="T94" fmla="*/ 2147483646 w 2291"/>
              <a:gd name="T95" fmla="*/ 2147483646 h 2197"/>
              <a:gd name="T96" fmla="*/ 2147483646 w 2291"/>
              <a:gd name="T97" fmla="*/ 2147483646 h 2197"/>
              <a:gd name="T98" fmla="*/ 2147483646 w 2291"/>
              <a:gd name="T99" fmla="*/ 2147483646 h 2197"/>
              <a:gd name="T100" fmla="*/ 2147483646 w 2291"/>
              <a:gd name="T101" fmla="*/ 2147483646 h 2197"/>
              <a:gd name="T102" fmla="*/ 2147483646 w 2291"/>
              <a:gd name="T103" fmla="*/ 2147483646 h 2197"/>
              <a:gd name="T104" fmla="*/ 0 w 2291"/>
              <a:gd name="T105" fmla="*/ 2147483646 h 2197"/>
              <a:gd name="T106" fmla="*/ 797531940 w 2291"/>
              <a:gd name="T107" fmla="*/ 2147483646 h 2197"/>
              <a:gd name="T108" fmla="*/ 2147483646 w 2291"/>
              <a:gd name="T109" fmla="*/ 2147483646 h 2197"/>
              <a:gd name="T110" fmla="*/ 2147483646 w 2291"/>
              <a:gd name="T111" fmla="*/ 2147483646 h 2197"/>
              <a:gd name="T112" fmla="*/ 2147483646 w 2291"/>
              <a:gd name="T113" fmla="*/ 2147483646 h 2197"/>
              <a:gd name="T114" fmla="*/ 2147483646 w 2291"/>
              <a:gd name="T115" fmla="*/ 2147483646 h 2197"/>
              <a:gd name="T116" fmla="*/ 2147483646 w 2291"/>
              <a:gd name="T117" fmla="*/ 2147483646 h 2197"/>
              <a:gd name="T118" fmla="*/ 2147483646 w 2291"/>
              <a:gd name="T119" fmla="*/ 2147483646 h 2197"/>
              <a:gd name="T120" fmla="*/ 2147483646 w 2291"/>
              <a:gd name="T121" fmla="*/ 2147483646 h 2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a:extLst>
            <a:ext uri="{91240B29-F687-4F45-9708-019B960494DF}">
              <a14:hiddenLine xmlns:a14="http://schemas.microsoft.com/office/drawing/2010/main" w="9525">
                <a:solidFill>
                  <a:srgbClr val="000000"/>
                </a:solidFill>
                <a:round/>
                <a:headEnd/>
                <a:tailEnd/>
              </a14:hiddenLine>
            </a:ext>
          </a:extLst>
        </p:spPr>
        <p:txBody>
          <a:bodyPr lIns="60469" tIns="30235" rIns="60469" bIns="30235"/>
          <a:lstStyle/>
          <a:p>
            <a:pPr marL="0" marR="0" lvl="0" indent="0" algn="l" defTabSz="913226" rtl="0" eaLnBrk="0" fontAlgn="base" latinLnBrk="0" hangingPunct="0">
              <a:lnSpc>
                <a:spcPct val="100000"/>
              </a:lnSpc>
              <a:spcBef>
                <a:spcPct val="0"/>
              </a:spcBef>
              <a:spcAft>
                <a:spcPct val="0"/>
              </a:spcAft>
              <a:buClrTx/>
              <a:buSzTx/>
              <a:buFontTx/>
              <a:buNone/>
              <a:tabLst/>
              <a:defRPr/>
            </a:pPr>
            <a:endParaRPr kumimoji="0" lang="en-US" sz="1764" b="0" i="0" u="none" strike="noStrike" kern="0" cap="none" spc="0" normalizeH="0" baseline="0" noProof="0">
              <a:ln>
                <a:noFill/>
              </a:ln>
              <a:gradFill>
                <a:gsLst>
                  <a:gs pos="0">
                    <a:srgbClr val="FFFFFF"/>
                  </a:gs>
                  <a:gs pos="59000">
                    <a:srgbClr val="FFFFFF"/>
                  </a:gs>
                </a:gsLst>
                <a:lin ang="0" scaled="0"/>
              </a:gradFill>
              <a:effectLst/>
              <a:uLnTx/>
              <a:uFillTx/>
              <a:latin typeface="Segoe UI"/>
              <a:ea typeface="MS PGothic" pitchFamily="34" charset="-128"/>
              <a:cs typeface="+mn-cs"/>
            </a:endParaRPr>
          </a:p>
        </p:txBody>
      </p:sp>
      <p:sp>
        <p:nvSpPr>
          <p:cNvPr id="261" name="Rectangle 260">
            <a:extLst>
              <a:ext uri="{FF2B5EF4-FFF2-40B4-BE49-F238E27FC236}">
                <a16:creationId xmlns:a16="http://schemas.microsoft.com/office/drawing/2014/main" id="{4069994A-482C-49F8-AF42-C2FC930B3650}"/>
              </a:ext>
            </a:extLst>
          </p:cNvPr>
          <p:cNvSpPr/>
          <p:nvPr/>
        </p:nvSpPr>
        <p:spPr>
          <a:xfrm>
            <a:off x="2461305" y="3617023"/>
            <a:ext cx="309580" cy="320650"/>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264" name="Rectangle 263">
            <a:extLst>
              <a:ext uri="{FF2B5EF4-FFF2-40B4-BE49-F238E27FC236}">
                <a16:creationId xmlns:a16="http://schemas.microsoft.com/office/drawing/2014/main" id="{7678B065-031C-4BBA-9227-A94C0AD82DBE}"/>
              </a:ext>
            </a:extLst>
          </p:cNvPr>
          <p:cNvSpPr/>
          <p:nvPr/>
        </p:nvSpPr>
        <p:spPr>
          <a:xfrm>
            <a:off x="5857586" y="4798210"/>
            <a:ext cx="4692875" cy="461367"/>
          </a:xfrm>
          <a:prstGeom prst="rect">
            <a:avLst/>
          </a:prstGeom>
          <a:solidFill>
            <a:srgbClr val="0070C0"/>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Non-SAP)</a:t>
            </a:r>
          </a:p>
        </p:txBody>
      </p:sp>
      <p:sp>
        <p:nvSpPr>
          <p:cNvPr id="265" name="Rectangle 264">
            <a:extLst>
              <a:ext uri="{FF2B5EF4-FFF2-40B4-BE49-F238E27FC236}">
                <a16:creationId xmlns:a16="http://schemas.microsoft.com/office/drawing/2014/main" id="{7FBC6534-901F-4BBD-96F2-9D7460633B26}"/>
              </a:ext>
            </a:extLst>
          </p:cNvPr>
          <p:cNvSpPr/>
          <p:nvPr/>
        </p:nvSpPr>
        <p:spPr>
          <a:xfrm>
            <a:off x="4739474" y="2431115"/>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66" name="Picture 265">
            <a:extLst>
              <a:ext uri="{FF2B5EF4-FFF2-40B4-BE49-F238E27FC236}">
                <a16:creationId xmlns:a16="http://schemas.microsoft.com/office/drawing/2014/main" id="{FACD557B-9692-452C-8040-6DFFBB7209D2}"/>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042696" y="3419386"/>
            <a:ext cx="267706" cy="267706"/>
          </a:xfrm>
          <a:prstGeom prst="rect">
            <a:avLst/>
          </a:prstGeom>
        </p:spPr>
      </p:pic>
      <p:pic>
        <p:nvPicPr>
          <p:cNvPr id="267" name="Picture 266">
            <a:extLst>
              <a:ext uri="{FF2B5EF4-FFF2-40B4-BE49-F238E27FC236}">
                <a16:creationId xmlns:a16="http://schemas.microsoft.com/office/drawing/2014/main" id="{97268A0E-6368-4687-A62F-0AA18660F21D}"/>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311650" y="3419386"/>
            <a:ext cx="267706" cy="267706"/>
          </a:xfrm>
          <a:prstGeom prst="rect">
            <a:avLst/>
          </a:prstGeom>
        </p:spPr>
      </p:pic>
      <p:pic>
        <p:nvPicPr>
          <p:cNvPr id="268" name="Picture 267">
            <a:extLst>
              <a:ext uri="{FF2B5EF4-FFF2-40B4-BE49-F238E27FC236}">
                <a16:creationId xmlns:a16="http://schemas.microsoft.com/office/drawing/2014/main" id="{0B0DD642-1205-4F4B-AC0C-EE03DC76920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816772" y="3419386"/>
            <a:ext cx="267706" cy="267706"/>
          </a:xfrm>
          <a:prstGeom prst="rect">
            <a:avLst/>
          </a:prstGeom>
        </p:spPr>
      </p:pic>
      <p:pic>
        <p:nvPicPr>
          <p:cNvPr id="269" name="Picture 268">
            <a:extLst>
              <a:ext uri="{FF2B5EF4-FFF2-40B4-BE49-F238E27FC236}">
                <a16:creationId xmlns:a16="http://schemas.microsoft.com/office/drawing/2014/main" id="{C5619E5E-92FF-4021-8D8F-6C14303EB03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5085726" y="3419386"/>
            <a:ext cx="267706" cy="267706"/>
          </a:xfrm>
          <a:prstGeom prst="rect">
            <a:avLst/>
          </a:prstGeom>
        </p:spPr>
      </p:pic>
      <p:sp>
        <p:nvSpPr>
          <p:cNvPr id="8" name="Rectangle 7">
            <a:extLst>
              <a:ext uri="{FF2B5EF4-FFF2-40B4-BE49-F238E27FC236}">
                <a16:creationId xmlns:a16="http://schemas.microsoft.com/office/drawing/2014/main" id="{8D3D498E-3DDC-4C3D-8B69-8E333CAD5452}"/>
              </a:ext>
            </a:extLst>
          </p:cNvPr>
          <p:cNvSpPr/>
          <p:nvPr/>
        </p:nvSpPr>
        <p:spPr>
          <a:xfrm>
            <a:off x="3977207" y="3730815"/>
            <a:ext cx="68386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Jumpbox</a:t>
            </a: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Patching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9377" y="2396598"/>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Prod BW AP+DB </a:t>
            </a:r>
          </a:p>
        </p:txBody>
      </p:sp>
      <p:sp>
        <p:nvSpPr>
          <p:cNvPr id="130" name="Rectangle 129">
            <a:extLst>
              <a:ext uri="{FF2B5EF4-FFF2-40B4-BE49-F238E27FC236}">
                <a16:creationId xmlns:a16="http://schemas.microsoft.com/office/drawing/2014/main" id="{2EE383F8-7A78-4E8C-A280-BB5FF6C176F0}"/>
              </a:ext>
            </a:extLst>
          </p:cNvPr>
          <p:cNvSpPr/>
          <p:nvPr/>
        </p:nvSpPr>
        <p:spPr>
          <a:xfrm>
            <a:off x="6047238" y="2595672"/>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ASCS/ERS</a:t>
            </a:r>
            <a:b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145" name="Picture 144">
            <a:extLst>
              <a:ext uri="{FF2B5EF4-FFF2-40B4-BE49-F238E27FC236}">
                <a16:creationId xmlns:a16="http://schemas.microsoft.com/office/drawing/2014/main" id="{1DD8DF9B-2781-463B-900B-0E709A5F9890}"/>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054714" y="3025396"/>
            <a:ext cx="299119" cy="299119"/>
          </a:xfrm>
          <a:prstGeom prst="rect">
            <a:avLst/>
          </a:prstGeom>
        </p:spPr>
      </p:pic>
      <p:pic>
        <p:nvPicPr>
          <p:cNvPr id="150" name="Picture 3">
            <a:extLst>
              <a:ext uri="{FF2B5EF4-FFF2-40B4-BE49-F238E27FC236}">
                <a16:creationId xmlns:a16="http://schemas.microsoft.com/office/drawing/2014/main" id="{3EC3728D-87C7-46B9-96DA-1438B55E3DE6}"/>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092523" y="3102296"/>
            <a:ext cx="287377" cy="146561"/>
          </a:xfrm>
          <a:prstGeom prst="rect">
            <a:avLst/>
          </a:prstGeom>
        </p:spPr>
      </p:pic>
      <p:pic>
        <p:nvPicPr>
          <p:cNvPr id="151" name="Picture 150">
            <a:extLst>
              <a:ext uri="{FF2B5EF4-FFF2-40B4-BE49-F238E27FC236}">
                <a16:creationId xmlns:a16="http://schemas.microsoft.com/office/drawing/2014/main" id="{D388A630-6BA9-4828-9F72-0B17F838DF2C}"/>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393027" y="3032435"/>
            <a:ext cx="299119" cy="299119"/>
          </a:xfrm>
          <a:prstGeom prst="rect">
            <a:avLst/>
          </a:prstGeom>
        </p:spPr>
      </p:pic>
      <p:pic>
        <p:nvPicPr>
          <p:cNvPr id="152" name="Picture 3">
            <a:extLst>
              <a:ext uri="{FF2B5EF4-FFF2-40B4-BE49-F238E27FC236}">
                <a16:creationId xmlns:a16="http://schemas.microsoft.com/office/drawing/2014/main" id="{4A9BAFA5-4EA9-4A83-81F9-1FB113ED877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430836" y="3109335"/>
            <a:ext cx="287377" cy="146561"/>
          </a:xfrm>
          <a:prstGeom prst="rect">
            <a:avLst/>
          </a:prstGeom>
        </p:spPr>
      </p:pic>
      <p:pic>
        <p:nvPicPr>
          <p:cNvPr id="144" name="Picture 143">
            <a:extLst>
              <a:ext uri="{FF2B5EF4-FFF2-40B4-BE49-F238E27FC236}">
                <a16:creationId xmlns:a16="http://schemas.microsoft.com/office/drawing/2014/main" id="{302D1BD8-02C0-4EBE-B494-3D99D7B7F9D9}"/>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297133" y="2883073"/>
            <a:ext cx="146410" cy="146410"/>
          </a:xfrm>
          <a:prstGeom prst="rect">
            <a:avLst/>
          </a:prstGeom>
        </p:spPr>
      </p:pic>
      <p:sp>
        <p:nvSpPr>
          <p:cNvPr id="282" name="Rectangle 281">
            <a:extLst>
              <a:ext uri="{FF2B5EF4-FFF2-40B4-BE49-F238E27FC236}">
                <a16:creationId xmlns:a16="http://schemas.microsoft.com/office/drawing/2014/main" id="{C1D942DF-0525-4FF2-ABA2-5238A29782CA}"/>
              </a:ext>
            </a:extLst>
          </p:cNvPr>
          <p:cNvSpPr/>
          <p:nvPr/>
        </p:nvSpPr>
        <p:spPr>
          <a:xfrm>
            <a:off x="8653896" y="2592637"/>
            <a:ext cx="1712506" cy="79543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9144" r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HANA System Replication</a:t>
            </a:r>
          </a:p>
        </p:txBody>
      </p:sp>
      <p:pic>
        <p:nvPicPr>
          <p:cNvPr id="283" name="Picture 282">
            <a:extLst>
              <a:ext uri="{FF2B5EF4-FFF2-40B4-BE49-F238E27FC236}">
                <a16:creationId xmlns:a16="http://schemas.microsoft.com/office/drawing/2014/main" id="{616D0037-B1CF-48CE-A93F-F41FB08E363C}"/>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9395213" y="2739892"/>
            <a:ext cx="146410" cy="146410"/>
          </a:xfrm>
          <a:prstGeom prst="rect">
            <a:avLst/>
          </a:prstGeom>
        </p:spPr>
      </p:pic>
      <p:pic>
        <p:nvPicPr>
          <p:cNvPr id="284" name="Picture 283">
            <a:extLst>
              <a:ext uri="{FF2B5EF4-FFF2-40B4-BE49-F238E27FC236}">
                <a16:creationId xmlns:a16="http://schemas.microsoft.com/office/drawing/2014/main" id="{5703B418-8C24-4A15-84BE-09D0C4591F8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907464" y="2875974"/>
            <a:ext cx="443884" cy="438350"/>
          </a:xfrm>
          <a:prstGeom prst="rect">
            <a:avLst/>
          </a:prstGeom>
        </p:spPr>
      </p:pic>
      <p:pic>
        <p:nvPicPr>
          <p:cNvPr id="285" name="Picture 284">
            <a:extLst>
              <a:ext uri="{FF2B5EF4-FFF2-40B4-BE49-F238E27FC236}">
                <a16:creationId xmlns:a16="http://schemas.microsoft.com/office/drawing/2014/main" id="{2C1D56EC-7DF7-44D8-9A2F-45B88700CEF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9603881" y="2878083"/>
            <a:ext cx="443884" cy="438350"/>
          </a:xfrm>
          <a:prstGeom prst="rect">
            <a:avLst/>
          </a:prstGeom>
        </p:spPr>
      </p:pic>
      <p:pic>
        <p:nvPicPr>
          <p:cNvPr id="286" name="Picture 285">
            <a:extLst>
              <a:ext uri="{FF2B5EF4-FFF2-40B4-BE49-F238E27FC236}">
                <a16:creationId xmlns:a16="http://schemas.microsoft.com/office/drawing/2014/main" id="{59AADEE8-C494-47E7-B302-20E938009AD0}"/>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905811" y="3031448"/>
            <a:ext cx="559309" cy="116657"/>
          </a:xfrm>
          <a:prstGeom prst="rect">
            <a:avLst/>
          </a:prstGeom>
        </p:spPr>
      </p:pic>
      <p:pic>
        <p:nvPicPr>
          <p:cNvPr id="287" name="Picture 286">
            <a:extLst>
              <a:ext uri="{FF2B5EF4-FFF2-40B4-BE49-F238E27FC236}">
                <a16:creationId xmlns:a16="http://schemas.microsoft.com/office/drawing/2014/main" id="{F0233747-A729-4218-A7CD-EBC87F81A951}"/>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602228" y="3033557"/>
            <a:ext cx="559309" cy="116657"/>
          </a:xfrm>
          <a:prstGeom prst="rect">
            <a:avLst/>
          </a:prstGeom>
        </p:spPr>
      </p:pic>
      <p:cxnSp>
        <p:nvCxnSpPr>
          <p:cNvPr id="288" name="Connector: Elbow 287">
            <a:extLst>
              <a:ext uri="{FF2B5EF4-FFF2-40B4-BE49-F238E27FC236}">
                <a16:creationId xmlns:a16="http://schemas.microsoft.com/office/drawing/2014/main" id="{8A66D3CF-ED44-45D4-BB21-5DDDEFD5F43D}"/>
              </a:ext>
            </a:extLst>
          </p:cNvPr>
          <p:cNvCxnSpPr>
            <a:cxnSpLocks/>
            <a:stCxn id="284" idx="0"/>
            <a:endCxn id="285" idx="0"/>
          </p:cNvCxnSpPr>
          <p:nvPr/>
        </p:nvCxnSpPr>
        <p:spPr>
          <a:xfrm rot="16200000" flipH="1">
            <a:off x="9476559" y="2528820"/>
            <a:ext cx="2109" cy="696417"/>
          </a:xfrm>
          <a:prstGeom prst="bentConnector3">
            <a:avLst>
              <a:gd name="adj1" fmla="val -6309436"/>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288">
            <a:extLst>
              <a:ext uri="{FF2B5EF4-FFF2-40B4-BE49-F238E27FC236}">
                <a16:creationId xmlns:a16="http://schemas.microsoft.com/office/drawing/2014/main" id="{5C120C75-924C-4D72-AA23-D1F392C55D0F}"/>
              </a:ext>
            </a:extLst>
          </p:cNvPr>
          <p:cNvCxnSpPr>
            <a:cxnSpLocks/>
            <a:stCxn id="145" idx="0"/>
            <a:endCxn id="151" idx="0"/>
          </p:cNvCxnSpPr>
          <p:nvPr/>
        </p:nvCxnSpPr>
        <p:spPr>
          <a:xfrm rot="16200000" flipH="1">
            <a:off x="6369910" y="2859759"/>
            <a:ext cx="7039" cy="338313"/>
          </a:xfrm>
          <a:prstGeom prst="bentConnector3">
            <a:avLst>
              <a:gd name="adj1" fmla="val -2778079"/>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7FB0E952-1A63-4D27-B30B-65BBB8C5F8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9214" y="3252509"/>
            <a:ext cx="234376" cy="234376"/>
          </a:xfrm>
          <a:prstGeom prst="rect">
            <a:avLst/>
          </a:prstGeom>
        </p:spPr>
      </p:pic>
      <p:pic>
        <p:nvPicPr>
          <p:cNvPr id="336" name="Picture 335">
            <a:extLst>
              <a:ext uri="{FF2B5EF4-FFF2-40B4-BE49-F238E27FC236}">
                <a16:creationId xmlns:a16="http://schemas.microsoft.com/office/drawing/2014/main" id="{CBB4C6BA-2167-4431-9A76-159F97CC7E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0650" y="4529654"/>
            <a:ext cx="234376" cy="234376"/>
          </a:xfrm>
          <a:prstGeom prst="rect">
            <a:avLst/>
          </a:prstGeom>
        </p:spPr>
      </p:pic>
      <p:pic>
        <p:nvPicPr>
          <p:cNvPr id="338" name="Picture 337">
            <a:extLst>
              <a:ext uri="{FF2B5EF4-FFF2-40B4-BE49-F238E27FC236}">
                <a16:creationId xmlns:a16="http://schemas.microsoft.com/office/drawing/2014/main" id="{98F50F8E-B0BF-406E-B920-7DD37A88D4E8}"/>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24326" y="2934109"/>
            <a:ext cx="239412" cy="239412"/>
          </a:xfrm>
          <a:prstGeom prst="rect">
            <a:avLst/>
          </a:prstGeom>
        </p:spPr>
      </p:pic>
      <p:sp>
        <p:nvSpPr>
          <p:cNvPr id="339" name="TextBox 338">
            <a:extLst>
              <a:ext uri="{FF2B5EF4-FFF2-40B4-BE49-F238E27FC236}">
                <a16:creationId xmlns:a16="http://schemas.microsoft.com/office/drawing/2014/main" id="{486CB7F4-0D75-4D9D-A8AD-A628E4B42F8A}"/>
              </a:ext>
            </a:extLst>
          </p:cNvPr>
          <p:cNvSpPr txBox="1"/>
          <p:nvPr/>
        </p:nvSpPr>
        <p:spPr>
          <a:xfrm>
            <a:off x="3364227" y="3193789"/>
            <a:ext cx="5585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VNET</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347" name="Rectangle 346">
            <a:extLst>
              <a:ext uri="{FF2B5EF4-FFF2-40B4-BE49-F238E27FC236}">
                <a16:creationId xmlns:a16="http://schemas.microsoft.com/office/drawing/2014/main" id="{30E6EA4D-2F4B-474C-9DF8-42001F7479A1}"/>
              </a:ext>
            </a:extLst>
          </p:cNvPr>
          <p:cNvSpPr/>
          <p:nvPr/>
        </p:nvSpPr>
        <p:spPr>
          <a:xfrm>
            <a:off x="5932401" y="5007206"/>
            <a:ext cx="4553999" cy="2090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Non-Prod AP+DB</a:t>
            </a:r>
          </a:p>
        </p:txBody>
      </p:sp>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flipV="1">
            <a:off x="5581488" y="3444595"/>
            <a:ext cx="276098" cy="87517"/>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8" name="Connector: Elbow 347">
            <a:extLst>
              <a:ext uri="{FF2B5EF4-FFF2-40B4-BE49-F238E27FC236}">
                <a16:creationId xmlns:a16="http://schemas.microsoft.com/office/drawing/2014/main" id="{EA6DBA57-9BB2-49E4-BB38-1A2718F7B706}"/>
              </a:ext>
            </a:extLst>
          </p:cNvPr>
          <p:cNvCxnSpPr>
            <a:cxnSpLocks/>
            <a:stCxn id="118" idx="3"/>
            <a:endCxn id="264" idx="1"/>
          </p:cNvCxnSpPr>
          <p:nvPr/>
        </p:nvCxnSpPr>
        <p:spPr>
          <a:xfrm>
            <a:off x="5581488" y="3532112"/>
            <a:ext cx="276098" cy="1496782"/>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9" name="Rectangle 348">
            <a:extLst>
              <a:ext uri="{FF2B5EF4-FFF2-40B4-BE49-F238E27FC236}">
                <a16:creationId xmlns:a16="http://schemas.microsoft.com/office/drawing/2014/main" id="{A2E2833B-C521-4233-A403-280C87A830D5}"/>
              </a:ext>
            </a:extLst>
          </p:cNvPr>
          <p:cNvSpPr/>
          <p:nvPr/>
        </p:nvSpPr>
        <p:spPr>
          <a:xfrm>
            <a:off x="3321867" y="1402126"/>
            <a:ext cx="3619445" cy="4965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(Existing)</a:t>
            </a:r>
          </a:p>
        </p:txBody>
      </p:sp>
      <p:sp>
        <p:nvSpPr>
          <p:cNvPr id="350" name="Rectangle 349">
            <a:extLst>
              <a:ext uri="{FF2B5EF4-FFF2-40B4-BE49-F238E27FC236}">
                <a16:creationId xmlns:a16="http://schemas.microsoft.com/office/drawing/2014/main" id="{110DF946-B182-47AA-B5FD-B1B59052B7BA}"/>
              </a:ext>
            </a:extLst>
          </p:cNvPr>
          <p:cNvSpPr/>
          <p:nvPr/>
        </p:nvSpPr>
        <p:spPr>
          <a:xfrm>
            <a:off x="4288257" y="1611036"/>
            <a:ext cx="2528566" cy="23929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Prod AP+DB</a:t>
            </a:r>
          </a:p>
        </p:txBody>
      </p:sp>
      <p:sp>
        <p:nvSpPr>
          <p:cNvPr id="351" name="Rectangle 350">
            <a:extLst>
              <a:ext uri="{FF2B5EF4-FFF2-40B4-BE49-F238E27FC236}">
                <a16:creationId xmlns:a16="http://schemas.microsoft.com/office/drawing/2014/main" id="{0DFEBC41-2A25-43B4-B5CD-C1ED298C652A}"/>
              </a:ext>
            </a:extLst>
          </p:cNvPr>
          <p:cNvSpPr/>
          <p:nvPr/>
        </p:nvSpPr>
        <p:spPr>
          <a:xfrm>
            <a:off x="3407566" y="1612951"/>
            <a:ext cx="800433" cy="246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 Subnet</a:t>
            </a:r>
          </a:p>
        </p:txBody>
      </p:sp>
      <p:sp>
        <p:nvSpPr>
          <p:cNvPr id="60" name="Thought Bubble: Cloud 59">
            <a:extLst>
              <a:ext uri="{FF2B5EF4-FFF2-40B4-BE49-F238E27FC236}">
                <a16:creationId xmlns:a16="http://schemas.microsoft.com/office/drawing/2014/main" id="{777E52B3-2873-4FBB-9D90-6D152E82316E}"/>
              </a:ext>
            </a:extLst>
          </p:cNvPr>
          <p:cNvSpPr/>
          <p:nvPr/>
        </p:nvSpPr>
        <p:spPr>
          <a:xfrm>
            <a:off x="1722054" y="477073"/>
            <a:ext cx="355136" cy="1864677"/>
          </a:xfrm>
          <a:prstGeom prst="cloudCallout">
            <a:avLst>
              <a:gd name="adj1" fmla="val -13147"/>
              <a:gd name="adj2" fmla="val 2144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TextBox 261">
            <a:extLst>
              <a:ext uri="{FF2B5EF4-FFF2-40B4-BE49-F238E27FC236}">
                <a16:creationId xmlns:a16="http://schemas.microsoft.com/office/drawing/2014/main" id="{5D3275E6-8B12-418F-A5D7-153DE4133B1F}"/>
              </a:ext>
            </a:extLst>
          </p:cNvPr>
          <p:cNvSpPr txBox="1"/>
          <p:nvPr/>
        </p:nvSpPr>
        <p:spPr>
          <a:xfrm>
            <a:off x="1534568" y="306977"/>
            <a:ext cx="344094" cy="338554"/>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t>S2S</a:t>
            </a:r>
            <a:b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br>
            <a: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t>VPN</a:t>
            </a:r>
          </a:p>
        </p:txBody>
      </p:sp>
      <p:sp>
        <p:nvSpPr>
          <p:cNvPr id="360" name="Rectangle 359">
            <a:extLst>
              <a:ext uri="{FF2B5EF4-FFF2-40B4-BE49-F238E27FC236}">
                <a16:creationId xmlns:a16="http://schemas.microsoft.com/office/drawing/2014/main" id="{D372FA96-42E2-43C8-987A-97E3E5690B3D}"/>
              </a:ext>
            </a:extLst>
          </p:cNvPr>
          <p:cNvSpPr/>
          <p:nvPr/>
        </p:nvSpPr>
        <p:spPr>
          <a:xfrm>
            <a:off x="5932401" y="3544892"/>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Prod BW AP+DB </a:t>
            </a:r>
          </a:p>
        </p:txBody>
      </p:sp>
      <p:pic>
        <p:nvPicPr>
          <p:cNvPr id="373" name="Picture 372">
            <a:extLst>
              <a:ext uri="{FF2B5EF4-FFF2-40B4-BE49-F238E27FC236}">
                <a16:creationId xmlns:a16="http://schemas.microsoft.com/office/drawing/2014/main" id="{C08999EE-2E42-441C-96B8-BA93A886103A}"/>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692990" y="3973581"/>
            <a:ext cx="443884" cy="438350"/>
          </a:xfrm>
          <a:prstGeom prst="rect">
            <a:avLst/>
          </a:prstGeom>
        </p:spPr>
      </p:pic>
      <p:pic>
        <p:nvPicPr>
          <p:cNvPr id="379" name="Picture 378">
            <a:extLst>
              <a:ext uri="{FF2B5EF4-FFF2-40B4-BE49-F238E27FC236}">
                <a16:creationId xmlns:a16="http://schemas.microsoft.com/office/drawing/2014/main" id="{09501080-B09E-4F98-A140-6A76F01807C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52238" y="4329087"/>
            <a:ext cx="234376" cy="234376"/>
          </a:xfrm>
          <a:prstGeom prst="rect">
            <a:avLst/>
          </a:prstGeom>
        </p:spPr>
      </p:pic>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Running SAP HANA on</a:t>
            </a:r>
            <a:b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b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Azure VM HA</a:t>
            </a:r>
            <a:endParaRPr kumimoji="0" lang="en-US" sz="27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0075" y="2132568"/>
            <a:ext cx="301737" cy="301737"/>
          </a:xfrm>
          <a:prstGeom prst="rect">
            <a:avLst/>
          </a:prstGeom>
        </p:spPr>
      </p:pic>
      <p:pic>
        <p:nvPicPr>
          <p:cNvPr id="173" name="Picture 172">
            <a:extLst>
              <a:ext uri="{FF2B5EF4-FFF2-40B4-BE49-F238E27FC236}">
                <a16:creationId xmlns:a16="http://schemas.microsoft.com/office/drawing/2014/main" id="{CFA9EBC0-CC0C-4881-9F7D-8D2BBAAA9595}"/>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479384" y="1350721"/>
            <a:ext cx="301737" cy="301737"/>
          </a:xfrm>
          <a:prstGeom prst="rect">
            <a:avLst/>
          </a:prstGeom>
        </p:spPr>
      </p:pic>
      <p:sp>
        <p:nvSpPr>
          <p:cNvPr id="55" name="TextBox 54">
            <a:extLst>
              <a:ext uri="{FF2B5EF4-FFF2-40B4-BE49-F238E27FC236}">
                <a16:creationId xmlns:a16="http://schemas.microsoft.com/office/drawing/2014/main" id="{B672C06E-6E72-4F97-A37D-CF43D6E113C6}"/>
              </a:ext>
            </a:extLst>
          </p:cNvPr>
          <p:cNvSpPr txBox="1"/>
          <p:nvPr/>
        </p:nvSpPr>
        <p:spPr>
          <a:xfrm>
            <a:off x="8751274" y="1313033"/>
            <a:ext cx="1637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Subscription 1</a:t>
            </a:r>
          </a:p>
        </p:txBody>
      </p:sp>
      <p:sp>
        <p:nvSpPr>
          <p:cNvPr id="222" name="TextBox 221">
            <a:extLst>
              <a:ext uri="{FF2B5EF4-FFF2-40B4-BE49-F238E27FC236}">
                <a16:creationId xmlns:a16="http://schemas.microsoft.com/office/drawing/2014/main" id="{2013ABE6-9213-4885-B7EF-A35B2CD20DC9}"/>
              </a:ext>
            </a:extLst>
          </p:cNvPr>
          <p:cNvSpPr txBox="1"/>
          <p:nvPr/>
        </p:nvSpPr>
        <p:spPr>
          <a:xfrm>
            <a:off x="3520563" y="4944888"/>
            <a:ext cx="1637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Subscription 2</a:t>
            </a:r>
          </a:p>
        </p:txBody>
      </p:sp>
      <p:sp>
        <p:nvSpPr>
          <p:cNvPr id="199" name="TextBox 198">
            <a:extLst>
              <a:ext uri="{FF2B5EF4-FFF2-40B4-BE49-F238E27FC236}">
                <a16:creationId xmlns:a16="http://schemas.microsoft.com/office/drawing/2014/main" id="{71E5269A-8600-47B4-8C44-6BAF79601F0E}"/>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cxnSp>
        <p:nvCxnSpPr>
          <p:cNvPr id="206" name="Straight Arrow Connector 205">
            <a:extLst>
              <a:ext uri="{FF2B5EF4-FFF2-40B4-BE49-F238E27FC236}">
                <a16:creationId xmlns:a16="http://schemas.microsoft.com/office/drawing/2014/main" id="{1933AC11-6DB4-48CD-9719-55D0F57E82B0}"/>
              </a:ext>
            </a:extLst>
          </p:cNvPr>
          <p:cNvCxnSpPr>
            <a:cxnSpLocks/>
            <a:stCxn id="250" idx="3"/>
            <a:endCxn id="338" idx="1"/>
          </p:cNvCxnSpPr>
          <p:nvPr/>
        </p:nvCxnSpPr>
        <p:spPr>
          <a:xfrm>
            <a:off x="1481354" y="669263"/>
            <a:ext cx="2042972" cy="23845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Rectangle 279">
            <a:extLst>
              <a:ext uri="{FF2B5EF4-FFF2-40B4-BE49-F238E27FC236}">
                <a16:creationId xmlns:a16="http://schemas.microsoft.com/office/drawing/2014/main" id="{1D559BFF-1A27-46FB-8E33-073BEEB2E8CD}"/>
              </a:ext>
            </a:extLst>
          </p:cNvPr>
          <p:cNvSpPr/>
          <p:nvPr/>
        </p:nvSpPr>
        <p:spPr>
          <a:xfrm>
            <a:off x="6865756" y="2599292"/>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NFS Server</a:t>
            </a:r>
          </a:p>
        </p:txBody>
      </p:sp>
      <p:pic>
        <p:nvPicPr>
          <p:cNvPr id="281" name="Picture 280">
            <a:extLst>
              <a:ext uri="{FF2B5EF4-FFF2-40B4-BE49-F238E27FC236}">
                <a16:creationId xmlns:a16="http://schemas.microsoft.com/office/drawing/2014/main" id="{645EB7B4-A91A-43D8-946A-5ACCDE272B97}"/>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873232" y="3029016"/>
            <a:ext cx="299119" cy="299119"/>
          </a:xfrm>
          <a:prstGeom prst="rect">
            <a:avLst/>
          </a:prstGeom>
        </p:spPr>
      </p:pic>
      <p:pic>
        <p:nvPicPr>
          <p:cNvPr id="304" name="Picture 303">
            <a:extLst>
              <a:ext uri="{FF2B5EF4-FFF2-40B4-BE49-F238E27FC236}">
                <a16:creationId xmlns:a16="http://schemas.microsoft.com/office/drawing/2014/main" id="{41D96468-8BA8-43A1-966C-52A580A605D0}"/>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211545" y="3036055"/>
            <a:ext cx="299119" cy="299119"/>
          </a:xfrm>
          <a:prstGeom prst="rect">
            <a:avLst/>
          </a:prstGeom>
        </p:spPr>
      </p:pic>
      <p:pic>
        <p:nvPicPr>
          <p:cNvPr id="309" name="Picture 308">
            <a:extLst>
              <a:ext uri="{FF2B5EF4-FFF2-40B4-BE49-F238E27FC236}">
                <a16:creationId xmlns:a16="http://schemas.microsoft.com/office/drawing/2014/main" id="{60EF3E9A-8AFC-4CBB-979B-D17AD17B608E}"/>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115651" y="2886693"/>
            <a:ext cx="146410" cy="146410"/>
          </a:xfrm>
          <a:prstGeom prst="rect">
            <a:avLst/>
          </a:prstGeom>
        </p:spPr>
      </p:pic>
      <p:cxnSp>
        <p:nvCxnSpPr>
          <p:cNvPr id="311" name="Connector: Elbow 310">
            <a:extLst>
              <a:ext uri="{FF2B5EF4-FFF2-40B4-BE49-F238E27FC236}">
                <a16:creationId xmlns:a16="http://schemas.microsoft.com/office/drawing/2014/main" id="{82079AE8-CB1B-49F1-8317-4AA7500AF099}"/>
              </a:ext>
            </a:extLst>
          </p:cNvPr>
          <p:cNvCxnSpPr>
            <a:cxnSpLocks/>
            <a:stCxn id="281" idx="0"/>
            <a:endCxn id="304" idx="0"/>
          </p:cNvCxnSpPr>
          <p:nvPr/>
        </p:nvCxnSpPr>
        <p:spPr>
          <a:xfrm rot="16200000" flipH="1">
            <a:off x="7188428" y="2863379"/>
            <a:ext cx="7039" cy="338313"/>
          </a:xfrm>
          <a:prstGeom prst="bentConnector3">
            <a:avLst>
              <a:gd name="adj1" fmla="val -283026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16DEDF63-22AF-47D6-B6AA-3615A9D45969}"/>
              </a:ext>
            </a:extLst>
          </p:cNvPr>
          <p:cNvSpPr/>
          <p:nvPr/>
        </p:nvSpPr>
        <p:spPr>
          <a:xfrm>
            <a:off x="7701090" y="2584905"/>
            <a:ext cx="877991"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PAS</a:t>
            </a:r>
            <a:b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329" name="Picture 328">
            <a:extLst>
              <a:ext uri="{FF2B5EF4-FFF2-40B4-BE49-F238E27FC236}">
                <a16:creationId xmlns:a16="http://schemas.microsoft.com/office/drawing/2014/main" id="{B1B4AC19-6BF5-4A59-9C33-09B7156824B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728159" y="2914849"/>
            <a:ext cx="392803" cy="392803"/>
          </a:xfrm>
          <a:prstGeom prst="rect">
            <a:avLst/>
          </a:prstGeom>
        </p:spPr>
      </p:pic>
      <p:pic>
        <p:nvPicPr>
          <p:cNvPr id="331" name="Picture 3">
            <a:extLst>
              <a:ext uri="{FF2B5EF4-FFF2-40B4-BE49-F238E27FC236}">
                <a16:creationId xmlns:a16="http://schemas.microsoft.com/office/drawing/2014/main" id="{3AC40243-649E-4E6B-BC4A-A8A8AA88587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765968" y="3042640"/>
            <a:ext cx="377385" cy="192464"/>
          </a:xfrm>
          <a:prstGeom prst="rect">
            <a:avLst/>
          </a:prstGeom>
        </p:spPr>
      </p:pic>
      <p:pic>
        <p:nvPicPr>
          <p:cNvPr id="332" name="Picture 331">
            <a:extLst>
              <a:ext uri="{FF2B5EF4-FFF2-40B4-BE49-F238E27FC236}">
                <a16:creationId xmlns:a16="http://schemas.microsoft.com/office/drawing/2014/main" id="{26691B3D-F4E7-4FE3-95CD-FA691FB2819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131185" y="2921777"/>
            <a:ext cx="392803" cy="392803"/>
          </a:xfrm>
          <a:prstGeom prst="rect">
            <a:avLst/>
          </a:prstGeom>
        </p:spPr>
      </p:pic>
      <p:pic>
        <p:nvPicPr>
          <p:cNvPr id="333" name="Picture 3">
            <a:extLst>
              <a:ext uri="{FF2B5EF4-FFF2-40B4-BE49-F238E27FC236}">
                <a16:creationId xmlns:a16="http://schemas.microsoft.com/office/drawing/2014/main" id="{14859DBE-619D-4B8E-962B-F70E0B136E9F}"/>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168994" y="3053240"/>
            <a:ext cx="377385" cy="192464"/>
          </a:xfrm>
          <a:prstGeom prst="rect">
            <a:avLst/>
          </a:prstGeom>
        </p:spPr>
      </p:pic>
      <p:pic>
        <p:nvPicPr>
          <p:cNvPr id="375" name="Picture 374">
            <a:extLst>
              <a:ext uri="{FF2B5EF4-FFF2-40B4-BE49-F238E27FC236}">
                <a16:creationId xmlns:a16="http://schemas.microsoft.com/office/drawing/2014/main" id="{BCFFE429-D9CD-46AB-B1C8-CFE8AF4719D4}"/>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191067" y="4013779"/>
            <a:ext cx="392803" cy="392803"/>
          </a:xfrm>
          <a:prstGeom prst="rect">
            <a:avLst/>
          </a:prstGeom>
        </p:spPr>
      </p:pic>
      <p:pic>
        <p:nvPicPr>
          <p:cNvPr id="389" name="Picture 388">
            <a:extLst>
              <a:ext uri="{FF2B5EF4-FFF2-40B4-BE49-F238E27FC236}">
                <a16:creationId xmlns:a16="http://schemas.microsoft.com/office/drawing/2014/main" id="{A5E778E0-8C18-4E03-A848-3B40B7FF52BC}"/>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937753" y="4024212"/>
            <a:ext cx="392803" cy="392803"/>
          </a:xfrm>
          <a:prstGeom prst="rect">
            <a:avLst/>
          </a:prstGeom>
        </p:spPr>
      </p:pic>
      <p:pic>
        <p:nvPicPr>
          <p:cNvPr id="398" name="Picture 397">
            <a:extLst>
              <a:ext uri="{FF2B5EF4-FFF2-40B4-BE49-F238E27FC236}">
                <a16:creationId xmlns:a16="http://schemas.microsoft.com/office/drawing/2014/main" id="{8963B194-CABD-4E2E-AF7D-AFB056A829A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5472" y="1721006"/>
            <a:ext cx="120391" cy="120391"/>
          </a:xfrm>
          <a:prstGeom prst="rect">
            <a:avLst/>
          </a:prstGeom>
        </p:spPr>
      </p:pic>
      <p:cxnSp>
        <p:nvCxnSpPr>
          <p:cNvPr id="399" name="Connector: Elbow 398">
            <a:extLst>
              <a:ext uri="{FF2B5EF4-FFF2-40B4-BE49-F238E27FC236}">
                <a16:creationId xmlns:a16="http://schemas.microsoft.com/office/drawing/2014/main" id="{D951015A-21D7-48EC-AFC3-7083A4A6BC44}"/>
              </a:ext>
            </a:extLst>
          </p:cNvPr>
          <p:cNvCxnSpPr>
            <a:cxnSpLocks/>
            <a:stCxn id="261" idx="0"/>
            <a:endCxn id="398" idx="1"/>
          </p:cNvCxnSpPr>
          <p:nvPr/>
        </p:nvCxnSpPr>
        <p:spPr>
          <a:xfrm rot="5400000" flipH="1" flipV="1">
            <a:off x="2267873" y="2129425"/>
            <a:ext cx="1835821" cy="1139377"/>
          </a:xfrm>
          <a:prstGeom prst="bentConnector2">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pic>
        <p:nvPicPr>
          <p:cNvPr id="251" name="Picture 250">
            <a:extLst>
              <a:ext uri="{FF2B5EF4-FFF2-40B4-BE49-F238E27FC236}">
                <a16:creationId xmlns:a16="http://schemas.microsoft.com/office/drawing/2014/main" id="{1CEC79A5-881C-4464-B3A9-962692E3DB1E}"/>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018725" y="3796757"/>
            <a:ext cx="281831" cy="281831"/>
          </a:xfrm>
          <a:prstGeom prst="rect">
            <a:avLst/>
          </a:prstGeom>
        </p:spPr>
      </p:pic>
      <p:pic>
        <p:nvPicPr>
          <p:cNvPr id="400" name="Picture 399">
            <a:extLst>
              <a:ext uri="{FF2B5EF4-FFF2-40B4-BE49-F238E27FC236}">
                <a16:creationId xmlns:a16="http://schemas.microsoft.com/office/drawing/2014/main" id="{1D32B5BE-C4EA-4242-9DC9-A69F13E59F7F}"/>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2996420" y="1652378"/>
            <a:ext cx="281831" cy="281831"/>
          </a:xfrm>
          <a:prstGeom prst="rect">
            <a:avLst/>
          </a:prstGeom>
        </p:spPr>
      </p:pic>
      <p:pic>
        <p:nvPicPr>
          <p:cNvPr id="3" name="Picture 2">
            <a:extLst>
              <a:ext uri="{FF2B5EF4-FFF2-40B4-BE49-F238E27FC236}">
                <a16:creationId xmlns:a16="http://schemas.microsoft.com/office/drawing/2014/main" id="{3CD5C570-E4EE-4105-B192-4315AB799066}"/>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10282532" y="1302081"/>
            <a:ext cx="328110" cy="328110"/>
          </a:xfrm>
          <a:prstGeom prst="rect">
            <a:avLst/>
          </a:prstGeom>
        </p:spPr>
      </p:pic>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3324478" y="4934471"/>
            <a:ext cx="328110" cy="328110"/>
          </a:xfrm>
          <a:prstGeom prst="rect">
            <a:avLst/>
          </a:prstGeom>
        </p:spPr>
      </p:pic>
      <p:pic>
        <p:nvPicPr>
          <p:cNvPr id="11266" name="Picture 2" descr="Image result for azure managed disks vm">
            <a:extLst>
              <a:ext uri="{FF2B5EF4-FFF2-40B4-BE49-F238E27FC236}">
                <a16:creationId xmlns:a16="http://schemas.microsoft.com/office/drawing/2014/main" id="{226396BB-3910-4E0C-A95A-59C83B805300}"/>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6258900" y="324608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Image result for azure managed disks vm">
            <a:extLst>
              <a:ext uri="{FF2B5EF4-FFF2-40B4-BE49-F238E27FC236}">
                <a16:creationId xmlns:a16="http://schemas.microsoft.com/office/drawing/2014/main" id="{B3701F88-0048-4D38-8EF9-27CA16C4DC85}"/>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6594962" y="324071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Image result for azure managed disks vm">
            <a:extLst>
              <a:ext uri="{FF2B5EF4-FFF2-40B4-BE49-F238E27FC236}">
                <a16:creationId xmlns:a16="http://schemas.microsoft.com/office/drawing/2014/main" id="{7CBA1389-BEB7-4870-B66B-414E3BD088F6}"/>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068888" y="3238007"/>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Image result for azure managed disks vm">
            <a:extLst>
              <a:ext uri="{FF2B5EF4-FFF2-40B4-BE49-F238E27FC236}">
                <a16:creationId xmlns:a16="http://schemas.microsoft.com/office/drawing/2014/main" id="{FE8682D1-D2A2-46DB-86DE-B88A5765ED27}"/>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404950" y="3232637"/>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Image result for azure managed disks vm">
            <a:extLst>
              <a:ext uri="{FF2B5EF4-FFF2-40B4-BE49-F238E27FC236}">
                <a16:creationId xmlns:a16="http://schemas.microsoft.com/office/drawing/2014/main" id="{EA7BBB56-FA40-4663-930E-29F4D9680AF8}"/>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996003" y="320624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zure managed disks vm">
            <a:extLst>
              <a:ext uri="{FF2B5EF4-FFF2-40B4-BE49-F238E27FC236}">
                <a16:creationId xmlns:a16="http://schemas.microsoft.com/office/drawing/2014/main" id="{A1EC66A0-75BD-4251-A580-402FFD63F849}"/>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8401837" y="3204543"/>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zure managed disks vm">
            <a:extLst>
              <a:ext uri="{FF2B5EF4-FFF2-40B4-BE49-F238E27FC236}">
                <a16:creationId xmlns:a16="http://schemas.microsoft.com/office/drawing/2014/main" id="{F52679EF-5822-4A77-BE57-3EDCEFD67151}"/>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9211357" y="3160497"/>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Image result for azure managed disks vm">
            <a:extLst>
              <a:ext uri="{FF2B5EF4-FFF2-40B4-BE49-F238E27FC236}">
                <a16:creationId xmlns:a16="http://schemas.microsoft.com/office/drawing/2014/main" id="{C10CD030-EC7F-4CD7-86BA-164E35E5809D}"/>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9915245" y="3158933"/>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Image result for azure managed disks vm">
            <a:extLst>
              <a:ext uri="{FF2B5EF4-FFF2-40B4-BE49-F238E27FC236}">
                <a16:creationId xmlns:a16="http://schemas.microsoft.com/office/drawing/2014/main" id="{B04770F7-C8DE-4173-AB19-AB2FC8281128}"/>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453567" y="430080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Image result for azure managed disks vm">
            <a:extLst>
              <a:ext uri="{FF2B5EF4-FFF2-40B4-BE49-F238E27FC236}">
                <a16:creationId xmlns:a16="http://schemas.microsoft.com/office/drawing/2014/main" id="{343F8138-803D-4D6F-BFB4-829550DBBA2E}"/>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8203061" y="4298936"/>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Image result for azure managed disks vm">
            <a:extLst>
              <a:ext uri="{FF2B5EF4-FFF2-40B4-BE49-F238E27FC236}">
                <a16:creationId xmlns:a16="http://schemas.microsoft.com/office/drawing/2014/main" id="{CBC23EBA-1ABA-4526-A772-8219FC86C571}"/>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999010" y="4250061"/>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278">
            <a:extLst>
              <a:ext uri="{FF2B5EF4-FFF2-40B4-BE49-F238E27FC236}">
                <a16:creationId xmlns:a16="http://schemas.microsoft.com/office/drawing/2014/main" id="{D9F0A0FE-5451-4D48-BA0E-CB31DB016696}"/>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7360" y="4762553"/>
            <a:ext cx="301737" cy="301737"/>
          </a:xfrm>
          <a:prstGeom prst="rect">
            <a:avLst/>
          </a:prstGeom>
        </p:spPr>
      </p:pic>
      <p:sp>
        <p:nvSpPr>
          <p:cNvPr id="215" name="Rectangle 214">
            <a:extLst>
              <a:ext uri="{FF2B5EF4-FFF2-40B4-BE49-F238E27FC236}">
                <a16:creationId xmlns:a16="http://schemas.microsoft.com/office/drawing/2014/main" id="{1E87F581-475C-402E-838A-6A52125F998A}"/>
              </a:ext>
            </a:extLst>
          </p:cNvPr>
          <p:cNvSpPr/>
          <p:nvPr/>
        </p:nvSpPr>
        <p:spPr>
          <a:xfrm>
            <a:off x="4742517" y="3766435"/>
            <a:ext cx="683865"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Monitoring,</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Backup</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07" name="Picture 306">
            <a:extLst>
              <a:ext uri="{FF2B5EF4-FFF2-40B4-BE49-F238E27FC236}">
                <a16:creationId xmlns:a16="http://schemas.microsoft.com/office/drawing/2014/main" id="{5243F1FB-EA4D-45A3-B214-1020FFF420A5}"/>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620078" y="4212124"/>
            <a:ext cx="559309" cy="116657"/>
          </a:xfrm>
          <a:prstGeom prst="rect">
            <a:avLst/>
          </a:prstGeom>
        </p:spPr>
      </p:pic>
      <p:pic>
        <p:nvPicPr>
          <p:cNvPr id="315" name="Picture 3">
            <a:extLst>
              <a:ext uri="{FF2B5EF4-FFF2-40B4-BE49-F238E27FC236}">
                <a16:creationId xmlns:a16="http://schemas.microsoft.com/office/drawing/2014/main" id="{8E2DD54C-582E-47D6-B418-C0DAC3B90B2E}"/>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795595" y="4064471"/>
            <a:ext cx="284311" cy="144997"/>
          </a:xfrm>
          <a:prstGeom prst="rect">
            <a:avLst/>
          </a:prstGeom>
        </p:spPr>
      </p:pic>
      <p:pic>
        <p:nvPicPr>
          <p:cNvPr id="320" name="Picture 319">
            <a:extLst>
              <a:ext uri="{FF2B5EF4-FFF2-40B4-BE49-F238E27FC236}">
                <a16:creationId xmlns:a16="http://schemas.microsoft.com/office/drawing/2014/main" id="{2848DEF9-25B6-4DCD-8E6F-AEA5D42DD253}"/>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851745" y="4210050"/>
            <a:ext cx="516582" cy="107745"/>
          </a:xfrm>
          <a:prstGeom prst="rect">
            <a:avLst/>
          </a:prstGeom>
        </p:spPr>
      </p:pic>
      <p:pic>
        <p:nvPicPr>
          <p:cNvPr id="321" name="Picture 3">
            <a:extLst>
              <a:ext uri="{FF2B5EF4-FFF2-40B4-BE49-F238E27FC236}">
                <a16:creationId xmlns:a16="http://schemas.microsoft.com/office/drawing/2014/main" id="{C49D2925-3123-4A02-9F9A-74006B0D2F7B}"/>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027262" y="4064562"/>
            <a:ext cx="262592" cy="133920"/>
          </a:xfrm>
          <a:prstGeom prst="rect">
            <a:avLst/>
          </a:prstGeom>
        </p:spPr>
      </p:pic>
      <p:pic>
        <p:nvPicPr>
          <p:cNvPr id="323" name="Picture 322">
            <a:extLst>
              <a:ext uri="{FF2B5EF4-FFF2-40B4-BE49-F238E27FC236}">
                <a16:creationId xmlns:a16="http://schemas.microsoft.com/office/drawing/2014/main" id="{89CB5FC3-572E-4078-B52B-6AD0F6462D2F}"/>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098631" y="4221780"/>
            <a:ext cx="516582" cy="107745"/>
          </a:xfrm>
          <a:prstGeom prst="rect">
            <a:avLst/>
          </a:prstGeom>
        </p:spPr>
      </p:pic>
      <p:pic>
        <p:nvPicPr>
          <p:cNvPr id="324" name="Picture 3">
            <a:extLst>
              <a:ext uri="{FF2B5EF4-FFF2-40B4-BE49-F238E27FC236}">
                <a16:creationId xmlns:a16="http://schemas.microsoft.com/office/drawing/2014/main" id="{3948E8A6-A23D-49D1-BFB0-C8DEE477B2E3}"/>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274148" y="4076292"/>
            <a:ext cx="262592" cy="133920"/>
          </a:xfrm>
          <a:prstGeom prst="rect">
            <a:avLst/>
          </a:prstGeom>
        </p:spPr>
      </p:pic>
      <p:pic>
        <p:nvPicPr>
          <p:cNvPr id="174" name="Picture 2" descr="Image result for azure active directory">
            <a:extLst>
              <a:ext uri="{FF2B5EF4-FFF2-40B4-BE49-F238E27FC236}">
                <a16:creationId xmlns:a16="http://schemas.microsoft.com/office/drawing/2014/main" id="{A69A0A06-63A4-4797-B776-DF49E315DA57}"/>
              </a:ext>
            </a:extLst>
          </p:cNvPr>
          <p:cNvPicPr>
            <a:picLocks noChangeAspect="1" noChangeArrowheads="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11329030" y="890863"/>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175" name="TextBox 174">
            <a:extLst>
              <a:ext uri="{FF2B5EF4-FFF2-40B4-BE49-F238E27FC236}">
                <a16:creationId xmlns:a16="http://schemas.microsoft.com/office/drawing/2014/main" id="{5E83AE3D-9311-477E-A046-98CD7DFF163D}"/>
              </a:ext>
            </a:extLst>
          </p:cNvPr>
          <p:cNvSpPr txBox="1"/>
          <p:nvPr/>
        </p:nvSpPr>
        <p:spPr>
          <a:xfrm>
            <a:off x="10924843" y="1044741"/>
            <a:ext cx="1151544"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#1</a:t>
            </a:r>
          </a:p>
        </p:txBody>
      </p:sp>
      <p:pic>
        <p:nvPicPr>
          <p:cNvPr id="176" name="Picture 2" descr="Image result for azure active directory">
            <a:extLst>
              <a:ext uri="{FF2B5EF4-FFF2-40B4-BE49-F238E27FC236}">
                <a16:creationId xmlns:a16="http://schemas.microsoft.com/office/drawing/2014/main" id="{5550AB6F-778D-4771-9C94-751490370940}"/>
              </a:ext>
            </a:extLst>
          </p:cNvPr>
          <p:cNvPicPr>
            <a:picLocks noChangeAspect="1" noChangeArrowheads="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11333083" y="1501149"/>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7FE92FF5-57BF-4130-8AAE-CA11B1BC0336}"/>
              </a:ext>
            </a:extLst>
          </p:cNvPr>
          <p:cNvSpPr txBox="1"/>
          <p:nvPr/>
        </p:nvSpPr>
        <p:spPr>
          <a:xfrm>
            <a:off x="11031229" y="1634560"/>
            <a:ext cx="975922"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#2</a:t>
            </a:r>
          </a:p>
        </p:txBody>
      </p:sp>
      <p:pic>
        <p:nvPicPr>
          <p:cNvPr id="1026" name="Picture 2" descr="Image result for finger icon">
            <a:extLst>
              <a:ext uri="{FF2B5EF4-FFF2-40B4-BE49-F238E27FC236}">
                <a16:creationId xmlns:a16="http://schemas.microsoft.com/office/drawing/2014/main" id="{69C45E76-DE74-4611-9DFA-BF82CFEEE03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flipV="1">
            <a:off x="8835396" y="461041"/>
            <a:ext cx="1422490" cy="940572"/>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Image result for finger icon">
            <a:extLst>
              <a:ext uri="{FF2B5EF4-FFF2-40B4-BE49-F238E27FC236}">
                <a16:creationId xmlns:a16="http://schemas.microsoft.com/office/drawing/2014/main" id="{1C0CF9AA-A435-4AFD-BB37-A3D19CBCFF9A}"/>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10800000" flipV="1">
            <a:off x="8999010" y="5217491"/>
            <a:ext cx="1422490" cy="940572"/>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Image result for finger icon">
            <a:extLst>
              <a:ext uri="{FF2B5EF4-FFF2-40B4-BE49-F238E27FC236}">
                <a16:creationId xmlns:a16="http://schemas.microsoft.com/office/drawing/2014/main" id="{EED39FA5-918B-4291-AB6C-4E6559B501E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10800000" flipV="1">
            <a:off x="263862" y="1099388"/>
            <a:ext cx="1422490" cy="9405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5FA4105-6EC3-4F0C-9A10-928DDC844957}"/>
              </a:ext>
            </a:extLst>
          </p:cNvPr>
          <p:cNvSpPr txBox="1"/>
          <p:nvPr/>
        </p:nvSpPr>
        <p:spPr>
          <a:xfrm>
            <a:off x="8115385" y="-36966"/>
            <a:ext cx="3162368"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latin typeface="+mj-lt"/>
              </a:rPr>
              <a:t>Integrations with non-SAP in a different subscription/tenant</a:t>
            </a:r>
          </a:p>
        </p:txBody>
      </p:sp>
      <p:sp>
        <p:nvSpPr>
          <p:cNvPr id="131" name="TextBox 130">
            <a:extLst>
              <a:ext uri="{FF2B5EF4-FFF2-40B4-BE49-F238E27FC236}">
                <a16:creationId xmlns:a16="http://schemas.microsoft.com/office/drawing/2014/main" id="{D7727965-9330-456C-B69B-CCF42445A02E}"/>
              </a:ext>
            </a:extLst>
          </p:cNvPr>
          <p:cNvSpPr txBox="1"/>
          <p:nvPr/>
        </p:nvSpPr>
        <p:spPr>
          <a:xfrm>
            <a:off x="8314756" y="6044576"/>
            <a:ext cx="2861217"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latin typeface="+mj-lt"/>
              </a:rPr>
              <a:t>Integrations with non-SAP in a different spoke VNET</a:t>
            </a:r>
          </a:p>
        </p:txBody>
      </p:sp>
      <p:sp>
        <p:nvSpPr>
          <p:cNvPr id="132" name="TextBox 131">
            <a:extLst>
              <a:ext uri="{FF2B5EF4-FFF2-40B4-BE49-F238E27FC236}">
                <a16:creationId xmlns:a16="http://schemas.microsoft.com/office/drawing/2014/main" id="{7A1A4F23-4C8F-48AF-BF09-500A4ADFC237}"/>
              </a:ext>
            </a:extLst>
          </p:cNvPr>
          <p:cNvSpPr txBox="1"/>
          <p:nvPr/>
        </p:nvSpPr>
        <p:spPr>
          <a:xfrm>
            <a:off x="137009" y="1758438"/>
            <a:ext cx="1998397" cy="7940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latin typeface="+mj-lt"/>
              </a:rPr>
              <a:t>Remote connection </a:t>
            </a:r>
            <a:br>
              <a:rPr lang="en-US" sz="1200" dirty="0">
                <a:solidFill>
                  <a:schemeClr val="bg1"/>
                </a:solidFill>
                <a:latin typeface="+mj-lt"/>
              </a:rPr>
            </a:br>
            <a:r>
              <a:rPr lang="en-US" sz="1200" dirty="0">
                <a:solidFill>
                  <a:schemeClr val="bg1"/>
                </a:solidFill>
                <a:latin typeface="+mj-lt"/>
              </a:rPr>
              <a:t>by Managed Service Provider</a:t>
            </a:r>
          </a:p>
        </p:txBody>
      </p:sp>
    </p:spTree>
    <p:extLst>
      <p:ext uri="{BB962C8B-B14F-4D97-AF65-F5344CB8AC3E}">
        <p14:creationId xmlns:p14="http://schemas.microsoft.com/office/powerpoint/2010/main" val="7009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1000"/>
                                        <p:tgtEl>
                                          <p:spTgt spid="261"/>
                                        </p:tgtEl>
                                      </p:cBhvr>
                                    </p:animEffect>
                                    <p:anim calcmode="lin" valueType="num">
                                      <p:cBhvr>
                                        <p:cTn id="8" dur="1000" fill="hold"/>
                                        <p:tgtEl>
                                          <p:spTgt spid="261"/>
                                        </p:tgtEl>
                                        <p:attrNameLst>
                                          <p:attrName>ppt_x</p:attrName>
                                        </p:attrNameLst>
                                      </p:cBhvr>
                                      <p:tavLst>
                                        <p:tav tm="0">
                                          <p:val>
                                            <p:strVal val="#ppt_x"/>
                                          </p:val>
                                        </p:tav>
                                        <p:tav tm="100000">
                                          <p:val>
                                            <p:strVal val="#ppt_x"/>
                                          </p:val>
                                        </p:tav>
                                      </p:tavLst>
                                    </p:anim>
                                    <p:anim calcmode="lin" valueType="num">
                                      <p:cBhvr>
                                        <p:cTn id="9" dur="1000" fill="hold"/>
                                        <p:tgtEl>
                                          <p:spTgt spid="2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 name="Rectangle 290">
            <a:extLst>
              <a:ext uri="{FF2B5EF4-FFF2-40B4-BE49-F238E27FC236}">
                <a16:creationId xmlns:a16="http://schemas.microsoft.com/office/drawing/2014/main" id="{B69E6DB7-9808-4254-A131-BFFE98B6055C}"/>
              </a:ext>
            </a:extLst>
          </p:cNvPr>
          <p:cNvSpPr/>
          <p:nvPr/>
        </p:nvSpPr>
        <p:spPr>
          <a:xfrm>
            <a:off x="3051076" y="4624224"/>
            <a:ext cx="7790104" cy="2169031"/>
          </a:xfrm>
          <a:prstGeom prst="rect">
            <a:avLst/>
          </a:prstGeom>
          <a:solidFill>
            <a:srgbClr val="D6E3FF"/>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West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202" name="Rectangle 201">
            <a:extLst>
              <a:ext uri="{FF2B5EF4-FFF2-40B4-BE49-F238E27FC236}">
                <a16:creationId xmlns:a16="http://schemas.microsoft.com/office/drawing/2014/main" id="{F5031323-2D9F-453D-9277-E400104F29E1}"/>
              </a:ext>
            </a:extLst>
          </p:cNvPr>
          <p:cNvSpPr/>
          <p:nvPr/>
        </p:nvSpPr>
        <p:spPr>
          <a:xfrm>
            <a:off x="3229700" y="4892777"/>
            <a:ext cx="7475311" cy="1841258"/>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3046983" y="54369"/>
            <a:ext cx="7790104" cy="4386650"/>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a:extLst>
              <a:ext uri="{FF2B5EF4-FFF2-40B4-BE49-F238E27FC236}">
                <a16:creationId xmlns:a16="http://schemas.microsoft.com/office/drawing/2014/main" id="{0633BF6D-8562-4A87-BF23-5CE0BE2810AD}"/>
              </a:ext>
            </a:extLst>
          </p:cNvPr>
          <p:cNvSpPr/>
          <p:nvPr/>
        </p:nvSpPr>
        <p:spPr>
          <a:xfrm>
            <a:off x="3216261" y="328829"/>
            <a:ext cx="7475311" cy="643160"/>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453" y="1109212"/>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0EC15915-2727-4AAD-AF33-8EE69A8C124D}"/>
              </a:ext>
            </a:extLst>
          </p:cNvPr>
          <p:cNvSpPr/>
          <p:nvPr/>
        </p:nvSpPr>
        <p:spPr>
          <a:xfrm>
            <a:off x="3320437" y="1203859"/>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370" y="1453137"/>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328" y="1164649"/>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30256" y="2895819"/>
            <a:ext cx="239412" cy="239412"/>
          </a:xfrm>
          <a:prstGeom prst="rect">
            <a:avLst/>
          </a:prstGeom>
        </p:spPr>
      </p:pic>
      <p:cxnSp>
        <p:nvCxnSpPr>
          <p:cNvPr id="211" name="Connector: Elbow 210">
            <a:extLst>
              <a:ext uri="{FF2B5EF4-FFF2-40B4-BE49-F238E27FC236}">
                <a16:creationId xmlns:a16="http://schemas.microsoft.com/office/drawing/2014/main" id="{7DCE830C-167B-454E-9529-E52142D61A4D}"/>
              </a:ext>
            </a:extLst>
          </p:cNvPr>
          <p:cNvCxnSpPr>
            <a:cxnSpLocks/>
            <a:stCxn id="261" idx="3"/>
            <a:endCxn id="96" idx="1"/>
          </p:cNvCxnSpPr>
          <p:nvPr/>
        </p:nvCxnSpPr>
        <p:spPr>
          <a:xfrm flipV="1">
            <a:off x="2782069" y="3015525"/>
            <a:ext cx="748187" cy="769303"/>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E31DE99D-37B4-42E8-9C00-131F5EBC8377}"/>
              </a:ext>
            </a:extLst>
          </p:cNvPr>
          <p:cNvSpPr txBox="1"/>
          <p:nvPr/>
        </p:nvSpPr>
        <p:spPr>
          <a:xfrm>
            <a:off x="3362397" y="3235240"/>
            <a:ext cx="558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Express</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Route</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164" name="Rectangle 163">
            <a:extLst>
              <a:ext uri="{FF2B5EF4-FFF2-40B4-BE49-F238E27FC236}">
                <a16:creationId xmlns:a16="http://schemas.microsoft.com/office/drawing/2014/main" id="{314416F3-2DB6-4118-A5AF-17C04E4B012E}"/>
              </a:ext>
            </a:extLst>
          </p:cNvPr>
          <p:cNvSpPr/>
          <p:nvPr/>
        </p:nvSpPr>
        <p:spPr>
          <a:xfrm>
            <a:off x="3939611" y="1439747"/>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pic>
        <p:nvPicPr>
          <p:cNvPr id="217" name="Picture 216">
            <a:extLst>
              <a:ext uri="{FF2B5EF4-FFF2-40B4-BE49-F238E27FC236}">
                <a16:creationId xmlns:a16="http://schemas.microsoft.com/office/drawing/2014/main" id="{83498202-573F-4A73-807B-39DEC6E07A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34364" y="3553844"/>
            <a:ext cx="234376" cy="234376"/>
          </a:xfrm>
          <a:prstGeom prst="rect">
            <a:avLst/>
          </a:prstGeom>
        </p:spPr>
      </p:pic>
      <p:sp>
        <p:nvSpPr>
          <p:cNvPr id="218" name="Rectangle 217">
            <a:extLst>
              <a:ext uri="{FF2B5EF4-FFF2-40B4-BE49-F238E27FC236}">
                <a16:creationId xmlns:a16="http://schemas.microsoft.com/office/drawing/2014/main" id="{BCA0AB0A-4A1C-4E7C-8AE3-724E5AEBF974}"/>
              </a:ext>
            </a:extLst>
          </p:cNvPr>
          <p:cNvSpPr/>
          <p:nvPr/>
        </p:nvSpPr>
        <p:spPr>
          <a:xfrm>
            <a:off x="5857194" y="1210770"/>
            <a:ext cx="4703385" cy="250992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59556"/>
            <a:ext cx="975922" cy="6738887"/>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42" name="Picture 2" descr="Image result for azure active directory">
            <a:extLst>
              <a:ext uri="{FF2B5EF4-FFF2-40B4-BE49-F238E27FC236}">
                <a16:creationId xmlns:a16="http://schemas.microsoft.com/office/drawing/2014/main" id="{FD2B0B0C-AB80-414E-BAD1-E7B3C8339693}"/>
              </a:ext>
            </a:extLst>
          </p:cNvPr>
          <p:cNvPicPr>
            <a:picLocks noChangeAspect="1" noChangeArrowheads="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11329030" y="890863"/>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165" name="TextBox 164">
            <a:extLst>
              <a:ext uri="{FF2B5EF4-FFF2-40B4-BE49-F238E27FC236}">
                <a16:creationId xmlns:a16="http://schemas.microsoft.com/office/drawing/2014/main" id="{7BFF45F9-2D13-4F84-9F8F-97DAFE923617}"/>
              </a:ext>
            </a:extLst>
          </p:cNvPr>
          <p:cNvSpPr txBox="1"/>
          <p:nvPr/>
        </p:nvSpPr>
        <p:spPr>
          <a:xfrm>
            <a:off x="10924843" y="1044741"/>
            <a:ext cx="1151544"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#1</a:t>
            </a:r>
          </a:p>
        </p:txBody>
      </p:sp>
      <p:pic>
        <p:nvPicPr>
          <p:cNvPr id="184" name="Picture 183">
            <a:extLst>
              <a:ext uri="{FF2B5EF4-FFF2-40B4-BE49-F238E27FC236}">
                <a16:creationId xmlns:a16="http://schemas.microsoft.com/office/drawing/2014/main" id="{68119B4B-9AC4-4979-9073-9CBDDBD1EF20}"/>
              </a:ext>
            </a:extLst>
          </p:cNvPr>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11344679" y="2718969"/>
            <a:ext cx="271305" cy="271305"/>
          </a:xfrm>
          <a:prstGeom prst="rect">
            <a:avLst/>
          </a:prstGeom>
        </p:spPr>
      </p:pic>
      <p:sp>
        <p:nvSpPr>
          <p:cNvPr id="205" name="TextBox 204">
            <a:extLst>
              <a:ext uri="{FF2B5EF4-FFF2-40B4-BE49-F238E27FC236}">
                <a16:creationId xmlns:a16="http://schemas.microsoft.com/office/drawing/2014/main" id="{8B3992B6-3237-419B-9984-CC62E3E125D0}"/>
              </a:ext>
            </a:extLst>
          </p:cNvPr>
          <p:cNvSpPr txBox="1"/>
          <p:nvPr/>
        </p:nvSpPr>
        <p:spPr>
          <a:xfrm>
            <a:off x="11196924" y="2992010"/>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Backup</a:t>
            </a:r>
          </a:p>
        </p:txBody>
      </p:sp>
      <p:pic>
        <p:nvPicPr>
          <p:cNvPr id="208" name="Picture 207">
            <a:extLst>
              <a:ext uri="{FF2B5EF4-FFF2-40B4-BE49-F238E27FC236}">
                <a16:creationId xmlns:a16="http://schemas.microsoft.com/office/drawing/2014/main" id="{54796B5A-2899-409B-80FD-64AB72CDC619}"/>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1330232" y="3284026"/>
            <a:ext cx="295118" cy="295118"/>
          </a:xfrm>
          <a:prstGeom prst="rect">
            <a:avLst/>
          </a:prstGeom>
        </p:spPr>
      </p:pic>
      <p:sp>
        <p:nvSpPr>
          <p:cNvPr id="209" name="TextBox 208">
            <a:extLst>
              <a:ext uri="{FF2B5EF4-FFF2-40B4-BE49-F238E27FC236}">
                <a16:creationId xmlns:a16="http://schemas.microsoft.com/office/drawing/2014/main" id="{6421E951-BB31-46DE-B02E-997E14543AAD}"/>
              </a:ext>
            </a:extLst>
          </p:cNvPr>
          <p:cNvSpPr txBox="1"/>
          <p:nvPr/>
        </p:nvSpPr>
        <p:spPr>
          <a:xfrm>
            <a:off x="11100728" y="3570757"/>
            <a:ext cx="818480"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Site</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Recovery</a:t>
            </a: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Storage</a:t>
            </a:r>
          </a:p>
        </p:txBody>
      </p:sp>
      <p:sp>
        <p:nvSpPr>
          <p:cNvPr id="216" name="TextBox 215">
            <a:extLst>
              <a:ext uri="{FF2B5EF4-FFF2-40B4-BE49-F238E27FC236}">
                <a16:creationId xmlns:a16="http://schemas.microsoft.com/office/drawing/2014/main" id="{2FCD658A-B88C-43D4-BD02-D156E87E25DA}"/>
              </a:ext>
            </a:extLst>
          </p:cNvPr>
          <p:cNvSpPr txBox="1"/>
          <p:nvPr/>
        </p:nvSpPr>
        <p:spPr>
          <a:xfrm>
            <a:off x="11169204" y="5640827"/>
            <a:ext cx="611732"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Security Center</a:t>
            </a:r>
          </a:p>
        </p:txBody>
      </p:sp>
      <p:sp>
        <p:nvSpPr>
          <p:cNvPr id="231" name="TextBox 230">
            <a:extLst>
              <a:ext uri="{FF2B5EF4-FFF2-40B4-BE49-F238E27FC236}">
                <a16:creationId xmlns:a16="http://schemas.microsoft.com/office/drawing/2014/main" id="{8741B2E4-F114-455E-9948-BDD449BE782B}"/>
              </a:ext>
            </a:extLst>
          </p:cNvPr>
          <p:cNvSpPr txBox="1"/>
          <p:nvPr/>
        </p:nvSpPr>
        <p:spPr>
          <a:xfrm>
            <a:off x="11140439" y="4927421"/>
            <a:ext cx="658705"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OMS Log</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Analytics</a:t>
            </a:r>
          </a:p>
        </p:txBody>
      </p:sp>
      <p:pic>
        <p:nvPicPr>
          <p:cNvPr id="232" name="Picture 231">
            <a:extLst>
              <a:ext uri="{FF2B5EF4-FFF2-40B4-BE49-F238E27FC236}">
                <a16:creationId xmlns:a16="http://schemas.microsoft.com/office/drawing/2014/main" id="{F3F549F1-F20F-4B85-9503-300655315851}"/>
              </a:ext>
            </a:extLst>
          </p:cNvPr>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1325215" y="4621914"/>
            <a:ext cx="281037" cy="281037"/>
          </a:xfrm>
          <a:prstGeom prst="rect">
            <a:avLst/>
          </a:prstGeom>
        </p:spPr>
      </p:pic>
      <p:pic>
        <p:nvPicPr>
          <p:cNvPr id="233" name="Picture 232">
            <a:extLst>
              <a:ext uri="{FF2B5EF4-FFF2-40B4-BE49-F238E27FC236}">
                <a16:creationId xmlns:a16="http://schemas.microsoft.com/office/drawing/2014/main" id="{A7DCC69A-E998-49BC-BA06-56A612D40A6B}"/>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1325336" y="5360326"/>
            <a:ext cx="291211" cy="291211"/>
          </a:xfrm>
          <a:prstGeom prst="rect">
            <a:avLst/>
          </a:prstGeom>
        </p:spPr>
      </p:pic>
      <p:pic>
        <p:nvPicPr>
          <p:cNvPr id="234" name="Picture 233">
            <a:extLst>
              <a:ext uri="{FF2B5EF4-FFF2-40B4-BE49-F238E27FC236}">
                <a16:creationId xmlns:a16="http://schemas.microsoft.com/office/drawing/2014/main" id="{8E5CE659-CC13-42A3-ADA3-EF3CAE189EA1}"/>
              </a:ext>
            </a:extLst>
          </p:cNvPr>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11318139" y="3971359"/>
            <a:ext cx="293031" cy="293031"/>
          </a:xfrm>
          <a:prstGeom prst="rect">
            <a:avLst/>
          </a:prstGeom>
        </p:spPr>
      </p:pic>
      <p:sp>
        <p:nvSpPr>
          <p:cNvPr id="235" name="TextBox 234">
            <a:extLst>
              <a:ext uri="{FF2B5EF4-FFF2-40B4-BE49-F238E27FC236}">
                <a16:creationId xmlns:a16="http://schemas.microsoft.com/office/drawing/2014/main" id="{083B1958-3258-4456-BB08-29D0B2AA1936}"/>
              </a:ext>
            </a:extLst>
          </p:cNvPr>
          <p:cNvSpPr txBox="1"/>
          <p:nvPr/>
        </p:nvSpPr>
        <p:spPr>
          <a:xfrm>
            <a:off x="11173478" y="4244680"/>
            <a:ext cx="611639"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Auto</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mation</a:t>
            </a:r>
          </a:p>
        </p:txBody>
      </p:sp>
      <p:pic>
        <p:nvPicPr>
          <p:cNvPr id="240" name="Picture 2" descr="Image result for azure active directory">
            <a:extLst>
              <a:ext uri="{FF2B5EF4-FFF2-40B4-BE49-F238E27FC236}">
                <a16:creationId xmlns:a16="http://schemas.microsoft.com/office/drawing/2014/main" id="{B2497A51-23DC-4DAC-A3A1-9917CA982A60}"/>
              </a:ext>
            </a:extLst>
          </p:cNvPr>
          <p:cNvPicPr>
            <a:picLocks noChangeAspect="1" noChangeArrowheads="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11333083" y="1501149"/>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241" name="TextBox 240">
            <a:extLst>
              <a:ext uri="{FF2B5EF4-FFF2-40B4-BE49-F238E27FC236}">
                <a16:creationId xmlns:a16="http://schemas.microsoft.com/office/drawing/2014/main" id="{DCD4C5A8-78DD-4A39-97CF-BB9572D1BE7F}"/>
              </a:ext>
            </a:extLst>
          </p:cNvPr>
          <p:cNvSpPr txBox="1"/>
          <p:nvPr/>
        </p:nvSpPr>
        <p:spPr>
          <a:xfrm>
            <a:off x="11031229" y="1634560"/>
            <a:ext cx="975922"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#2</a:t>
            </a:r>
          </a:p>
        </p:txBody>
      </p:sp>
      <p:sp>
        <p:nvSpPr>
          <p:cNvPr id="242" name="Rectangle 241">
            <a:extLst>
              <a:ext uri="{FF2B5EF4-FFF2-40B4-BE49-F238E27FC236}">
                <a16:creationId xmlns:a16="http://schemas.microsoft.com/office/drawing/2014/main" id="{297A7D8A-2A16-48C6-9CE0-2A3851FDC294}"/>
              </a:ext>
            </a:extLst>
          </p:cNvPr>
          <p:cNvSpPr/>
          <p:nvPr/>
        </p:nvSpPr>
        <p:spPr>
          <a:xfrm>
            <a:off x="2397445" y="54369"/>
            <a:ext cx="441941" cy="6738887"/>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Backbone network</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799"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sp>
        <p:nvSpPr>
          <p:cNvPr id="250" name="Rectangle 249">
            <a:extLst>
              <a:ext uri="{FF2B5EF4-FFF2-40B4-BE49-F238E27FC236}">
                <a16:creationId xmlns:a16="http://schemas.microsoft.com/office/drawing/2014/main" id="{1FA641BA-1C63-4B27-9574-BBE821B95109}"/>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cxnSp>
        <p:nvCxnSpPr>
          <p:cNvPr id="252" name="Connector: Elbow 251">
            <a:extLst>
              <a:ext uri="{FF2B5EF4-FFF2-40B4-BE49-F238E27FC236}">
                <a16:creationId xmlns:a16="http://schemas.microsoft.com/office/drawing/2014/main" id="{14EFBBF6-428F-4383-B320-1B955549B5ED}"/>
              </a:ext>
            </a:extLst>
          </p:cNvPr>
          <p:cNvCxnSpPr>
            <a:cxnSpLocks/>
            <a:stCxn id="243" idx="3"/>
            <a:endCxn id="261" idx="1"/>
          </p:cNvCxnSpPr>
          <p:nvPr/>
        </p:nvCxnSpPr>
        <p:spPr>
          <a:xfrm>
            <a:off x="1783900" y="3780647"/>
            <a:ext cx="688589" cy="4181"/>
          </a:xfrm>
          <a:prstGeom prst="bentConnector3">
            <a:avLst>
              <a:gd name="adj1" fmla="val 50000"/>
            </a:avLst>
          </a:prstGeom>
          <a:noFill/>
          <a:ln w="28575" cap="flat" cmpd="sng" algn="ctr">
            <a:solidFill>
              <a:srgbClr val="FFFF00"/>
            </a:solidFill>
            <a:prstDash val="solid"/>
          </a:ln>
          <a:effectLst/>
        </p:spPr>
      </p:cxnSp>
      <p:sp>
        <p:nvSpPr>
          <p:cNvPr id="254" name="TextBox 253">
            <a:extLst>
              <a:ext uri="{FF2B5EF4-FFF2-40B4-BE49-F238E27FC236}">
                <a16:creationId xmlns:a16="http://schemas.microsoft.com/office/drawing/2014/main" id="{4AEA2716-201B-4CBF-9118-581F122E44A5}"/>
              </a:ext>
            </a:extLst>
          </p:cNvPr>
          <p:cNvSpPr txBox="1"/>
          <p:nvPr/>
        </p:nvSpPr>
        <p:spPr>
          <a:xfrm>
            <a:off x="1684401" y="3273721"/>
            <a:ext cx="810482" cy="40011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Express</a:t>
            </a:r>
            <a:b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Route</a:t>
            </a:r>
          </a:p>
        </p:txBody>
      </p:sp>
      <p:pic>
        <p:nvPicPr>
          <p:cNvPr id="255" name="Picture 254">
            <a:extLst>
              <a:ext uri="{FF2B5EF4-FFF2-40B4-BE49-F238E27FC236}">
                <a16:creationId xmlns:a16="http://schemas.microsoft.com/office/drawing/2014/main" id="{53104E65-34EC-4B7A-9D0C-F350076D3F9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974901" y="3621975"/>
            <a:ext cx="281831" cy="281831"/>
          </a:xfrm>
          <a:prstGeom prst="rect">
            <a:avLst/>
          </a:prstGeom>
        </p:spPr>
      </p:pic>
      <p:sp>
        <p:nvSpPr>
          <p:cNvPr id="257" name="Freeform 78">
            <a:extLst>
              <a:ext uri="{FF2B5EF4-FFF2-40B4-BE49-F238E27FC236}">
                <a16:creationId xmlns:a16="http://schemas.microsoft.com/office/drawing/2014/main" id="{BFE1F67B-8B37-49B6-A059-20B0252D8947}"/>
              </a:ext>
            </a:extLst>
          </p:cNvPr>
          <p:cNvSpPr>
            <a:spLocks noEditPoints="1"/>
          </p:cNvSpPr>
          <p:nvPr/>
        </p:nvSpPr>
        <p:spPr bwMode="black">
          <a:xfrm>
            <a:off x="701034" y="645113"/>
            <a:ext cx="380258" cy="338651"/>
          </a:xfrm>
          <a:custGeom>
            <a:avLst/>
            <a:gdLst>
              <a:gd name="T0" fmla="*/ 2147483646 w 2291"/>
              <a:gd name="T1" fmla="*/ 2147483646 h 2197"/>
              <a:gd name="T2" fmla="*/ 2147483646 w 2291"/>
              <a:gd name="T3" fmla="*/ 2147483646 h 2197"/>
              <a:gd name="T4" fmla="*/ 2147483646 w 2291"/>
              <a:gd name="T5" fmla="*/ 2147483646 h 2197"/>
              <a:gd name="T6" fmla="*/ 2147483646 w 2291"/>
              <a:gd name="T7" fmla="*/ 2147483646 h 2197"/>
              <a:gd name="T8" fmla="*/ 2147483646 w 2291"/>
              <a:gd name="T9" fmla="*/ 2147483646 h 2197"/>
              <a:gd name="T10" fmla="*/ 2147483646 w 2291"/>
              <a:gd name="T11" fmla="*/ 2147483646 h 2197"/>
              <a:gd name="T12" fmla="*/ 2147483646 w 2291"/>
              <a:gd name="T13" fmla="*/ 2147483646 h 2197"/>
              <a:gd name="T14" fmla="*/ 2147483646 w 2291"/>
              <a:gd name="T15" fmla="*/ 2147483646 h 2197"/>
              <a:gd name="T16" fmla="*/ 2147483646 w 2291"/>
              <a:gd name="T17" fmla="*/ 2147483646 h 2197"/>
              <a:gd name="T18" fmla="*/ 2147483646 w 2291"/>
              <a:gd name="T19" fmla="*/ 2147483646 h 2197"/>
              <a:gd name="T20" fmla="*/ 2147483646 w 2291"/>
              <a:gd name="T21" fmla="*/ 2147483646 h 2197"/>
              <a:gd name="T22" fmla="*/ 2147483646 w 2291"/>
              <a:gd name="T23" fmla="*/ 2147483646 h 2197"/>
              <a:gd name="T24" fmla="*/ 2147483646 w 2291"/>
              <a:gd name="T25" fmla="*/ 0 h 2197"/>
              <a:gd name="T26" fmla="*/ 2147483646 w 2291"/>
              <a:gd name="T27" fmla="*/ 2147483646 h 2197"/>
              <a:gd name="T28" fmla="*/ 2147483646 w 2291"/>
              <a:gd name="T29" fmla="*/ 2147483646 h 2197"/>
              <a:gd name="T30" fmla="*/ 2147483646 w 2291"/>
              <a:gd name="T31" fmla="*/ 2066960149 h 2197"/>
              <a:gd name="T32" fmla="*/ 2147483646 w 2291"/>
              <a:gd name="T33" fmla="*/ 2147483646 h 2197"/>
              <a:gd name="T34" fmla="*/ 2147483646 w 2291"/>
              <a:gd name="T35" fmla="*/ 2147483646 h 2197"/>
              <a:gd name="T36" fmla="*/ 2147483646 w 2291"/>
              <a:gd name="T37" fmla="*/ 2147483646 h 2197"/>
              <a:gd name="T38" fmla="*/ 2147483646 w 2291"/>
              <a:gd name="T39" fmla="*/ 2147483646 h 2197"/>
              <a:gd name="T40" fmla="*/ 2147483646 w 2291"/>
              <a:gd name="T41" fmla="*/ 2147483646 h 2197"/>
              <a:gd name="T42" fmla="*/ 2147483646 w 2291"/>
              <a:gd name="T43" fmla="*/ 2147483646 h 2197"/>
              <a:gd name="T44" fmla="*/ 2147483646 w 2291"/>
              <a:gd name="T45" fmla="*/ 2147483646 h 2197"/>
              <a:gd name="T46" fmla="*/ 2147483646 w 2291"/>
              <a:gd name="T47" fmla="*/ 2147483646 h 2197"/>
              <a:gd name="T48" fmla="*/ 2147483646 w 2291"/>
              <a:gd name="T49" fmla="*/ 2147483646 h 2197"/>
              <a:gd name="T50" fmla="*/ 2147483646 w 2291"/>
              <a:gd name="T51" fmla="*/ 2147483646 h 2197"/>
              <a:gd name="T52" fmla="*/ 2147483646 w 2291"/>
              <a:gd name="T53" fmla="*/ 2147483646 h 2197"/>
              <a:gd name="T54" fmla="*/ 2147483646 w 2291"/>
              <a:gd name="T55" fmla="*/ 2147483646 h 2197"/>
              <a:gd name="T56" fmla="*/ 2147483646 w 2291"/>
              <a:gd name="T57" fmla="*/ 2147483646 h 2197"/>
              <a:gd name="T58" fmla="*/ 2147483646 w 2291"/>
              <a:gd name="T59" fmla="*/ 2147483646 h 2197"/>
              <a:gd name="T60" fmla="*/ 2147483646 w 2291"/>
              <a:gd name="T61" fmla="*/ 2147483646 h 2197"/>
              <a:gd name="T62" fmla="*/ 2147483646 w 2291"/>
              <a:gd name="T63" fmla="*/ 2147483646 h 2197"/>
              <a:gd name="T64" fmla="*/ 2147483646 w 2291"/>
              <a:gd name="T65" fmla="*/ 2147483646 h 2197"/>
              <a:gd name="T66" fmla="*/ 2147483646 w 2291"/>
              <a:gd name="T67" fmla="*/ 2147483646 h 2197"/>
              <a:gd name="T68" fmla="*/ 2147483646 w 2291"/>
              <a:gd name="T69" fmla="*/ 2147483646 h 2197"/>
              <a:gd name="T70" fmla="*/ 2147483646 w 2291"/>
              <a:gd name="T71" fmla="*/ 2147483646 h 2197"/>
              <a:gd name="T72" fmla="*/ 2147483646 w 2291"/>
              <a:gd name="T73" fmla="*/ 2147483646 h 2197"/>
              <a:gd name="T74" fmla="*/ 2147483646 w 2291"/>
              <a:gd name="T75" fmla="*/ 2147483646 h 2197"/>
              <a:gd name="T76" fmla="*/ 2147483646 w 2291"/>
              <a:gd name="T77" fmla="*/ 2147483646 h 2197"/>
              <a:gd name="T78" fmla="*/ 2147483646 w 2291"/>
              <a:gd name="T79" fmla="*/ 2147483646 h 2197"/>
              <a:gd name="T80" fmla="*/ 2147483646 w 2291"/>
              <a:gd name="T81" fmla="*/ 2147483646 h 2197"/>
              <a:gd name="T82" fmla="*/ 2147483646 w 2291"/>
              <a:gd name="T83" fmla="*/ 2147483646 h 2197"/>
              <a:gd name="T84" fmla="*/ 2147483646 w 2291"/>
              <a:gd name="T85" fmla="*/ 2147483646 h 2197"/>
              <a:gd name="T86" fmla="*/ 2147483646 w 2291"/>
              <a:gd name="T87" fmla="*/ 2147483646 h 2197"/>
              <a:gd name="T88" fmla="*/ 2147483646 w 2291"/>
              <a:gd name="T89" fmla="*/ 2147483646 h 2197"/>
              <a:gd name="T90" fmla="*/ 2147483646 w 2291"/>
              <a:gd name="T91" fmla="*/ 2147483646 h 2197"/>
              <a:gd name="T92" fmla="*/ 2147483646 w 2291"/>
              <a:gd name="T93" fmla="*/ 2147483646 h 2197"/>
              <a:gd name="T94" fmla="*/ 2147483646 w 2291"/>
              <a:gd name="T95" fmla="*/ 2147483646 h 2197"/>
              <a:gd name="T96" fmla="*/ 2147483646 w 2291"/>
              <a:gd name="T97" fmla="*/ 2147483646 h 2197"/>
              <a:gd name="T98" fmla="*/ 2147483646 w 2291"/>
              <a:gd name="T99" fmla="*/ 2147483646 h 2197"/>
              <a:gd name="T100" fmla="*/ 2147483646 w 2291"/>
              <a:gd name="T101" fmla="*/ 2147483646 h 2197"/>
              <a:gd name="T102" fmla="*/ 2147483646 w 2291"/>
              <a:gd name="T103" fmla="*/ 2147483646 h 2197"/>
              <a:gd name="T104" fmla="*/ 0 w 2291"/>
              <a:gd name="T105" fmla="*/ 2147483646 h 2197"/>
              <a:gd name="T106" fmla="*/ 797531940 w 2291"/>
              <a:gd name="T107" fmla="*/ 2147483646 h 2197"/>
              <a:gd name="T108" fmla="*/ 2147483646 w 2291"/>
              <a:gd name="T109" fmla="*/ 2147483646 h 2197"/>
              <a:gd name="T110" fmla="*/ 2147483646 w 2291"/>
              <a:gd name="T111" fmla="*/ 2147483646 h 2197"/>
              <a:gd name="T112" fmla="*/ 2147483646 w 2291"/>
              <a:gd name="T113" fmla="*/ 2147483646 h 2197"/>
              <a:gd name="T114" fmla="*/ 2147483646 w 2291"/>
              <a:gd name="T115" fmla="*/ 2147483646 h 2197"/>
              <a:gd name="T116" fmla="*/ 2147483646 w 2291"/>
              <a:gd name="T117" fmla="*/ 2147483646 h 2197"/>
              <a:gd name="T118" fmla="*/ 2147483646 w 2291"/>
              <a:gd name="T119" fmla="*/ 2147483646 h 2197"/>
              <a:gd name="T120" fmla="*/ 2147483646 w 2291"/>
              <a:gd name="T121" fmla="*/ 2147483646 h 2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a:extLst>
            <a:ext uri="{91240B29-F687-4F45-9708-019B960494DF}">
              <a14:hiddenLine xmlns:a14="http://schemas.microsoft.com/office/drawing/2010/main" w="9525">
                <a:solidFill>
                  <a:srgbClr val="000000"/>
                </a:solidFill>
                <a:round/>
                <a:headEnd/>
                <a:tailEnd/>
              </a14:hiddenLine>
            </a:ext>
          </a:extLst>
        </p:spPr>
        <p:txBody>
          <a:bodyPr lIns="60469" tIns="30235" rIns="60469" bIns="30235"/>
          <a:lstStyle/>
          <a:p>
            <a:pPr marL="0" marR="0" lvl="0" indent="0" algn="l" defTabSz="913226" rtl="0" eaLnBrk="0" fontAlgn="base" latinLnBrk="0" hangingPunct="0">
              <a:lnSpc>
                <a:spcPct val="100000"/>
              </a:lnSpc>
              <a:spcBef>
                <a:spcPct val="0"/>
              </a:spcBef>
              <a:spcAft>
                <a:spcPct val="0"/>
              </a:spcAft>
              <a:buClrTx/>
              <a:buSzTx/>
              <a:buFontTx/>
              <a:buNone/>
              <a:tabLst/>
              <a:defRPr/>
            </a:pPr>
            <a:endParaRPr kumimoji="0" lang="en-US" sz="1764" b="0" i="0" u="none" strike="noStrike" kern="0" cap="none" spc="0" normalizeH="0" baseline="0" noProof="0">
              <a:ln>
                <a:noFill/>
              </a:ln>
              <a:gradFill>
                <a:gsLst>
                  <a:gs pos="0">
                    <a:srgbClr val="FFFFFF"/>
                  </a:gs>
                  <a:gs pos="59000">
                    <a:srgbClr val="FFFFFF"/>
                  </a:gs>
                </a:gsLst>
                <a:lin ang="0" scaled="0"/>
              </a:gradFill>
              <a:effectLst/>
              <a:uLnTx/>
              <a:uFillTx/>
              <a:latin typeface="Segoe UI"/>
              <a:ea typeface="MS PGothic" pitchFamily="34" charset="-128"/>
              <a:cs typeface="+mn-cs"/>
            </a:endParaRPr>
          </a:p>
        </p:txBody>
      </p:sp>
      <p:sp>
        <p:nvSpPr>
          <p:cNvPr id="261" name="Rectangle 260">
            <a:extLst>
              <a:ext uri="{FF2B5EF4-FFF2-40B4-BE49-F238E27FC236}">
                <a16:creationId xmlns:a16="http://schemas.microsoft.com/office/drawing/2014/main" id="{4069994A-482C-49F8-AF42-C2FC930B3650}"/>
              </a:ext>
            </a:extLst>
          </p:cNvPr>
          <p:cNvSpPr/>
          <p:nvPr/>
        </p:nvSpPr>
        <p:spPr>
          <a:xfrm>
            <a:off x="2472489" y="3624503"/>
            <a:ext cx="309580" cy="320650"/>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264" name="Rectangle 263">
            <a:extLst>
              <a:ext uri="{FF2B5EF4-FFF2-40B4-BE49-F238E27FC236}">
                <a16:creationId xmlns:a16="http://schemas.microsoft.com/office/drawing/2014/main" id="{7678B065-031C-4BBA-9227-A94C0AD82DBE}"/>
              </a:ext>
            </a:extLst>
          </p:cNvPr>
          <p:cNvSpPr/>
          <p:nvPr/>
        </p:nvSpPr>
        <p:spPr>
          <a:xfrm>
            <a:off x="5857194" y="3819348"/>
            <a:ext cx="4692875" cy="46136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Non-SAP)</a:t>
            </a:r>
          </a:p>
        </p:txBody>
      </p:sp>
      <p:sp>
        <p:nvSpPr>
          <p:cNvPr id="265" name="Rectangle 264">
            <a:extLst>
              <a:ext uri="{FF2B5EF4-FFF2-40B4-BE49-F238E27FC236}">
                <a16:creationId xmlns:a16="http://schemas.microsoft.com/office/drawing/2014/main" id="{7FBC6534-901F-4BBD-96F2-9D7460633B26}"/>
              </a:ext>
            </a:extLst>
          </p:cNvPr>
          <p:cNvSpPr/>
          <p:nvPr/>
        </p:nvSpPr>
        <p:spPr>
          <a:xfrm>
            <a:off x="4739082" y="1452253"/>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66" name="Picture 265">
            <a:extLst>
              <a:ext uri="{FF2B5EF4-FFF2-40B4-BE49-F238E27FC236}">
                <a16:creationId xmlns:a16="http://schemas.microsoft.com/office/drawing/2014/main" id="{FACD557B-9692-452C-8040-6DFFBB7209D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042304" y="2440524"/>
            <a:ext cx="267706" cy="267706"/>
          </a:xfrm>
          <a:prstGeom prst="rect">
            <a:avLst/>
          </a:prstGeom>
        </p:spPr>
      </p:pic>
      <p:pic>
        <p:nvPicPr>
          <p:cNvPr id="267" name="Picture 266">
            <a:extLst>
              <a:ext uri="{FF2B5EF4-FFF2-40B4-BE49-F238E27FC236}">
                <a16:creationId xmlns:a16="http://schemas.microsoft.com/office/drawing/2014/main" id="{97268A0E-6368-4687-A62F-0AA18660F21D}"/>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311258" y="2440524"/>
            <a:ext cx="267706" cy="267706"/>
          </a:xfrm>
          <a:prstGeom prst="rect">
            <a:avLst/>
          </a:prstGeom>
        </p:spPr>
      </p:pic>
      <p:pic>
        <p:nvPicPr>
          <p:cNvPr id="268" name="Picture 267">
            <a:extLst>
              <a:ext uri="{FF2B5EF4-FFF2-40B4-BE49-F238E27FC236}">
                <a16:creationId xmlns:a16="http://schemas.microsoft.com/office/drawing/2014/main" id="{0B0DD642-1205-4F4B-AC0C-EE03DC769206}"/>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816380" y="2440524"/>
            <a:ext cx="267706" cy="267706"/>
          </a:xfrm>
          <a:prstGeom prst="rect">
            <a:avLst/>
          </a:prstGeom>
        </p:spPr>
      </p:pic>
      <p:pic>
        <p:nvPicPr>
          <p:cNvPr id="269" name="Picture 268">
            <a:extLst>
              <a:ext uri="{FF2B5EF4-FFF2-40B4-BE49-F238E27FC236}">
                <a16:creationId xmlns:a16="http://schemas.microsoft.com/office/drawing/2014/main" id="{C5619E5E-92FF-4021-8D8F-6C14303EB03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085334" y="2440524"/>
            <a:ext cx="267706" cy="267706"/>
          </a:xfrm>
          <a:prstGeom prst="rect">
            <a:avLst/>
          </a:prstGeom>
        </p:spPr>
      </p:pic>
      <p:sp>
        <p:nvSpPr>
          <p:cNvPr id="8" name="Rectangle 7">
            <a:extLst>
              <a:ext uri="{FF2B5EF4-FFF2-40B4-BE49-F238E27FC236}">
                <a16:creationId xmlns:a16="http://schemas.microsoft.com/office/drawing/2014/main" id="{8D3D498E-3DDC-4C3D-8B69-8E333CAD5452}"/>
              </a:ext>
            </a:extLst>
          </p:cNvPr>
          <p:cNvSpPr/>
          <p:nvPr/>
        </p:nvSpPr>
        <p:spPr>
          <a:xfrm>
            <a:off x="3976815" y="2751953"/>
            <a:ext cx="68386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Jumpbox</a:t>
            </a: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Patching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8985" y="1417736"/>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Prod BW AP+DB </a:t>
            </a:r>
          </a:p>
        </p:txBody>
      </p:sp>
      <p:sp>
        <p:nvSpPr>
          <p:cNvPr id="130" name="Rectangle 129">
            <a:extLst>
              <a:ext uri="{FF2B5EF4-FFF2-40B4-BE49-F238E27FC236}">
                <a16:creationId xmlns:a16="http://schemas.microsoft.com/office/drawing/2014/main" id="{2EE383F8-7A78-4E8C-A280-BB5FF6C176F0}"/>
              </a:ext>
            </a:extLst>
          </p:cNvPr>
          <p:cNvSpPr/>
          <p:nvPr/>
        </p:nvSpPr>
        <p:spPr>
          <a:xfrm>
            <a:off x="6046846" y="1616810"/>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ASCS/ERS</a:t>
            </a:r>
            <a:b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145" name="Picture 144">
            <a:extLst>
              <a:ext uri="{FF2B5EF4-FFF2-40B4-BE49-F238E27FC236}">
                <a16:creationId xmlns:a16="http://schemas.microsoft.com/office/drawing/2014/main" id="{1DD8DF9B-2781-463B-900B-0E709A5F9890}"/>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054322" y="2046534"/>
            <a:ext cx="299119" cy="299119"/>
          </a:xfrm>
          <a:prstGeom prst="rect">
            <a:avLst/>
          </a:prstGeom>
        </p:spPr>
      </p:pic>
      <p:pic>
        <p:nvPicPr>
          <p:cNvPr id="150" name="Picture 3">
            <a:extLst>
              <a:ext uri="{FF2B5EF4-FFF2-40B4-BE49-F238E27FC236}">
                <a16:creationId xmlns:a16="http://schemas.microsoft.com/office/drawing/2014/main" id="{3EC3728D-87C7-46B9-96DA-1438B55E3DE6}"/>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092131" y="2123434"/>
            <a:ext cx="287377" cy="146561"/>
          </a:xfrm>
          <a:prstGeom prst="rect">
            <a:avLst/>
          </a:prstGeom>
        </p:spPr>
      </p:pic>
      <p:pic>
        <p:nvPicPr>
          <p:cNvPr id="151" name="Picture 150">
            <a:extLst>
              <a:ext uri="{FF2B5EF4-FFF2-40B4-BE49-F238E27FC236}">
                <a16:creationId xmlns:a16="http://schemas.microsoft.com/office/drawing/2014/main" id="{D388A630-6BA9-4828-9F72-0B17F838DF2C}"/>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392635" y="2053573"/>
            <a:ext cx="299119" cy="299119"/>
          </a:xfrm>
          <a:prstGeom prst="rect">
            <a:avLst/>
          </a:prstGeom>
        </p:spPr>
      </p:pic>
      <p:pic>
        <p:nvPicPr>
          <p:cNvPr id="152" name="Picture 3">
            <a:extLst>
              <a:ext uri="{FF2B5EF4-FFF2-40B4-BE49-F238E27FC236}">
                <a16:creationId xmlns:a16="http://schemas.microsoft.com/office/drawing/2014/main" id="{4A9BAFA5-4EA9-4A83-81F9-1FB113ED877E}"/>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30444" y="2130473"/>
            <a:ext cx="287377" cy="146561"/>
          </a:xfrm>
          <a:prstGeom prst="rect">
            <a:avLst/>
          </a:prstGeom>
        </p:spPr>
      </p:pic>
      <p:pic>
        <p:nvPicPr>
          <p:cNvPr id="144" name="Picture 143">
            <a:extLst>
              <a:ext uri="{FF2B5EF4-FFF2-40B4-BE49-F238E27FC236}">
                <a16:creationId xmlns:a16="http://schemas.microsoft.com/office/drawing/2014/main" id="{302D1BD8-02C0-4EBE-B494-3D99D7B7F9D9}"/>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6296741" y="1904211"/>
            <a:ext cx="146410" cy="146410"/>
          </a:xfrm>
          <a:prstGeom prst="rect">
            <a:avLst/>
          </a:prstGeom>
        </p:spPr>
      </p:pic>
      <p:sp>
        <p:nvSpPr>
          <p:cNvPr id="282" name="Rectangle 281">
            <a:extLst>
              <a:ext uri="{FF2B5EF4-FFF2-40B4-BE49-F238E27FC236}">
                <a16:creationId xmlns:a16="http://schemas.microsoft.com/office/drawing/2014/main" id="{C1D942DF-0525-4FF2-ABA2-5238A29782CA}"/>
              </a:ext>
            </a:extLst>
          </p:cNvPr>
          <p:cNvSpPr/>
          <p:nvPr/>
        </p:nvSpPr>
        <p:spPr>
          <a:xfrm>
            <a:off x="8653504" y="1613775"/>
            <a:ext cx="1712506" cy="79543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9144" r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HANA System Replication</a:t>
            </a:r>
          </a:p>
        </p:txBody>
      </p:sp>
      <p:pic>
        <p:nvPicPr>
          <p:cNvPr id="283" name="Picture 282">
            <a:extLst>
              <a:ext uri="{FF2B5EF4-FFF2-40B4-BE49-F238E27FC236}">
                <a16:creationId xmlns:a16="http://schemas.microsoft.com/office/drawing/2014/main" id="{616D0037-B1CF-48CE-A93F-F41FB08E363C}"/>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394821" y="1761030"/>
            <a:ext cx="146410" cy="146410"/>
          </a:xfrm>
          <a:prstGeom prst="rect">
            <a:avLst/>
          </a:prstGeom>
        </p:spPr>
      </p:pic>
      <p:pic>
        <p:nvPicPr>
          <p:cNvPr id="284" name="Picture 283">
            <a:extLst>
              <a:ext uri="{FF2B5EF4-FFF2-40B4-BE49-F238E27FC236}">
                <a16:creationId xmlns:a16="http://schemas.microsoft.com/office/drawing/2014/main" id="{5703B418-8C24-4A15-84BE-09D0C4591F8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907072" y="1897112"/>
            <a:ext cx="443884" cy="438350"/>
          </a:xfrm>
          <a:prstGeom prst="rect">
            <a:avLst/>
          </a:prstGeom>
        </p:spPr>
      </p:pic>
      <p:pic>
        <p:nvPicPr>
          <p:cNvPr id="285" name="Picture 284">
            <a:extLst>
              <a:ext uri="{FF2B5EF4-FFF2-40B4-BE49-F238E27FC236}">
                <a16:creationId xmlns:a16="http://schemas.microsoft.com/office/drawing/2014/main" id="{2C1D56EC-7DF7-44D8-9A2F-45B88700CEF6}"/>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603489" y="1899221"/>
            <a:ext cx="443884" cy="438350"/>
          </a:xfrm>
          <a:prstGeom prst="rect">
            <a:avLst/>
          </a:prstGeom>
        </p:spPr>
      </p:pic>
      <p:pic>
        <p:nvPicPr>
          <p:cNvPr id="286" name="Picture 285">
            <a:extLst>
              <a:ext uri="{FF2B5EF4-FFF2-40B4-BE49-F238E27FC236}">
                <a16:creationId xmlns:a16="http://schemas.microsoft.com/office/drawing/2014/main" id="{59AADEE8-C494-47E7-B302-20E938009AD0}"/>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905419" y="2052586"/>
            <a:ext cx="559309" cy="116657"/>
          </a:xfrm>
          <a:prstGeom prst="rect">
            <a:avLst/>
          </a:prstGeom>
        </p:spPr>
      </p:pic>
      <p:pic>
        <p:nvPicPr>
          <p:cNvPr id="287" name="Picture 286">
            <a:extLst>
              <a:ext uri="{FF2B5EF4-FFF2-40B4-BE49-F238E27FC236}">
                <a16:creationId xmlns:a16="http://schemas.microsoft.com/office/drawing/2014/main" id="{F0233747-A729-4218-A7CD-EBC87F81A951}"/>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601836" y="2054695"/>
            <a:ext cx="559309" cy="116657"/>
          </a:xfrm>
          <a:prstGeom prst="rect">
            <a:avLst/>
          </a:prstGeom>
        </p:spPr>
      </p:pic>
      <p:cxnSp>
        <p:nvCxnSpPr>
          <p:cNvPr id="288" name="Connector: Elbow 287">
            <a:extLst>
              <a:ext uri="{FF2B5EF4-FFF2-40B4-BE49-F238E27FC236}">
                <a16:creationId xmlns:a16="http://schemas.microsoft.com/office/drawing/2014/main" id="{8A66D3CF-ED44-45D4-BB21-5DDDEFD5F43D}"/>
              </a:ext>
            </a:extLst>
          </p:cNvPr>
          <p:cNvCxnSpPr>
            <a:cxnSpLocks/>
            <a:stCxn id="284" idx="0"/>
            <a:endCxn id="285" idx="0"/>
          </p:cNvCxnSpPr>
          <p:nvPr/>
        </p:nvCxnSpPr>
        <p:spPr>
          <a:xfrm rot="16200000" flipH="1">
            <a:off x="9476167" y="1549958"/>
            <a:ext cx="2109" cy="696417"/>
          </a:xfrm>
          <a:prstGeom prst="bentConnector3">
            <a:avLst>
              <a:gd name="adj1" fmla="val -6309436"/>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288">
            <a:extLst>
              <a:ext uri="{FF2B5EF4-FFF2-40B4-BE49-F238E27FC236}">
                <a16:creationId xmlns:a16="http://schemas.microsoft.com/office/drawing/2014/main" id="{5C120C75-924C-4D72-AA23-D1F392C55D0F}"/>
              </a:ext>
            </a:extLst>
          </p:cNvPr>
          <p:cNvCxnSpPr>
            <a:cxnSpLocks/>
            <a:stCxn id="145" idx="0"/>
            <a:endCxn id="151" idx="0"/>
          </p:cNvCxnSpPr>
          <p:nvPr/>
        </p:nvCxnSpPr>
        <p:spPr>
          <a:xfrm rot="16200000" flipH="1">
            <a:off x="6369518" y="1880897"/>
            <a:ext cx="7039" cy="338313"/>
          </a:xfrm>
          <a:prstGeom prst="bentConnector3">
            <a:avLst>
              <a:gd name="adj1" fmla="val -2778079"/>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7FB0E952-1A63-4D27-B30B-65BBB8C5F8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8822" y="2273647"/>
            <a:ext cx="234376" cy="234376"/>
          </a:xfrm>
          <a:prstGeom prst="rect">
            <a:avLst/>
          </a:prstGeom>
        </p:spPr>
      </p:pic>
      <p:sp>
        <p:nvSpPr>
          <p:cNvPr id="292" name="Rectangle 291">
            <a:extLst>
              <a:ext uri="{FF2B5EF4-FFF2-40B4-BE49-F238E27FC236}">
                <a16:creationId xmlns:a16="http://schemas.microsoft.com/office/drawing/2014/main" id="{A1A0DE7E-CCEC-4FD4-A7E0-C3C91A2F17B7}"/>
              </a:ext>
            </a:extLst>
          </p:cNvPr>
          <p:cNvSpPr/>
          <p:nvPr/>
        </p:nvSpPr>
        <p:spPr>
          <a:xfrm>
            <a:off x="3374077" y="4985242"/>
            <a:ext cx="2260659" cy="167502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293" name="Rectangle 292">
            <a:extLst>
              <a:ext uri="{FF2B5EF4-FFF2-40B4-BE49-F238E27FC236}">
                <a16:creationId xmlns:a16="http://schemas.microsoft.com/office/drawing/2014/main" id="{6726C409-3CCD-4772-8707-6DE6DFDDA023}"/>
              </a:ext>
            </a:extLst>
          </p:cNvPr>
          <p:cNvSpPr/>
          <p:nvPr/>
        </p:nvSpPr>
        <p:spPr>
          <a:xfrm>
            <a:off x="3462786" y="5253630"/>
            <a:ext cx="430473" cy="131184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94" name="Picture 293">
            <a:extLst>
              <a:ext uri="{FF2B5EF4-FFF2-40B4-BE49-F238E27FC236}">
                <a16:creationId xmlns:a16="http://schemas.microsoft.com/office/drawing/2014/main" id="{9B9E5E1A-2E4C-4559-853C-E2A59A10127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32442" y="4972120"/>
            <a:ext cx="301737" cy="301737"/>
          </a:xfrm>
          <a:prstGeom prst="rect">
            <a:avLst/>
          </a:prstGeom>
        </p:spPr>
      </p:pic>
      <p:pic>
        <p:nvPicPr>
          <p:cNvPr id="295" name="Picture 294">
            <a:extLst>
              <a:ext uri="{FF2B5EF4-FFF2-40B4-BE49-F238E27FC236}">
                <a16:creationId xmlns:a16="http://schemas.microsoft.com/office/drawing/2014/main" id="{803327B5-8A03-4D89-83BF-D2BC33E59C7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68445" y="5902017"/>
            <a:ext cx="239412" cy="239412"/>
          </a:xfrm>
          <a:prstGeom prst="rect">
            <a:avLst/>
          </a:prstGeom>
        </p:spPr>
      </p:pic>
      <p:cxnSp>
        <p:nvCxnSpPr>
          <p:cNvPr id="296" name="Connector: Elbow 295">
            <a:extLst>
              <a:ext uri="{FF2B5EF4-FFF2-40B4-BE49-F238E27FC236}">
                <a16:creationId xmlns:a16="http://schemas.microsoft.com/office/drawing/2014/main" id="{1830D461-B532-4F36-B892-1447FF058B8B}"/>
              </a:ext>
            </a:extLst>
          </p:cNvPr>
          <p:cNvCxnSpPr>
            <a:cxnSpLocks/>
            <a:stCxn id="261" idx="2"/>
            <a:endCxn id="295" idx="1"/>
          </p:cNvCxnSpPr>
          <p:nvPr/>
        </p:nvCxnSpPr>
        <p:spPr>
          <a:xfrm rot="16200000" flipH="1">
            <a:off x="2059577" y="4512855"/>
            <a:ext cx="2076570" cy="941166"/>
          </a:xfrm>
          <a:prstGeom prst="bentConnector2">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0C8B0C1D-8328-4142-A753-3215AA3B31B3}"/>
              </a:ext>
            </a:extLst>
          </p:cNvPr>
          <p:cNvSpPr txBox="1"/>
          <p:nvPr/>
        </p:nvSpPr>
        <p:spPr>
          <a:xfrm>
            <a:off x="3404047" y="6142017"/>
            <a:ext cx="558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Express</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Route</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298" name="Rectangle 297">
            <a:extLst>
              <a:ext uri="{FF2B5EF4-FFF2-40B4-BE49-F238E27FC236}">
                <a16:creationId xmlns:a16="http://schemas.microsoft.com/office/drawing/2014/main" id="{71527BB1-2936-4C0F-A329-F39C5B42A80C}"/>
              </a:ext>
            </a:extLst>
          </p:cNvPr>
          <p:cNvSpPr/>
          <p:nvPr/>
        </p:nvSpPr>
        <p:spPr>
          <a:xfrm>
            <a:off x="3980027" y="5240692"/>
            <a:ext cx="719901" cy="13218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301" name="Picture 300">
            <a:extLst>
              <a:ext uri="{FF2B5EF4-FFF2-40B4-BE49-F238E27FC236}">
                <a16:creationId xmlns:a16="http://schemas.microsoft.com/office/drawing/2014/main" id="{C4D9CFC4-AA25-41C9-8F7A-F421E148F76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681" y="5515822"/>
            <a:ext cx="234376" cy="234376"/>
          </a:xfrm>
          <a:prstGeom prst="rect">
            <a:avLst/>
          </a:prstGeom>
        </p:spPr>
      </p:pic>
      <p:sp>
        <p:nvSpPr>
          <p:cNvPr id="302" name="Rectangle 301">
            <a:extLst>
              <a:ext uri="{FF2B5EF4-FFF2-40B4-BE49-F238E27FC236}">
                <a16:creationId xmlns:a16="http://schemas.microsoft.com/office/drawing/2014/main" id="{E4E70616-15AD-4348-BA27-E48A6701611C}"/>
              </a:ext>
            </a:extLst>
          </p:cNvPr>
          <p:cNvSpPr/>
          <p:nvPr/>
        </p:nvSpPr>
        <p:spPr>
          <a:xfrm>
            <a:off x="5841927" y="4987978"/>
            <a:ext cx="4719393" cy="167228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DR/QA)</a:t>
            </a:r>
          </a:p>
        </p:txBody>
      </p:sp>
      <p:pic>
        <p:nvPicPr>
          <p:cNvPr id="303" name="Picture 302">
            <a:extLst>
              <a:ext uri="{FF2B5EF4-FFF2-40B4-BE49-F238E27FC236}">
                <a16:creationId xmlns:a16="http://schemas.microsoft.com/office/drawing/2014/main" id="{33D28A2E-319F-42AB-97CC-5B319A226171}"/>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998516" y="5844723"/>
            <a:ext cx="281831" cy="281831"/>
          </a:xfrm>
          <a:prstGeom prst="rect">
            <a:avLst/>
          </a:prstGeom>
        </p:spPr>
      </p:pic>
      <p:sp>
        <p:nvSpPr>
          <p:cNvPr id="305" name="Rectangle 304">
            <a:extLst>
              <a:ext uri="{FF2B5EF4-FFF2-40B4-BE49-F238E27FC236}">
                <a16:creationId xmlns:a16="http://schemas.microsoft.com/office/drawing/2014/main" id="{C1736C60-8B71-4300-81CA-0D5189884B82}"/>
              </a:ext>
            </a:extLst>
          </p:cNvPr>
          <p:cNvSpPr/>
          <p:nvPr/>
        </p:nvSpPr>
        <p:spPr>
          <a:xfrm>
            <a:off x="4779498" y="5253198"/>
            <a:ext cx="719901" cy="13218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316" name="Rectangle 315">
            <a:extLst>
              <a:ext uri="{FF2B5EF4-FFF2-40B4-BE49-F238E27FC236}">
                <a16:creationId xmlns:a16="http://schemas.microsoft.com/office/drawing/2014/main" id="{EFF220A7-3E42-4765-B49D-EF8E200141AA}"/>
              </a:ext>
            </a:extLst>
          </p:cNvPr>
          <p:cNvSpPr/>
          <p:nvPr/>
        </p:nvSpPr>
        <p:spPr>
          <a:xfrm>
            <a:off x="5936521" y="5421662"/>
            <a:ext cx="4556408" cy="102041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DR/QA BW AP+DB </a:t>
            </a:r>
          </a:p>
        </p:txBody>
      </p:sp>
      <p:pic>
        <p:nvPicPr>
          <p:cNvPr id="318" name="Picture 317">
            <a:extLst>
              <a:ext uri="{FF2B5EF4-FFF2-40B4-BE49-F238E27FC236}">
                <a16:creationId xmlns:a16="http://schemas.microsoft.com/office/drawing/2014/main" id="{EA529484-9182-455C-93C4-BF021ABC9744}"/>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065448" y="5869629"/>
            <a:ext cx="299119" cy="299119"/>
          </a:xfrm>
          <a:prstGeom prst="rect">
            <a:avLst/>
          </a:prstGeom>
        </p:spPr>
      </p:pic>
      <p:pic>
        <p:nvPicPr>
          <p:cNvPr id="319" name="Picture 3">
            <a:extLst>
              <a:ext uri="{FF2B5EF4-FFF2-40B4-BE49-F238E27FC236}">
                <a16:creationId xmlns:a16="http://schemas.microsoft.com/office/drawing/2014/main" id="{C51B11BD-8AB2-4276-A939-CF2F67129AE9}"/>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103257" y="5946529"/>
            <a:ext cx="287377" cy="146561"/>
          </a:xfrm>
          <a:prstGeom prst="rect">
            <a:avLst/>
          </a:prstGeom>
        </p:spPr>
      </p:pic>
      <p:pic>
        <p:nvPicPr>
          <p:cNvPr id="335" name="Picture 334">
            <a:extLst>
              <a:ext uri="{FF2B5EF4-FFF2-40B4-BE49-F238E27FC236}">
                <a16:creationId xmlns:a16="http://schemas.microsoft.com/office/drawing/2014/main" id="{CB5DBAE0-CA0F-4EA1-93D9-B08358CDA56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0262" y="6186321"/>
            <a:ext cx="234376" cy="234376"/>
          </a:xfrm>
          <a:prstGeom prst="rect">
            <a:avLst/>
          </a:prstGeom>
        </p:spPr>
      </p:pic>
      <p:pic>
        <p:nvPicPr>
          <p:cNvPr id="336" name="Picture 335">
            <a:extLst>
              <a:ext uri="{FF2B5EF4-FFF2-40B4-BE49-F238E27FC236}">
                <a16:creationId xmlns:a16="http://schemas.microsoft.com/office/drawing/2014/main" id="{CBB4C6BA-2167-4431-9A76-159F97CC7E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0258" y="3550792"/>
            <a:ext cx="234376" cy="234376"/>
          </a:xfrm>
          <a:prstGeom prst="rect">
            <a:avLst/>
          </a:prstGeom>
        </p:spPr>
      </p:pic>
      <p:pic>
        <p:nvPicPr>
          <p:cNvPr id="337" name="Picture 336">
            <a:extLst>
              <a:ext uri="{FF2B5EF4-FFF2-40B4-BE49-F238E27FC236}">
                <a16:creationId xmlns:a16="http://schemas.microsoft.com/office/drawing/2014/main" id="{7CB3B248-89DA-4B35-85C0-460D2607A97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0595" y="5530084"/>
            <a:ext cx="234376" cy="234376"/>
          </a:xfrm>
          <a:prstGeom prst="rect">
            <a:avLst/>
          </a:prstGeom>
        </p:spPr>
      </p:pic>
      <p:pic>
        <p:nvPicPr>
          <p:cNvPr id="338" name="Picture 337">
            <a:extLst>
              <a:ext uri="{FF2B5EF4-FFF2-40B4-BE49-F238E27FC236}">
                <a16:creationId xmlns:a16="http://schemas.microsoft.com/office/drawing/2014/main" id="{98F50F8E-B0BF-406E-B920-7DD37A88D4E8}"/>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23934" y="1955247"/>
            <a:ext cx="239412" cy="239412"/>
          </a:xfrm>
          <a:prstGeom prst="rect">
            <a:avLst/>
          </a:prstGeom>
        </p:spPr>
      </p:pic>
      <p:sp>
        <p:nvSpPr>
          <p:cNvPr id="339" name="TextBox 338">
            <a:extLst>
              <a:ext uri="{FF2B5EF4-FFF2-40B4-BE49-F238E27FC236}">
                <a16:creationId xmlns:a16="http://schemas.microsoft.com/office/drawing/2014/main" id="{486CB7F4-0D75-4D9D-A8AD-A628E4B42F8A}"/>
              </a:ext>
            </a:extLst>
          </p:cNvPr>
          <p:cNvSpPr txBox="1"/>
          <p:nvPr/>
        </p:nvSpPr>
        <p:spPr>
          <a:xfrm>
            <a:off x="3363835" y="2214927"/>
            <a:ext cx="5585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VNET</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pic>
        <p:nvPicPr>
          <p:cNvPr id="340" name="Picture 339">
            <a:extLst>
              <a:ext uri="{FF2B5EF4-FFF2-40B4-BE49-F238E27FC236}">
                <a16:creationId xmlns:a16="http://schemas.microsoft.com/office/drawing/2014/main" id="{CA5ADC1C-34B7-4EE0-AA7D-0D407CF3A857}"/>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57687" y="5307131"/>
            <a:ext cx="239412" cy="239412"/>
          </a:xfrm>
          <a:prstGeom prst="rect">
            <a:avLst/>
          </a:prstGeom>
        </p:spPr>
      </p:pic>
      <p:sp>
        <p:nvSpPr>
          <p:cNvPr id="341" name="TextBox 340">
            <a:extLst>
              <a:ext uri="{FF2B5EF4-FFF2-40B4-BE49-F238E27FC236}">
                <a16:creationId xmlns:a16="http://schemas.microsoft.com/office/drawing/2014/main" id="{AADFD2A9-604F-4815-AA58-C54DA08A9952}"/>
              </a:ext>
            </a:extLst>
          </p:cNvPr>
          <p:cNvSpPr txBox="1"/>
          <p:nvPr/>
        </p:nvSpPr>
        <p:spPr>
          <a:xfrm>
            <a:off x="3397452" y="5540794"/>
            <a:ext cx="5585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VNET</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342" name="Rectangle 341">
            <a:extLst>
              <a:ext uri="{FF2B5EF4-FFF2-40B4-BE49-F238E27FC236}">
                <a16:creationId xmlns:a16="http://schemas.microsoft.com/office/drawing/2014/main" id="{CCF8873E-9140-4E14-9EB0-F860AB33A26C}"/>
              </a:ext>
            </a:extLst>
          </p:cNvPr>
          <p:cNvSpPr/>
          <p:nvPr/>
        </p:nvSpPr>
        <p:spPr>
          <a:xfrm>
            <a:off x="4018236" y="5238463"/>
            <a:ext cx="67481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Web Dispatcher</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3" name="Rectangle 342">
            <a:extLst>
              <a:ext uri="{FF2B5EF4-FFF2-40B4-BE49-F238E27FC236}">
                <a16:creationId xmlns:a16="http://schemas.microsoft.com/office/drawing/2014/main" id="{3D2C3709-6A46-4947-9EDF-306A19B0E511}"/>
              </a:ext>
            </a:extLst>
          </p:cNvPr>
          <p:cNvSpPr/>
          <p:nvPr/>
        </p:nvSpPr>
        <p:spPr>
          <a:xfrm>
            <a:off x="4811919" y="5229016"/>
            <a:ext cx="67481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45" name="Picture 344">
            <a:extLst>
              <a:ext uri="{FF2B5EF4-FFF2-40B4-BE49-F238E27FC236}">
                <a16:creationId xmlns:a16="http://schemas.microsoft.com/office/drawing/2014/main" id="{22FF2649-21B9-4C47-848A-35342952200D}"/>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885784" y="5876778"/>
            <a:ext cx="299119" cy="299119"/>
          </a:xfrm>
          <a:prstGeom prst="rect">
            <a:avLst/>
          </a:prstGeom>
        </p:spPr>
      </p:pic>
      <p:pic>
        <p:nvPicPr>
          <p:cNvPr id="346" name="Picture 3">
            <a:extLst>
              <a:ext uri="{FF2B5EF4-FFF2-40B4-BE49-F238E27FC236}">
                <a16:creationId xmlns:a16="http://schemas.microsoft.com/office/drawing/2014/main" id="{0120497E-FD9F-48DB-AE1F-27F09BF01F85}"/>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23593" y="5953678"/>
            <a:ext cx="287377" cy="146561"/>
          </a:xfrm>
          <a:prstGeom prst="rect">
            <a:avLst/>
          </a:prstGeom>
        </p:spPr>
      </p:pic>
      <p:sp>
        <p:nvSpPr>
          <p:cNvPr id="347" name="Rectangle 346">
            <a:extLst>
              <a:ext uri="{FF2B5EF4-FFF2-40B4-BE49-F238E27FC236}">
                <a16:creationId xmlns:a16="http://schemas.microsoft.com/office/drawing/2014/main" id="{30E6EA4D-2F4B-474C-9DF8-42001F7479A1}"/>
              </a:ext>
            </a:extLst>
          </p:cNvPr>
          <p:cNvSpPr/>
          <p:nvPr/>
        </p:nvSpPr>
        <p:spPr>
          <a:xfrm>
            <a:off x="5932009" y="4028344"/>
            <a:ext cx="4553999" cy="2090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Non-Prod AP+DB</a:t>
            </a:r>
          </a:p>
        </p:txBody>
      </p:sp>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flipV="1">
            <a:off x="5581096" y="2465733"/>
            <a:ext cx="276098" cy="87517"/>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8" name="Connector: Elbow 347">
            <a:extLst>
              <a:ext uri="{FF2B5EF4-FFF2-40B4-BE49-F238E27FC236}">
                <a16:creationId xmlns:a16="http://schemas.microsoft.com/office/drawing/2014/main" id="{EA6DBA57-9BB2-49E4-BB38-1A2718F7B706}"/>
              </a:ext>
            </a:extLst>
          </p:cNvPr>
          <p:cNvCxnSpPr>
            <a:cxnSpLocks/>
            <a:stCxn id="118" idx="3"/>
            <a:endCxn id="264" idx="1"/>
          </p:cNvCxnSpPr>
          <p:nvPr/>
        </p:nvCxnSpPr>
        <p:spPr>
          <a:xfrm>
            <a:off x="5581096" y="2553250"/>
            <a:ext cx="276098" cy="1496782"/>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9" name="Rectangle 348">
            <a:extLst>
              <a:ext uri="{FF2B5EF4-FFF2-40B4-BE49-F238E27FC236}">
                <a16:creationId xmlns:a16="http://schemas.microsoft.com/office/drawing/2014/main" id="{A2E2833B-C521-4233-A403-280C87A830D5}"/>
              </a:ext>
            </a:extLst>
          </p:cNvPr>
          <p:cNvSpPr/>
          <p:nvPr/>
        </p:nvSpPr>
        <p:spPr>
          <a:xfrm>
            <a:off x="3321475" y="423264"/>
            <a:ext cx="3619445" cy="4965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(Existing)</a:t>
            </a:r>
          </a:p>
        </p:txBody>
      </p:sp>
      <p:sp>
        <p:nvSpPr>
          <p:cNvPr id="350" name="Rectangle 349">
            <a:extLst>
              <a:ext uri="{FF2B5EF4-FFF2-40B4-BE49-F238E27FC236}">
                <a16:creationId xmlns:a16="http://schemas.microsoft.com/office/drawing/2014/main" id="{110DF946-B182-47AA-B5FD-B1B59052B7BA}"/>
              </a:ext>
            </a:extLst>
          </p:cNvPr>
          <p:cNvSpPr/>
          <p:nvPr/>
        </p:nvSpPr>
        <p:spPr>
          <a:xfrm>
            <a:off x="4287865" y="632174"/>
            <a:ext cx="2528566" cy="23929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Prod AP+DB</a:t>
            </a:r>
          </a:p>
        </p:txBody>
      </p:sp>
      <p:sp>
        <p:nvSpPr>
          <p:cNvPr id="351" name="Rectangle 350">
            <a:extLst>
              <a:ext uri="{FF2B5EF4-FFF2-40B4-BE49-F238E27FC236}">
                <a16:creationId xmlns:a16="http://schemas.microsoft.com/office/drawing/2014/main" id="{0DFEBC41-2A25-43B4-B5CD-C1ED298C652A}"/>
              </a:ext>
            </a:extLst>
          </p:cNvPr>
          <p:cNvSpPr/>
          <p:nvPr/>
        </p:nvSpPr>
        <p:spPr>
          <a:xfrm>
            <a:off x="3407174" y="634089"/>
            <a:ext cx="800433" cy="246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 Subnet</a:t>
            </a:r>
          </a:p>
        </p:txBody>
      </p:sp>
      <p:sp>
        <p:nvSpPr>
          <p:cNvPr id="60" name="Thought Bubble: Cloud 59">
            <a:extLst>
              <a:ext uri="{FF2B5EF4-FFF2-40B4-BE49-F238E27FC236}">
                <a16:creationId xmlns:a16="http://schemas.microsoft.com/office/drawing/2014/main" id="{777E52B3-2873-4FBB-9D90-6D152E82316E}"/>
              </a:ext>
            </a:extLst>
          </p:cNvPr>
          <p:cNvSpPr/>
          <p:nvPr/>
        </p:nvSpPr>
        <p:spPr>
          <a:xfrm>
            <a:off x="1722054" y="477073"/>
            <a:ext cx="355136" cy="1864677"/>
          </a:xfrm>
          <a:prstGeom prst="cloudCallout">
            <a:avLst>
              <a:gd name="adj1" fmla="val -13147"/>
              <a:gd name="adj2" fmla="val 2144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TextBox 261">
            <a:extLst>
              <a:ext uri="{FF2B5EF4-FFF2-40B4-BE49-F238E27FC236}">
                <a16:creationId xmlns:a16="http://schemas.microsoft.com/office/drawing/2014/main" id="{5D3275E6-8B12-418F-A5D7-153DE4133B1F}"/>
              </a:ext>
            </a:extLst>
          </p:cNvPr>
          <p:cNvSpPr txBox="1"/>
          <p:nvPr/>
        </p:nvSpPr>
        <p:spPr>
          <a:xfrm>
            <a:off x="1534568" y="306977"/>
            <a:ext cx="344094" cy="338554"/>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t>S2S</a:t>
            </a:r>
            <a:b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br>
            <a: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t>VPN</a:t>
            </a:r>
          </a:p>
        </p:txBody>
      </p:sp>
      <p:sp>
        <p:nvSpPr>
          <p:cNvPr id="360" name="Rectangle 359">
            <a:extLst>
              <a:ext uri="{FF2B5EF4-FFF2-40B4-BE49-F238E27FC236}">
                <a16:creationId xmlns:a16="http://schemas.microsoft.com/office/drawing/2014/main" id="{D372FA96-42E2-43C8-987A-97E3E5690B3D}"/>
              </a:ext>
            </a:extLst>
          </p:cNvPr>
          <p:cNvSpPr/>
          <p:nvPr/>
        </p:nvSpPr>
        <p:spPr>
          <a:xfrm>
            <a:off x="5932009" y="2566030"/>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Prod BW AP+DB </a:t>
            </a:r>
          </a:p>
        </p:txBody>
      </p:sp>
      <p:pic>
        <p:nvPicPr>
          <p:cNvPr id="373" name="Picture 372">
            <a:extLst>
              <a:ext uri="{FF2B5EF4-FFF2-40B4-BE49-F238E27FC236}">
                <a16:creationId xmlns:a16="http://schemas.microsoft.com/office/drawing/2014/main" id="{C08999EE-2E42-441C-96B8-BA93A886103A}"/>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692598" y="2994719"/>
            <a:ext cx="443884" cy="438350"/>
          </a:xfrm>
          <a:prstGeom prst="rect">
            <a:avLst/>
          </a:prstGeom>
        </p:spPr>
      </p:pic>
      <p:pic>
        <p:nvPicPr>
          <p:cNvPr id="379" name="Picture 378">
            <a:extLst>
              <a:ext uri="{FF2B5EF4-FFF2-40B4-BE49-F238E27FC236}">
                <a16:creationId xmlns:a16="http://schemas.microsoft.com/office/drawing/2014/main" id="{09501080-B09E-4F98-A140-6A76F01807C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0949" y="3338933"/>
            <a:ext cx="234376" cy="234376"/>
          </a:xfrm>
          <a:prstGeom prst="rect">
            <a:avLst/>
          </a:prstGeom>
        </p:spPr>
      </p:pic>
      <p:cxnSp>
        <p:nvCxnSpPr>
          <p:cNvPr id="344" name="Connector: Elbow 343">
            <a:extLst>
              <a:ext uri="{FF2B5EF4-FFF2-40B4-BE49-F238E27FC236}">
                <a16:creationId xmlns:a16="http://schemas.microsoft.com/office/drawing/2014/main" id="{AA63C926-577E-4DDF-AF71-03948F4F1A78}"/>
              </a:ext>
            </a:extLst>
          </p:cNvPr>
          <p:cNvCxnSpPr>
            <a:cxnSpLocks/>
            <a:stCxn id="287" idx="3"/>
            <a:endCxn id="330" idx="3"/>
          </p:cNvCxnSpPr>
          <p:nvPr/>
        </p:nvCxnSpPr>
        <p:spPr>
          <a:xfrm flipH="1">
            <a:off x="9875169" y="2113024"/>
            <a:ext cx="285976" cy="3922617"/>
          </a:xfrm>
          <a:prstGeom prst="bentConnector3">
            <a:avLst>
              <a:gd name="adj1" fmla="val -15935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81" name="Picture 380">
            <a:extLst>
              <a:ext uri="{FF2B5EF4-FFF2-40B4-BE49-F238E27FC236}">
                <a16:creationId xmlns:a16="http://schemas.microsoft.com/office/drawing/2014/main" id="{7FA60B06-0E15-4E91-AAAA-4DC2C4052AA3}"/>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332378" y="5840961"/>
            <a:ext cx="443884" cy="438350"/>
          </a:xfrm>
          <a:prstGeom prst="rect">
            <a:avLst/>
          </a:prstGeom>
        </p:spPr>
      </p:pic>
      <p:pic>
        <p:nvPicPr>
          <p:cNvPr id="382" name="Picture 381">
            <a:extLst>
              <a:ext uri="{FF2B5EF4-FFF2-40B4-BE49-F238E27FC236}">
                <a16:creationId xmlns:a16="http://schemas.microsoft.com/office/drawing/2014/main" id="{D2350083-843A-4D8B-A92A-E544E656599F}"/>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375829" y="5863390"/>
            <a:ext cx="299119" cy="299119"/>
          </a:xfrm>
          <a:prstGeom prst="rect">
            <a:avLst/>
          </a:prstGeom>
        </p:spPr>
      </p:pic>
      <p:pic>
        <p:nvPicPr>
          <p:cNvPr id="383" name="Picture 3">
            <a:extLst>
              <a:ext uri="{FF2B5EF4-FFF2-40B4-BE49-F238E27FC236}">
                <a16:creationId xmlns:a16="http://schemas.microsoft.com/office/drawing/2014/main" id="{54A19098-B2CE-4C7E-92D0-845F79F754EF}"/>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413638" y="5940290"/>
            <a:ext cx="287377" cy="146561"/>
          </a:xfrm>
          <a:prstGeom prst="rect">
            <a:avLst/>
          </a:prstGeom>
        </p:spPr>
      </p:pic>
      <p:pic>
        <p:nvPicPr>
          <p:cNvPr id="384" name="Picture 383">
            <a:extLst>
              <a:ext uri="{FF2B5EF4-FFF2-40B4-BE49-F238E27FC236}">
                <a16:creationId xmlns:a16="http://schemas.microsoft.com/office/drawing/2014/main" id="{9EFCC382-F1F2-4812-A2C5-E1C949659F72}"/>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222745" y="5870539"/>
            <a:ext cx="299119" cy="299119"/>
          </a:xfrm>
          <a:prstGeom prst="rect">
            <a:avLst/>
          </a:prstGeom>
        </p:spPr>
      </p:pic>
      <p:pic>
        <p:nvPicPr>
          <p:cNvPr id="385" name="Picture 3">
            <a:extLst>
              <a:ext uri="{FF2B5EF4-FFF2-40B4-BE49-F238E27FC236}">
                <a16:creationId xmlns:a16="http://schemas.microsoft.com/office/drawing/2014/main" id="{9FA7FC7A-DF6C-4AEA-8121-D2488566DB6A}"/>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260554" y="5947439"/>
            <a:ext cx="287377" cy="146561"/>
          </a:xfrm>
          <a:prstGeom prst="rect">
            <a:avLst/>
          </a:prstGeom>
        </p:spPr>
      </p:pic>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Running SAP HANA on</a:t>
            </a:r>
            <a:b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b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Azure VM HA + DR</a:t>
            </a:r>
            <a:endParaRPr kumimoji="0" lang="en-US" sz="27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69683" y="1153706"/>
            <a:ext cx="301737" cy="301737"/>
          </a:xfrm>
          <a:prstGeom prst="rect">
            <a:avLst/>
          </a:prstGeom>
        </p:spPr>
      </p:pic>
      <p:pic>
        <p:nvPicPr>
          <p:cNvPr id="173" name="Picture 172">
            <a:extLst>
              <a:ext uri="{FF2B5EF4-FFF2-40B4-BE49-F238E27FC236}">
                <a16:creationId xmlns:a16="http://schemas.microsoft.com/office/drawing/2014/main" id="{CFA9EBC0-CC0C-4881-9F7D-8D2BBAAA9595}"/>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478992" y="371859"/>
            <a:ext cx="301737" cy="301737"/>
          </a:xfrm>
          <a:prstGeom prst="rect">
            <a:avLst/>
          </a:prstGeom>
        </p:spPr>
      </p:pic>
      <p:pic>
        <p:nvPicPr>
          <p:cNvPr id="219" name="Picture 218">
            <a:extLst>
              <a:ext uri="{FF2B5EF4-FFF2-40B4-BE49-F238E27FC236}">
                <a16:creationId xmlns:a16="http://schemas.microsoft.com/office/drawing/2014/main" id="{F1EB3979-8764-4653-B42F-DF9EBA2C5F6B}"/>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6968" y="4966702"/>
            <a:ext cx="301737" cy="301737"/>
          </a:xfrm>
          <a:prstGeom prst="rect">
            <a:avLst/>
          </a:prstGeom>
        </p:spPr>
      </p:pic>
      <p:sp>
        <p:nvSpPr>
          <p:cNvPr id="55" name="TextBox 54">
            <a:extLst>
              <a:ext uri="{FF2B5EF4-FFF2-40B4-BE49-F238E27FC236}">
                <a16:creationId xmlns:a16="http://schemas.microsoft.com/office/drawing/2014/main" id="{B672C06E-6E72-4F97-A37D-CF43D6E113C6}"/>
              </a:ext>
            </a:extLst>
          </p:cNvPr>
          <p:cNvSpPr txBox="1"/>
          <p:nvPr/>
        </p:nvSpPr>
        <p:spPr>
          <a:xfrm>
            <a:off x="8750882" y="334171"/>
            <a:ext cx="1637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Subscription 1</a:t>
            </a:r>
          </a:p>
        </p:txBody>
      </p:sp>
      <p:sp>
        <p:nvSpPr>
          <p:cNvPr id="222" name="TextBox 221">
            <a:extLst>
              <a:ext uri="{FF2B5EF4-FFF2-40B4-BE49-F238E27FC236}">
                <a16:creationId xmlns:a16="http://schemas.microsoft.com/office/drawing/2014/main" id="{2013ABE6-9213-4885-B7EF-A35B2CD20DC9}"/>
              </a:ext>
            </a:extLst>
          </p:cNvPr>
          <p:cNvSpPr txBox="1"/>
          <p:nvPr/>
        </p:nvSpPr>
        <p:spPr>
          <a:xfrm>
            <a:off x="3520171" y="3966026"/>
            <a:ext cx="1637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Subscription 2</a:t>
            </a:r>
          </a:p>
        </p:txBody>
      </p:sp>
      <p:sp>
        <p:nvSpPr>
          <p:cNvPr id="199" name="TextBox 198">
            <a:extLst>
              <a:ext uri="{FF2B5EF4-FFF2-40B4-BE49-F238E27FC236}">
                <a16:creationId xmlns:a16="http://schemas.microsoft.com/office/drawing/2014/main" id="{71E5269A-8600-47B4-8C44-6BAF79601F0E}"/>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cxnSp>
        <p:nvCxnSpPr>
          <p:cNvPr id="206" name="Straight Arrow Connector 205">
            <a:extLst>
              <a:ext uri="{FF2B5EF4-FFF2-40B4-BE49-F238E27FC236}">
                <a16:creationId xmlns:a16="http://schemas.microsoft.com/office/drawing/2014/main" id="{1933AC11-6DB4-48CD-9719-55D0F57E82B0}"/>
              </a:ext>
            </a:extLst>
          </p:cNvPr>
          <p:cNvCxnSpPr>
            <a:cxnSpLocks/>
            <a:stCxn id="250" idx="3"/>
            <a:endCxn id="338" idx="1"/>
          </p:cNvCxnSpPr>
          <p:nvPr/>
        </p:nvCxnSpPr>
        <p:spPr>
          <a:xfrm>
            <a:off x="1481354" y="669263"/>
            <a:ext cx="2042580" cy="1405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Rectangle 279">
            <a:extLst>
              <a:ext uri="{FF2B5EF4-FFF2-40B4-BE49-F238E27FC236}">
                <a16:creationId xmlns:a16="http://schemas.microsoft.com/office/drawing/2014/main" id="{1D559BFF-1A27-46FB-8E33-073BEEB2E8CD}"/>
              </a:ext>
            </a:extLst>
          </p:cNvPr>
          <p:cNvSpPr/>
          <p:nvPr/>
        </p:nvSpPr>
        <p:spPr>
          <a:xfrm>
            <a:off x="6865364" y="1620430"/>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NFS Server</a:t>
            </a:r>
          </a:p>
        </p:txBody>
      </p:sp>
      <p:pic>
        <p:nvPicPr>
          <p:cNvPr id="281" name="Picture 280">
            <a:extLst>
              <a:ext uri="{FF2B5EF4-FFF2-40B4-BE49-F238E27FC236}">
                <a16:creationId xmlns:a16="http://schemas.microsoft.com/office/drawing/2014/main" id="{645EB7B4-A91A-43D8-946A-5ACCDE272B97}"/>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872840" y="2050154"/>
            <a:ext cx="299119" cy="299119"/>
          </a:xfrm>
          <a:prstGeom prst="rect">
            <a:avLst/>
          </a:prstGeom>
        </p:spPr>
      </p:pic>
      <p:pic>
        <p:nvPicPr>
          <p:cNvPr id="304" name="Picture 303">
            <a:extLst>
              <a:ext uri="{FF2B5EF4-FFF2-40B4-BE49-F238E27FC236}">
                <a16:creationId xmlns:a16="http://schemas.microsoft.com/office/drawing/2014/main" id="{41D96468-8BA8-43A1-966C-52A580A605D0}"/>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211153" y="2057193"/>
            <a:ext cx="299119" cy="299119"/>
          </a:xfrm>
          <a:prstGeom prst="rect">
            <a:avLst/>
          </a:prstGeom>
        </p:spPr>
      </p:pic>
      <p:pic>
        <p:nvPicPr>
          <p:cNvPr id="309" name="Picture 308">
            <a:extLst>
              <a:ext uri="{FF2B5EF4-FFF2-40B4-BE49-F238E27FC236}">
                <a16:creationId xmlns:a16="http://schemas.microsoft.com/office/drawing/2014/main" id="{60EF3E9A-8AFC-4CBB-979B-D17AD17B608E}"/>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115259" y="1907831"/>
            <a:ext cx="146410" cy="146410"/>
          </a:xfrm>
          <a:prstGeom prst="rect">
            <a:avLst/>
          </a:prstGeom>
        </p:spPr>
      </p:pic>
      <p:cxnSp>
        <p:nvCxnSpPr>
          <p:cNvPr id="311" name="Connector: Elbow 310">
            <a:extLst>
              <a:ext uri="{FF2B5EF4-FFF2-40B4-BE49-F238E27FC236}">
                <a16:creationId xmlns:a16="http://schemas.microsoft.com/office/drawing/2014/main" id="{82079AE8-CB1B-49F1-8317-4AA7500AF099}"/>
              </a:ext>
            </a:extLst>
          </p:cNvPr>
          <p:cNvCxnSpPr>
            <a:cxnSpLocks/>
            <a:stCxn id="281" idx="0"/>
            <a:endCxn id="304" idx="0"/>
          </p:cNvCxnSpPr>
          <p:nvPr/>
        </p:nvCxnSpPr>
        <p:spPr>
          <a:xfrm rot="16200000" flipH="1">
            <a:off x="7188036" y="1884517"/>
            <a:ext cx="7039" cy="338313"/>
          </a:xfrm>
          <a:prstGeom prst="bentConnector3">
            <a:avLst>
              <a:gd name="adj1" fmla="val -283026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16DEDF63-22AF-47D6-B6AA-3615A9D45969}"/>
              </a:ext>
            </a:extLst>
          </p:cNvPr>
          <p:cNvSpPr/>
          <p:nvPr/>
        </p:nvSpPr>
        <p:spPr>
          <a:xfrm>
            <a:off x="7700698" y="1606043"/>
            <a:ext cx="877991"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PAS</a:t>
            </a:r>
            <a:b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329" name="Picture 328">
            <a:extLst>
              <a:ext uri="{FF2B5EF4-FFF2-40B4-BE49-F238E27FC236}">
                <a16:creationId xmlns:a16="http://schemas.microsoft.com/office/drawing/2014/main" id="{B1B4AC19-6BF5-4A59-9C33-09B7156824B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727767" y="1935987"/>
            <a:ext cx="392803" cy="392803"/>
          </a:xfrm>
          <a:prstGeom prst="rect">
            <a:avLst/>
          </a:prstGeom>
        </p:spPr>
      </p:pic>
      <p:pic>
        <p:nvPicPr>
          <p:cNvPr id="331" name="Picture 3">
            <a:extLst>
              <a:ext uri="{FF2B5EF4-FFF2-40B4-BE49-F238E27FC236}">
                <a16:creationId xmlns:a16="http://schemas.microsoft.com/office/drawing/2014/main" id="{3AC40243-649E-4E6B-BC4A-A8A8AA885875}"/>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765576" y="2063778"/>
            <a:ext cx="377385" cy="192464"/>
          </a:xfrm>
          <a:prstGeom prst="rect">
            <a:avLst/>
          </a:prstGeom>
        </p:spPr>
      </p:pic>
      <p:pic>
        <p:nvPicPr>
          <p:cNvPr id="332" name="Picture 331">
            <a:extLst>
              <a:ext uri="{FF2B5EF4-FFF2-40B4-BE49-F238E27FC236}">
                <a16:creationId xmlns:a16="http://schemas.microsoft.com/office/drawing/2014/main" id="{26691B3D-F4E7-4FE3-95CD-FA691FB2819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130793" y="1942915"/>
            <a:ext cx="392803" cy="392803"/>
          </a:xfrm>
          <a:prstGeom prst="rect">
            <a:avLst/>
          </a:prstGeom>
        </p:spPr>
      </p:pic>
      <p:pic>
        <p:nvPicPr>
          <p:cNvPr id="333" name="Picture 3">
            <a:extLst>
              <a:ext uri="{FF2B5EF4-FFF2-40B4-BE49-F238E27FC236}">
                <a16:creationId xmlns:a16="http://schemas.microsoft.com/office/drawing/2014/main" id="{14859DBE-619D-4B8E-962B-F70E0B136E9F}"/>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168602" y="2074378"/>
            <a:ext cx="377385" cy="192464"/>
          </a:xfrm>
          <a:prstGeom prst="rect">
            <a:avLst/>
          </a:prstGeom>
        </p:spPr>
      </p:pic>
      <p:pic>
        <p:nvPicPr>
          <p:cNvPr id="375" name="Picture 374">
            <a:extLst>
              <a:ext uri="{FF2B5EF4-FFF2-40B4-BE49-F238E27FC236}">
                <a16:creationId xmlns:a16="http://schemas.microsoft.com/office/drawing/2014/main" id="{BCFFE429-D9CD-46AB-B1C8-CFE8AF4719D4}"/>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190675" y="3034917"/>
            <a:ext cx="392803" cy="392803"/>
          </a:xfrm>
          <a:prstGeom prst="rect">
            <a:avLst/>
          </a:prstGeom>
        </p:spPr>
      </p:pic>
      <p:pic>
        <p:nvPicPr>
          <p:cNvPr id="389" name="Picture 388">
            <a:extLst>
              <a:ext uri="{FF2B5EF4-FFF2-40B4-BE49-F238E27FC236}">
                <a16:creationId xmlns:a16="http://schemas.microsoft.com/office/drawing/2014/main" id="{A5E778E0-8C18-4E03-A848-3B40B7FF52BC}"/>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937361" y="3045350"/>
            <a:ext cx="392803" cy="392803"/>
          </a:xfrm>
          <a:prstGeom prst="rect">
            <a:avLst/>
          </a:prstGeom>
        </p:spPr>
      </p:pic>
      <p:cxnSp>
        <p:nvCxnSpPr>
          <p:cNvPr id="397" name="Connector: Elbow 396">
            <a:extLst>
              <a:ext uri="{FF2B5EF4-FFF2-40B4-BE49-F238E27FC236}">
                <a16:creationId xmlns:a16="http://schemas.microsoft.com/office/drawing/2014/main" id="{172CC158-0FDC-4284-BC96-3F9B2B5315C1}"/>
              </a:ext>
            </a:extLst>
          </p:cNvPr>
          <p:cNvCxnSpPr>
            <a:cxnSpLocks/>
            <a:stCxn id="292" idx="3"/>
            <a:endCxn id="302" idx="1"/>
          </p:cNvCxnSpPr>
          <p:nvPr/>
        </p:nvCxnSpPr>
        <p:spPr>
          <a:xfrm>
            <a:off x="5634736" y="5822754"/>
            <a:ext cx="207191" cy="1368"/>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8" name="Picture 397">
            <a:extLst>
              <a:ext uri="{FF2B5EF4-FFF2-40B4-BE49-F238E27FC236}">
                <a16:creationId xmlns:a16="http://schemas.microsoft.com/office/drawing/2014/main" id="{8963B194-CABD-4E2E-AF7D-AFB056A829A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5080" y="742144"/>
            <a:ext cx="120391" cy="120391"/>
          </a:xfrm>
          <a:prstGeom prst="rect">
            <a:avLst/>
          </a:prstGeom>
        </p:spPr>
      </p:pic>
      <p:cxnSp>
        <p:nvCxnSpPr>
          <p:cNvPr id="399" name="Connector: Elbow 398">
            <a:extLst>
              <a:ext uri="{FF2B5EF4-FFF2-40B4-BE49-F238E27FC236}">
                <a16:creationId xmlns:a16="http://schemas.microsoft.com/office/drawing/2014/main" id="{D951015A-21D7-48EC-AFC3-7083A4A6BC44}"/>
              </a:ext>
            </a:extLst>
          </p:cNvPr>
          <p:cNvCxnSpPr>
            <a:cxnSpLocks/>
            <a:stCxn id="261" idx="0"/>
            <a:endCxn id="398" idx="1"/>
          </p:cNvCxnSpPr>
          <p:nvPr/>
        </p:nvCxnSpPr>
        <p:spPr>
          <a:xfrm rot="5400000" flipH="1" flipV="1">
            <a:off x="1780098" y="1649522"/>
            <a:ext cx="2822163" cy="1127801"/>
          </a:xfrm>
          <a:prstGeom prst="bentConnector2">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pic>
        <p:nvPicPr>
          <p:cNvPr id="251" name="Picture 250">
            <a:extLst>
              <a:ext uri="{FF2B5EF4-FFF2-40B4-BE49-F238E27FC236}">
                <a16:creationId xmlns:a16="http://schemas.microsoft.com/office/drawing/2014/main" id="{1CEC79A5-881C-4464-B3A9-962692E3DB1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006256" y="3089851"/>
            <a:ext cx="281831" cy="281831"/>
          </a:xfrm>
          <a:prstGeom prst="rect">
            <a:avLst/>
          </a:prstGeom>
        </p:spPr>
      </p:pic>
      <p:pic>
        <p:nvPicPr>
          <p:cNvPr id="400" name="Picture 399">
            <a:extLst>
              <a:ext uri="{FF2B5EF4-FFF2-40B4-BE49-F238E27FC236}">
                <a16:creationId xmlns:a16="http://schemas.microsoft.com/office/drawing/2014/main" id="{1D32B5BE-C4EA-4242-9DC9-A69F13E59F7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996028" y="673516"/>
            <a:ext cx="281831" cy="281831"/>
          </a:xfrm>
          <a:prstGeom prst="rect">
            <a:avLst/>
          </a:prstGeom>
        </p:spPr>
      </p:pic>
      <p:pic>
        <p:nvPicPr>
          <p:cNvPr id="3" name="Picture 2">
            <a:extLst>
              <a:ext uri="{FF2B5EF4-FFF2-40B4-BE49-F238E27FC236}">
                <a16:creationId xmlns:a16="http://schemas.microsoft.com/office/drawing/2014/main" id="{3CD5C570-E4EE-4105-B192-4315AB799066}"/>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0282140" y="323219"/>
            <a:ext cx="328110" cy="328110"/>
          </a:xfrm>
          <a:prstGeom prst="rect">
            <a:avLst/>
          </a:prstGeom>
        </p:spPr>
      </p:pic>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324086" y="3955609"/>
            <a:ext cx="328110" cy="328110"/>
          </a:xfrm>
          <a:prstGeom prst="rect">
            <a:avLst/>
          </a:prstGeom>
        </p:spPr>
      </p:pic>
      <p:pic>
        <p:nvPicPr>
          <p:cNvPr id="223" name="Picture 222">
            <a:extLst>
              <a:ext uri="{FF2B5EF4-FFF2-40B4-BE49-F238E27FC236}">
                <a16:creationId xmlns:a16="http://schemas.microsoft.com/office/drawing/2014/main" id="{A4BB0228-CCF6-4286-BFDA-DBE0C1DA0A55}"/>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0556669" y="6313640"/>
            <a:ext cx="328110" cy="328110"/>
          </a:xfrm>
          <a:prstGeom prst="rect">
            <a:avLst/>
          </a:prstGeom>
        </p:spPr>
      </p:pic>
      <p:pic>
        <p:nvPicPr>
          <p:cNvPr id="11266" name="Picture 2" descr="Image result for azure managed disks vm">
            <a:extLst>
              <a:ext uri="{FF2B5EF4-FFF2-40B4-BE49-F238E27FC236}">
                <a16:creationId xmlns:a16="http://schemas.microsoft.com/office/drawing/2014/main" id="{226396BB-3910-4E0C-A95A-59C83B805300}"/>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6258508" y="226721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Image result for azure managed disks vm">
            <a:extLst>
              <a:ext uri="{FF2B5EF4-FFF2-40B4-BE49-F238E27FC236}">
                <a16:creationId xmlns:a16="http://schemas.microsoft.com/office/drawing/2014/main" id="{B3701F88-0048-4D38-8EF9-27CA16C4DC85}"/>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6594570" y="226184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Image result for azure managed disks vm">
            <a:extLst>
              <a:ext uri="{FF2B5EF4-FFF2-40B4-BE49-F238E27FC236}">
                <a16:creationId xmlns:a16="http://schemas.microsoft.com/office/drawing/2014/main" id="{7CBA1389-BEB7-4870-B66B-414E3BD088F6}"/>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068496" y="2259145"/>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Image result for azure managed disks vm">
            <a:extLst>
              <a:ext uri="{FF2B5EF4-FFF2-40B4-BE49-F238E27FC236}">
                <a16:creationId xmlns:a16="http://schemas.microsoft.com/office/drawing/2014/main" id="{FE8682D1-D2A2-46DB-86DE-B88A5765ED27}"/>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404558" y="2253775"/>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Image result for azure managed disks vm">
            <a:extLst>
              <a:ext uri="{FF2B5EF4-FFF2-40B4-BE49-F238E27FC236}">
                <a16:creationId xmlns:a16="http://schemas.microsoft.com/office/drawing/2014/main" id="{EA7BBB56-FA40-4663-930E-29F4D9680AF8}"/>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995611" y="222737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zure managed disks vm">
            <a:extLst>
              <a:ext uri="{FF2B5EF4-FFF2-40B4-BE49-F238E27FC236}">
                <a16:creationId xmlns:a16="http://schemas.microsoft.com/office/drawing/2014/main" id="{A1EC66A0-75BD-4251-A580-402FFD63F849}"/>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401445" y="222568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zure managed disks vm">
            <a:extLst>
              <a:ext uri="{FF2B5EF4-FFF2-40B4-BE49-F238E27FC236}">
                <a16:creationId xmlns:a16="http://schemas.microsoft.com/office/drawing/2014/main" id="{F52679EF-5822-4A77-BE57-3EDCEFD67151}"/>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210965" y="2181635"/>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Image result for azure managed disks vm">
            <a:extLst>
              <a:ext uri="{FF2B5EF4-FFF2-40B4-BE49-F238E27FC236}">
                <a16:creationId xmlns:a16="http://schemas.microsoft.com/office/drawing/2014/main" id="{C10CD030-EC7F-4CD7-86BA-164E35E5809D}"/>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914853" y="2180071"/>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Image result for azure managed disks vm">
            <a:extLst>
              <a:ext uri="{FF2B5EF4-FFF2-40B4-BE49-F238E27FC236}">
                <a16:creationId xmlns:a16="http://schemas.microsoft.com/office/drawing/2014/main" id="{B04770F7-C8DE-4173-AB19-AB2FC8281128}"/>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453175" y="332193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Image result for azure managed disks vm">
            <a:extLst>
              <a:ext uri="{FF2B5EF4-FFF2-40B4-BE49-F238E27FC236}">
                <a16:creationId xmlns:a16="http://schemas.microsoft.com/office/drawing/2014/main" id="{343F8138-803D-4D6F-BFB4-829550DBBA2E}"/>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202669" y="3320074"/>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Image result for azure managed disks vm">
            <a:extLst>
              <a:ext uri="{FF2B5EF4-FFF2-40B4-BE49-F238E27FC236}">
                <a16:creationId xmlns:a16="http://schemas.microsoft.com/office/drawing/2014/main" id="{CBC23EBA-1ABA-4526-A772-8219FC86C571}"/>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8998618" y="3271199"/>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Image result for azure managed disks vm">
            <a:extLst>
              <a:ext uri="{FF2B5EF4-FFF2-40B4-BE49-F238E27FC236}">
                <a16:creationId xmlns:a16="http://schemas.microsoft.com/office/drawing/2014/main" id="{8CC99DD7-3EC4-4F4B-B87A-197806013111}"/>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256154" y="6073177"/>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 descr="Image result for azure managed disks vm">
            <a:extLst>
              <a:ext uri="{FF2B5EF4-FFF2-40B4-BE49-F238E27FC236}">
                <a16:creationId xmlns:a16="http://schemas.microsoft.com/office/drawing/2014/main" id="{826E6DC7-2466-429E-AF4C-3C2C6A98C496}"/>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592216" y="6073123"/>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Image result for azure managed disks vm">
            <a:extLst>
              <a:ext uri="{FF2B5EF4-FFF2-40B4-BE49-F238E27FC236}">
                <a16:creationId xmlns:a16="http://schemas.microsoft.com/office/drawing/2014/main" id="{9EE37067-92EE-4CA8-BE44-F4AAC247A9BF}"/>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080663" y="6065142"/>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Image result for azure managed disks vm">
            <a:extLst>
              <a:ext uri="{FF2B5EF4-FFF2-40B4-BE49-F238E27FC236}">
                <a16:creationId xmlns:a16="http://schemas.microsoft.com/office/drawing/2014/main" id="{5534107F-D8FE-4A9C-878D-4298CFE8FE50}"/>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443305" y="6065088"/>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Image result for azure managed disks vm">
            <a:extLst>
              <a:ext uri="{FF2B5EF4-FFF2-40B4-BE49-F238E27FC236}">
                <a16:creationId xmlns:a16="http://schemas.microsoft.com/office/drawing/2014/main" id="{F60F81E5-3A55-4BD7-976D-E9A58E26DAA7}"/>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632946" y="6114596"/>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278">
            <a:extLst>
              <a:ext uri="{FF2B5EF4-FFF2-40B4-BE49-F238E27FC236}">
                <a16:creationId xmlns:a16="http://schemas.microsoft.com/office/drawing/2014/main" id="{D9F0A0FE-5451-4D48-BA0E-CB31DB016696}"/>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6968" y="3783691"/>
            <a:ext cx="301737" cy="301737"/>
          </a:xfrm>
          <a:prstGeom prst="rect">
            <a:avLst/>
          </a:prstGeom>
        </p:spPr>
      </p:pic>
      <p:pic>
        <p:nvPicPr>
          <p:cNvPr id="330" name="Picture 329">
            <a:extLst>
              <a:ext uri="{FF2B5EF4-FFF2-40B4-BE49-F238E27FC236}">
                <a16:creationId xmlns:a16="http://schemas.microsoft.com/office/drawing/2014/main" id="{21977E2E-6223-4240-A59A-E7F72823CA7B}"/>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315860" y="5977312"/>
            <a:ext cx="559309" cy="116657"/>
          </a:xfrm>
          <a:prstGeom prst="rect">
            <a:avLst/>
          </a:prstGeom>
        </p:spPr>
      </p:pic>
      <p:sp>
        <p:nvSpPr>
          <p:cNvPr id="215" name="Rectangle 214">
            <a:extLst>
              <a:ext uri="{FF2B5EF4-FFF2-40B4-BE49-F238E27FC236}">
                <a16:creationId xmlns:a16="http://schemas.microsoft.com/office/drawing/2014/main" id="{1E87F581-475C-402E-838A-6A52125F998A}"/>
              </a:ext>
            </a:extLst>
          </p:cNvPr>
          <p:cNvSpPr/>
          <p:nvPr/>
        </p:nvSpPr>
        <p:spPr>
          <a:xfrm>
            <a:off x="4742125" y="2787573"/>
            <a:ext cx="683865"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Backup</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07" name="Picture 306">
            <a:extLst>
              <a:ext uri="{FF2B5EF4-FFF2-40B4-BE49-F238E27FC236}">
                <a16:creationId xmlns:a16="http://schemas.microsoft.com/office/drawing/2014/main" id="{5243F1FB-EA4D-45A3-B214-1020FFF420A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619686" y="3233262"/>
            <a:ext cx="559309" cy="116657"/>
          </a:xfrm>
          <a:prstGeom prst="rect">
            <a:avLst/>
          </a:prstGeom>
        </p:spPr>
      </p:pic>
      <p:pic>
        <p:nvPicPr>
          <p:cNvPr id="315" name="Picture 3">
            <a:extLst>
              <a:ext uri="{FF2B5EF4-FFF2-40B4-BE49-F238E27FC236}">
                <a16:creationId xmlns:a16="http://schemas.microsoft.com/office/drawing/2014/main" id="{8E2DD54C-582E-47D6-B418-C0DAC3B90B2E}"/>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795203" y="3085609"/>
            <a:ext cx="284311" cy="144997"/>
          </a:xfrm>
          <a:prstGeom prst="rect">
            <a:avLst/>
          </a:prstGeom>
        </p:spPr>
      </p:pic>
      <p:pic>
        <p:nvPicPr>
          <p:cNvPr id="320" name="Picture 319">
            <a:extLst>
              <a:ext uri="{FF2B5EF4-FFF2-40B4-BE49-F238E27FC236}">
                <a16:creationId xmlns:a16="http://schemas.microsoft.com/office/drawing/2014/main" id="{2848DEF9-25B6-4DCD-8E6F-AEA5D42DD253}"/>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851353" y="3231188"/>
            <a:ext cx="516582" cy="107745"/>
          </a:xfrm>
          <a:prstGeom prst="rect">
            <a:avLst/>
          </a:prstGeom>
        </p:spPr>
      </p:pic>
      <p:pic>
        <p:nvPicPr>
          <p:cNvPr id="321" name="Picture 3">
            <a:extLst>
              <a:ext uri="{FF2B5EF4-FFF2-40B4-BE49-F238E27FC236}">
                <a16:creationId xmlns:a16="http://schemas.microsoft.com/office/drawing/2014/main" id="{C49D2925-3123-4A02-9F9A-74006B0D2F7B}"/>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026870" y="3085700"/>
            <a:ext cx="262592" cy="133920"/>
          </a:xfrm>
          <a:prstGeom prst="rect">
            <a:avLst/>
          </a:prstGeom>
        </p:spPr>
      </p:pic>
      <p:pic>
        <p:nvPicPr>
          <p:cNvPr id="323" name="Picture 322">
            <a:extLst>
              <a:ext uri="{FF2B5EF4-FFF2-40B4-BE49-F238E27FC236}">
                <a16:creationId xmlns:a16="http://schemas.microsoft.com/office/drawing/2014/main" id="{89CB5FC3-572E-4078-B52B-6AD0F6462D2F}"/>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098239" y="3242918"/>
            <a:ext cx="516582" cy="107745"/>
          </a:xfrm>
          <a:prstGeom prst="rect">
            <a:avLst/>
          </a:prstGeom>
        </p:spPr>
      </p:pic>
      <p:pic>
        <p:nvPicPr>
          <p:cNvPr id="324" name="Picture 3">
            <a:extLst>
              <a:ext uri="{FF2B5EF4-FFF2-40B4-BE49-F238E27FC236}">
                <a16:creationId xmlns:a16="http://schemas.microsoft.com/office/drawing/2014/main" id="{3948E8A6-A23D-49D1-BFB0-C8DEE477B2E3}"/>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273756" y="3097430"/>
            <a:ext cx="262592" cy="133920"/>
          </a:xfrm>
          <a:prstGeom prst="rect">
            <a:avLst/>
          </a:prstGeom>
        </p:spPr>
      </p:pic>
      <p:pic>
        <p:nvPicPr>
          <p:cNvPr id="391" name="Picture 390">
            <a:extLst>
              <a:ext uri="{FF2B5EF4-FFF2-40B4-BE49-F238E27FC236}">
                <a16:creationId xmlns:a16="http://schemas.microsoft.com/office/drawing/2014/main" id="{A2FD881D-DDD6-4D79-968D-A6BC0F7551C1}"/>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056765" y="5778033"/>
            <a:ext cx="267706" cy="267706"/>
          </a:xfrm>
          <a:prstGeom prst="rect">
            <a:avLst/>
          </a:prstGeom>
        </p:spPr>
      </p:pic>
      <p:pic>
        <p:nvPicPr>
          <p:cNvPr id="392" name="Picture 391">
            <a:extLst>
              <a:ext uri="{FF2B5EF4-FFF2-40B4-BE49-F238E27FC236}">
                <a16:creationId xmlns:a16="http://schemas.microsoft.com/office/drawing/2014/main" id="{3E070BB8-6DF1-4203-B9A1-B56716453199}"/>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325719" y="5778033"/>
            <a:ext cx="267706" cy="267706"/>
          </a:xfrm>
          <a:prstGeom prst="rect">
            <a:avLst/>
          </a:prstGeom>
        </p:spPr>
      </p:pic>
      <p:pic>
        <p:nvPicPr>
          <p:cNvPr id="393" name="Picture 392">
            <a:extLst>
              <a:ext uri="{FF2B5EF4-FFF2-40B4-BE49-F238E27FC236}">
                <a16:creationId xmlns:a16="http://schemas.microsoft.com/office/drawing/2014/main" id="{B7F59598-0C9A-4749-91F1-D6523F760E5A}"/>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830841" y="5778033"/>
            <a:ext cx="267706" cy="267706"/>
          </a:xfrm>
          <a:prstGeom prst="rect">
            <a:avLst/>
          </a:prstGeom>
        </p:spPr>
      </p:pic>
      <p:pic>
        <p:nvPicPr>
          <p:cNvPr id="394" name="Picture 393">
            <a:extLst>
              <a:ext uri="{FF2B5EF4-FFF2-40B4-BE49-F238E27FC236}">
                <a16:creationId xmlns:a16="http://schemas.microsoft.com/office/drawing/2014/main" id="{88E13D05-96CA-47A3-BBF5-2D214A3690E1}"/>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099795" y="5778033"/>
            <a:ext cx="267706" cy="267706"/>
          </a:xfrm>
          <a:prstGeom prst="rect">
            <a:avLst/>
          </a:prstGeom>
        </p:spPr>
      </p:pic>
      <p:sp>
        <p:nvSpPr>
          <p:cNvPr id="395" name="Rectangle 394">
            <a:extLst>
              <a:ext uri="{FF2B5EF4-FFF2-40B4-BE49-F238E27FC236}">
                <a16:creationId xmlns:a16="http://schemas.microsoft.com/office/drawing/2014/main" id="{9E28A345-A2E3-4BFB-B67F-636F5CDCCBBF}"/>
              </a:ext>
            </a:extLst>
          </p:cNvPr>
          <p:cNvSpPr/>
          <p:nvPr/>
        </p:nvSpPr>
        <p:spPr>
          <a:xfrm>
            <a:off x="4026892" y="6000904"/>
            <a:ext cx="68386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Jumpbox</a:t>
            </a: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Patching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96" name="Rectangle 395">
            <a:extLst>
              <a:ext uri="{FF2B5EF4-FFF2-40B4-BE49-F238E27FC236}">
                <a16:creationId xmlns:a16="http://schemas.microsoft.com/office/drawing/2014/main" id="{3A5DA5E7-7862-40DA-A2E5-B568EC2F125D}"/>
              </a:ext>
            </a:extLst>
          </p:cNvPr>
          <p:cNvSpPr/>
          <p:nvPr/>
        </p:nvSpPr>
        <p:spPr>
          <a:xfrm>
            <a:off x="4792202" y="6036524"/>
            <a:ext cx="683865"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Monitoring</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71" name="Picture 2" descr="Image result for finger icon">
            <a:extLst>
              <a:ext uri="{FF2B5EF4-FFF2-40B4-BE49-F238E27FC236}">
                <a16:creationId xmlns:a16="http://schemas.microsoft.com/office/drawing/2014/main" id="{382D914A-66D1-4961-9DF1-53EF3261D1D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16200000" flipH="1" flipV="1">
            <a:off x="1950830" y="5842640"/>
            <a:ext cx="1154952" cy="940572"/>
          </a:xfrm>
          <a:prstGeom prst="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654A4853-72C6-47A8-89F7-19DE88D69737}"/>
              </a:ext>
            </a:extLst>
          </p:cNvPr>
          <p:cNvSpPr txBox="1"/>
          <p:nvPr/>
        </p:nvSpPr>
        <p:spPr>
          <a:xfrm>
            <a:off x="116551" y="6206467"/>
            <a:ext cx="2276916"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1"/>
                </a:solidFill>
                <a:latin typeface="+mj-lt"/>
              </a:rPr>
              <a:t>Paired region to replicate </a:t>
            </a:r>
            <a:br>
              <a:rPr lang="en-US" sz="1400" dirty="0">
                <a:solidFill>
                  <a:schemeClr val="bg1"/>
                </a:solidFill>
                <a:latin typeface="+mj-lt"/>
              </a:rPr>
            </a:br>
            <a:r>
              <a:rPr lang="en-US" sz="1400" dirty="0">
                <a:solidFill>
                  <a:schemeClr val="bg1"/>
                </a:solidFill>
                <a:latin typeface="+mj-lt"/>
              </a:rPr>
              <a:t>entire landscape for DR</a:t>
            </a:r>
          </a:p>
        </p:txBody>
      </p:sp>
    </p:spTree>
    <p:extLst>
      <p:ext uri="{BB962C8B-B14F-4D97-AF65-F5344CB8AC3E}">
        <p14:creationId xmlns:p14="http://schemas.microsoft.com/office/powerpoint/2010/main" val="756899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1000"/>
                                        <p:tgtEl>
                                          <p:spTgt spid="261"/>
                                        </p:tgtEl>
                                      </p:cBhvr>
                                    </p:animEffect>
                                    <p:anim calcmode="lin" valueType="num">
                                      <p:cBhvr>
                                        <p:cTn id="8" dur="1000" fill="hold"/>
                                        <p:tgtEl>
                                          <p:spTgt spid="261"/>
                                        </p:tgtEl>
                                        <p:attrNameLst>
                                          <p:attrName>ppt_x</p:attrName>
                                        </p:attrNameLst>
                                      </p:cBhvr>
                                      <p:tavLst>
                                        <p:tav tm="0">
                                          <p:val>
                                            <p:strVal val="#ppt_x"/>
                                          </p:val>
                                        </p:tav>
                                        <p:tav tm="100000">
                                          <p:val>
                                            <p:strVal val="#ppt_x"/>
                                          </p:val>
                                        </p:tav>
                                      </p:tavLst>
                                    </p:anim>
                                    <p:anim calcmode="lin" valueType="num">
                                      <p:cBhvr>
                                        <p:cTn id="9" dur="1000" fill="hold"/>
                                        <p:tgtEl>
                                          <p:spTgt spid="2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E99F795-B7F7-4104-9BB4-22E0224D4B4C}"/>
              </a:ext>
            </a:extLst>
          </p:cNvPr>
          <p:cNvSpPr>
            <a:spLocks noGrp="1"/>
          </p:cNvSpPr>
          <p:nvPr>
            <p:ph type="title"/>
          </p:nvPr>
        </p:nvSpPr>
        <p:spPr/>
        <p:txBody>
          <a:bodyPr>
            <a:normAutofit/>
          </a:bodyPr>
          <a:lstStyle/>
          <a:p>
            <a:pPr lvl="0"/>
            <a:r>
              <a:rPr lang="en-US" sz="3500" dirty="0">
                <a:solidFill>
                  <a:schemeClr val="tx1"/>
                </a:solidFill>
              </a:rPr>
              <a:t>Downtime Minimized Migration (DMO/SUM) to Azure/HANA</a:t>
            </a:r>
          </a:p>
        </p:txBody>
      </p:sp>
      <p:sp>
        <p:nvSpPr>
          <p:cNvPr id="5" name="Rectangle 4">
            <a:extLst>
              <a:ext uri="{FF2B5EF4-FFF2-40B4-BE49-F238E27FC236}">
                <a16:creationId xmlns:a16="http://schemas.microsoft.com/office/drawing/2014/main" id="{F08EAE7B-453A-42FC-9BEA-05894C9EB09B}"/>
              </a:ext>
            </a:extLst>
          </p:cNvPr>
          <p:cNvSpPr/>
          <p:nvPr/>
        </p:nvSpPr>
        <p:spPr>
          <a:xfrm>
            <a:off x="137559" y="2587221"/>
            <a:ext cx="2177925" cy="209288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DMO with </a:t>
            </a:r>
            <a:r>
              <a:rPr kumimoji="0" lang="en-US" sz="2600" b="0" i="0" u="sng" strike="noStrike" kern="1200" cap="none" spc="0" normalizeH="0" baseline="0" noProof="0" dirty="0">
                <a:ln>
                  <a:noFill/>
                </a:ln>
                <a:solidFill>
                  <a:prstClr val="white"/>
                </a:solidFill>
                <a:effectLst/>
                <a:uLnTx/>
                <a:uFillTx/>
                <a:latin typeface="Calibri" panose="020F0502020204030204"/>
                <a:ea typeface="+mn-ea"/>
                <a:cs typeface="+mn-cs"/>
              </a:rPr>
              <a:t>System Move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  change PAS host during DMO</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descr="A diagram of the DMO/SUM to Azure/HANA migration displays. The procedure starts in the source system landscape, and when it is done, the SUM folder is copied to the target PAS.&#10;&#10;At this time, we are unable to capture all of the information in the diagram. Future versions of this course should address this." title="DMO/SUM diagram">
            <a:extLst>
              <a:ext uri="{FF2B5EF4-FFF2-40B4-BE49-F238E27FC236}">
                <a16:creationId xmlns:a16="http://schemas.microsoft.com/office/drawing/2014/main" id="{FEC9FB18-C839-489F-98C5-1CA9F5325F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98238" y="863593"/>
            <a:ext cx="7882816" cy="5077529"/>
          </a:xfrm>
          <a:prstGeom prst="rect">
            <a:avLst/>
          </a:prstGeom>
        </p:spPr>
      </p:pic>
      <p:sp>
        <p:nvSpPr>
          <p:cNvPr id="6" name="Rectangle 5">
            <a:extLst>
              <a:ext uri="{FF2B5EF4-FFF2-40B4-BE49-F238E27FC236}">
                <a16:creationId xmlns:a16="http://schemas.microsoft.com/office/drawing/2014/main" id="{2EBB1B90-8FCD-4ED2-A9E6-C8DFF21669B8}"/>
              </a:ext>
            </a:extLst>
          </p:cNvPr>
          <p:cNvSpPr/>
          <p:nvPr/>
        </p:nvSpPr>
        <p:spPr>
          <a:xfrm>
            <a:off x="32397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DMO/SUM 1.0 SP21 Guide (source PAS must be UNIX/LINUX based)</a:t>
            </a:r>
          </a:p>
        </p:txBody>
      </p:sp>
    </p:spTree>
    <p:extLst>
      <p:ext uri="{BB962C8B-B14F-4D97-AF65-F5344CB8AC3E}">
        <p14:creationId xmlns:p14="http://schemas.microsoft.com/office/powerpoint/2010/main" val="1300937246"/>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2">
            <a:extLst>
              <a:ext uri="{FF2B5EF4-FFF2-40B4-BE49-F238E27FC236}">
                <a16:creationId xmlns:a16="http://schemas.microsoft.com/office/drawing/2014/main" id="{93632C77-C984-48A8-A456-C6E69D12AF1F}"/>
              </a:ext>
            </a:extLst>
          </p:cNvPr>
          <p:cNvSpPr>
            <a:spLocks noGrp="1"/>
          </p:cNvSpPr>
          <p:nvPr>
            <p:ph type="body" sz="quarter" idx="10"/>
          </p:nvPr>
        </p:nvSpPr>
        <p:spPr>
          <a:xfrm>
            <a:off x="392469" y="1189176"/>
            <a:ext cx="10758716" cy="5392245"/>
          </a:xfrm>
        </p:spPr>
        <p:txBody>
          <a:bodyPr/>
          <a:lstStyle/>
          <a:p>
            <a:pPr marL="0" indent="0">
              <a:buNone/>
            </a:pPr>
            <a:r>
              <a:rPr lang="en-US" sz="2400" dirty="0">
                <a:latin typeface="+mn-lt"/>
              </a:rPr>
              <a:t>Solution paths taken by a lot of customers</a:t>
            </a:r>
          </a:p>
          <a:p>
            <a:pPr marL="0" indent="0">
              <a:buNone/>
            </a:pPr>
            <a:r>
              <a:rPr lang="en-US" sz="2400" dirty="0">
                <a:latin typeface="+mn-lt"/>
              </a:rPr>
              <a:t>SAP on Azure – customer stages in Azure</a:t>
            </a:r>
          </a:p>
          <a:p>
            <a:pPr marL="0" indent="0">
              <a:buNone/>
            </a:pPr>
            <a:r>
              <a:rPr lang="en-US" sz="2400" dirty="0">
                <a:latin typeface="+mn-lt"/>
              </a:rPr>
              <a:t>Modernizing SAP Platform on Microsoft Cloud OS</a:t>
            </a:r>
          </a:p>
          <a:p>
            <a:pPr marL="0" indent="0">
              <a:buNone/>
            </a:pPr>
            <a:r>
              <a:rPr lang="en-US" sz="2400" dirty="0">
                <a:latin typeface="+mn-lt"/>
              </a:rPr>
              <a:t>SAP Migration to Azure</a:t>
            </a:r>
          </a:p>
          <a:p>
            <a:pPr marL="0" indent="0">
              <a:buNone/>
            </a:pPr>
            <a:r>
              <a:rPr lang="en-US" sz="2400" dirty="0">
                <a:latin typeface="+mn-lt"/>
              </a:rPr>
              <a:t>SAP Certified Azure VMs </a:t>
            </a:r>
          </a:p>
          <a:p>
            <a:pPr marL="0" indent="0">
              <a:buNone/>
            </a:pPr>
            <a:r>
              <a:rPr lang="en-US" sz="2400" dirty="0">
                <a:latin typeface="+mn-lt"/>
              </a:rPr>
              <a:t>SAP on Azure – huge variety on instances</a:t>
            </a:r>
          </a:p>
          <a:p>
            <a:pPr marL="0" indent="0">
              <a:buNone/>
            </a:pPr>
            <a:r>
              <a:rPr lang="en-US" sz="2400" dirty="0">
                <a:latin typeface="+mn-lt"/>
              </a:rPr>
              <a:t>SAP on Azure – reliability</a:t>
            </a:r>
          </a:p>
          <a:p>
            <a:pPr marL="0" indent="0">
              <a:buNone/>
            </a:pPr>
            <a:r>
              <a:rPr lang="en-US" sz="2400" dirty="0">
                <a:latin typeface="+mn-lt"/>
              </a:rPr>
              <a:t>SAP on Azure – in-region availability</a:t>
            </a:r>
          </a:p>
          <a:p>
            <a:pPr marL="0" indent="0">
              <a:buNone/>
            </a:pPr>
            <a:r>
              <a:rPr lang="en-US" sz="2400" dirty="0">
                <a:latin typeface="+mn-lt"/>
              </a:rPr>
              <a:t>SAP on Azure – across-region availability</a:t>
            </a:r>
          </a:p>
          <a:p>
            <a:pPr marL="0" indent="0">
              <a:buNone/>
            </a:pPr>
            <a:r>
              <a:rPr lang="en-US" sz="2400" dirty="0">
                <a:latin typeface="+mn-lt"/>
              </a:rPr>
              <a:t>SAP on Azure – SAP NetWeaver certifications</a:t>
            </a:r>
          </a:p>
          <a:p>
            <a:pPr marL="0" indent="0">
              <a:buNone/>
            </a:pPr>
            <a:r>
              <a:rPr lang="en-US" sz="2400" dirty="0">
                <a:latin typeface="+mn-lt"/>
              </a:rPr>
              <a:t>SAP on Azure – SAP HANA certifications</a:t>
            </a:r>
          </a:p>
          <a:p>
            <a:pPr marL="0" indent="0">
              <a:buNone/>
            </a:pPr>
            <a:r>
              <a:rPr lang="en-US" sz="2400" dirty="0">
                <a:latin typeface="+mn-lt"/>
              </a:rPr>
              <a:t>Azure VM options for SAP applications</a:t>
            </a:r>
          </a:p>
          <a:p>
            <a:pPr marL="0" indent="0">
              <a:buNone/>
            </a:pPr>
            <a:r>
              <a:rPr lang="en-US" sz="2400" dirty="0">
                <a:latin typeface="+mn-lt"/>
              </a:rPr>
              <a:t>SAP on Azure Certifications (HANA)</a:t>
            </a:r>
          </a:p>
        </p:txBody>
      </p:sp>
    </p:spTree>
    <p:extLst>
      <p:ext uri="{BB962C8B-B14F-4D97-AF65-F5344CB8AC3E}">
        <p14:creationId xmlns:p14="http://schemas.microsoft.com/office/powerpoint/2010/main" val="152388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A233-D51D-44D6-A0E8-9D53A48840F5}"/>
              </a:ext>
            </a:extLst>
          </p:cNvPr>
          <p:cNvSpPr>
            <a:spLocks noGrp="1"/>
          </p:cNvSpPr>
          <p:nvPr>
            <p:ph type="title"/>
          </p:nvPr>
        </p:nvSpPr>
        <p:spPr/>
        <p:txBody>
          <a:bodyPr/>
          <a:lstStyle/>
          <a:p>
            <a:r>
              <a:rPr lang="en-US" sz="4400" dirty="0"/>
              <a:t>Solution paths taken by a lot of customers</a:t>
            </a:r>
          </a:p>
        </p:txBody>
      </p:sp>
      <p:sp>
        <p:nvSpPr>
          <p:cNvPr id="3" name="Text Placeholder 2">
            <a:extLst>
              <a:ext uri="{FF2B5EF4-FFF2-40B4-BE49-F238E27FC236}">
                <a16:creationId xmlns:a16="http://schemas.microsoft.com/office/drawing/2014/main" id="{93632C77-C984-48A8-A456-C6E69D12AF1F}"/>
              </a:ext>
            </a:extLst>
          </p:cNvPr>
          <p:cNvSpPr>
            <a:spLocks noGrp="1"/>
          </p:cNvSpPr>
          <p:nvPr>
            <p:ph type="body" sz="quarter" idx="10"/>
          </p:nvPr>
        </p:nvSpPr>
        <p:spPr>
          <a:xfrm>
            <a:off x="1240367" y="1174315"/>
            <a:ext cx="10758716" cy="5354094"/>
          </a:xfrm>
        </p:spPr>
        <p:txBody>
          <a:bodyPr/>
          <a:lstStyle/>
          <a:p>
            <a:pPr marL="0" indent="0">
              <a:buNone/>
            </a:pPr>
            <a:r>
              <a:rPr lang="en-US" sz="2400" dirty="0">
                <a:latin typeface="+mn-lt"/>
              </a:rPr>
              <a:t>Move to public cloud with existing SAP platform and leverage public </a:t>
            </a:r>
            <a:br>
              <a:rPr lang="en-US" sz="2400" dirty="0">
                <a:latin typeface="+mn-lt"/>
              </a:rPr>
            </a:br>
            <a:r>
              <a:rPr lang="en-US" sz="2400" dirty="0">
                <a:latin typeface="+mn-lt"/>
              </a:rPr>
              <a:t>cloud to have flexible and agile platform to move to S/4HANA</a:t>
            </a:r>
          </a:p>
          <a:p>
            <a:pPr marL="169629" lvl="1" indent="-169629"/>
            <a:r>
              <a:rPr lang="en-US" sz="2000" dirty="0"/>
              <a:t>Leverage agility in spinning up S/4HANA development, PoC and test systems</a:t>
            </a:r>
          </a:p>
          <a:p>
            <a:pPr marL="169629" lvl="1" indent="-169629"/>
            <a:r>
              <a:rPr lang="en-US" sz="2000" dirty="0"/>
              <a:t>Think about SaaS strategy </a:t>
            </a:r>
          </a:p>
          <a:p>
            <a:pPr marL="169629" lvl="1" indent="-169629"/>
            <a:r>
              <a:rPr lang="en-US" sz="2000" dirty="0"/>
              <a:t>Use public cloud native services</a:t>
            </a:r>
          </a:p>
          <a:p>
            <a:pPr marL="0" indent="0">
              <a:spcBef>
                <a:spcPts val="2941"/>
              </a:spcBef>
              <a:buNone/>
            </a:pPr>
            <a:r>
              <a:rPr lang="en-US" sz="2400" dirty="0">
                <a:latin typeface="+mn-lt"/>
              </a:rPr>
              <a:t>Move to public cloud and thereby move to SAP HANA for traditional </a:t>
            </a:r>
            <a:br>
              <a:rPr lang="en-US" sz="2400" dirty="0">
                <a:latin typeface="+mn-lt"/>
              </a:rPr>
            </a:br>
            <a:r>
              <a:rPr lang="en-US" sz="2400" dirty="0">
                <a:latin typeface="+mn-lt"/>
              </a:rPr>
              <a:t>NetWeaver applications</a:t>
            </a:r>
          </a:p>
          <a:p>
            <a:pPr marL="169629" lvl="1" indent="-169629"/>
            <a:r>
              <a:rPr lang="en-US" sz="2000" dirty="0"/>
              <a:t>Use SAP DMO process to end up in public cloud with SAP driven NetWeaver applications</a:t>
            </a:r>
          </a:p>
          <a:p>
            <a:pPr marL="169629" lvl="1" indent="-169629"/>
            <a:r>
              <a:rPr lang="en-US" sz="2000" dirty="0"/>
              <a:t>Leverage agility in spinning up S/4HANA development, PoC and test systems</a:t>
            </a:r>
          </a:p>
          <a:p>
            <a:pPr marL="169629" lvl="1" indent="-169629"/>
            <a:r>
              <a:rPr lang="en-US" sz="2000" dirty="0"/>
              <a:t>Think about SaaS strategy </a:t>
            </a:r>
          </a:p>
          <a:p>
            <a:pPr marL="169629" lvl="1" indent="-169629"/>
            <a:r>
              <a:rPr lang="en-US" sz="2000" dirty="0"/>
              <a:t>Use public cloud native services</a:t>
            </a:r>
          </a:p>
          <a:p>
            <a:pPr marL="0" indent="0">
              <a:spcBef>
                <a:spcPts val="2941"/>
              </a:spcBef>
              <a:buNone/>
            </a:pPr>
            <a:r>
              <a:rPr lang="en-US" sz="2400" dirty="0">
                <a:latin typeface="+mn-lt"/>
              </a:rPr>
              <a:t>Greenfield implementations of S/4HANA or NetWeaver-based SAP applications</a:t>
            </a:r>
          </a:p>
          <a:p>
            <a:pPr marL="169629" lvl="1" indent="-169629"/>
            <a:r>
              <a:rPr lang="en-US" sz="2000" dirty="0"/>
              <a:t>Default for a lot of customers to start new implementations in public cloud</a:t>
            </a:r>
          </a:p>
        </p:txBody>
      </p:sp>
      <p:sp>
        <p:nvSpPr>
          <p:cNvPr id="15" name="cloud">
            <a:extLst>
              <a:ext uri="{FF2B5EF4-FFF2-40B4-BE49-F238E27FC236}">
                <a16:creationId xmlns:a16="http://schemas.microsoft.com/office/drawing/2014/main" id="{78B7F2D5-429E-4BA4-A5A9-1546B955A69D}"/>
              </a:ext>
            </a:extLst>
          </p:cNvPr>
          <p:cNvSpPr>
            <a:spLocks noChangeAspect="1"/>
          </p:cNvSpPr>
          <p:nvPr/>
        </p:nvSpPr>
        <p:spPr bwMode="auto">
          <a:xfrm>
            <a:off x="327750" y="1187939"/>
            <a:ext cx="586860" cy="3738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cxnSp>
        <p:nvCxnSpPr>
          <p:cNvPr id="8" name="Straight Connector 7">
            <a:extLst>
              <a:ext uri="{FF2B5EF4-FFF2-40B4-BE49-F238E27FC236}">
                <a16:creationId xmlns:a16="http://schemas.microsoft.com/office/drawing/2014/main" id="{A72813C7-3E08-4370-AD9F-69FCEE8FFB71}"/>
              </a:ext>
            </a:extLst>
          </p:cNvPr>
          <p:cNvCxnSpPr/>
          <p:nvPr/>
        </p:nvCxnSpPr>
        <p:spPr>
          <a:xfrm>
            <a:off x="1165664" y="1187939"/>
            <a:ext cx="0" cy="1695644"/>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ouchscreen">
            <a:extLst>
              <a:ext uri="{FF2B5EF4-FFF2-40B4-BE49-F238E27FC236}">
                <a16:creationId xmlns:a16="http://schemas.microsoft.com/office/drawing/2014/main" id="{CF4D403D-CBFA-4C46-A9E1-5F0F1FD86B7E}"/>
              </a:ext>
            </a:extLst>
          </p:cNvPr>
          <p:cNvSpPr>
            <a:spLocks noChangeAspect="1" noEditPoints="1"/>
          </p:cNvSpPr>
          <p:nvPr/>
        </p:nvSpPr>
        <p:spPr bwMode="auto">
          <a:xfrm>
            <a:off x="482847" y="3146472"/>
            <a:ext cx="455213" cy="42680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lin ang="5400000" scaled="1"/>
              </a:gradFill>
            </a:endParaRPr>
          </a:p>
        </p:txBody>
      </p:sp>
      <p:cxnSp>
        <p:nvCxnSpPr>
          <p:cNvPr id="9" name="Straight Connector 8">
            <a:extLst>
              <a:ext uri="{FF2B5EF4-FFF2-40B4-BE49-F238E27FC236}">
                <a16:creationId xmlns:a16="http://schemas.microsoft.com/office/drawing/2014/main" id="{E43F30D4-4E46-4AB5-A750-2E31C771DEAD}"/>
              </a:ext>
            </a:extLst>
          </p:cNvPr>
          <p:cNvCxnSpPr>
            <a:cxnSpLocks/>
          </p:cNvCxnSpPr>
          <p:nvPr/>
        </p:nvCxnSpPr>
        <p:spPr>
          <a:xfrm>
            <a:off x="1165664" y="3146471"/>
            <a:ext cx="0" cy="1921306"/>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brain_2">
            <a:extLst>
              <a:ext uri="{FF2B5EF4-FFF2-40B4-BE49-F238E27FC236}">
                <a16:creationId xmlns:a16="http://schemas.microsoft.com/office/drawing/2014/main" id="{B9BA14BD-D6DF-4EF0-A9AF-ABA19BC90BAF}"/>
              </a:ext>
            </a:extLst>
          </p:cNvPr>
          <p:cNvSpPr>
            <a:spLocks noChangeAspect="1" noEditPoints="1"/>
          </p:cNvSpPr>
          <p:nvPr/>
        </p:nvSpPr>
        <p:spPr bwMode="auto">
          <a:xfrm>
            <a:off x="269241" y="5331507"/>
            <a:ext cx="636522" cy="42680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cxnSp>
        <p:nvCxnSpPr>
          <p:cNvPr id="11" name="Straight Connector 10">
            <a:extLst>
              <a:ext uri="{FF2B5EF4-FFF2-40B4-BE49-F238E27FC236}">
                <a16:creationId xmlns:a16="http://schemas.microsoft.com/office/drawing/2014/main" id="{4F9AE535-F2F3-463E-B927-F0DD9CA5AD3D}"/>
              </a:ext>
            </a:extLst>
          </p:cNvPr>
          <p:cNvCxnSpPr>
            <a:cxnSpLocks/>
          </p:cNvCxnSpPr>
          <p:nvPr/>
        </p:nvCxnSpPr>
        <p:spPr>
          <a:xfrm>
            <a:off x="1165664" y="5331507"/>
            <a:ext cx="0" cy="719848"/>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08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A233-D51D-44D6-A0E8-9D53A48840F5}"/>
              </a:ext>
            </a:extLst>
          </p:cNvPr>
          <p:cNvSpPr>
            <a:spLocks noGrp="1"/>
          </p:cNvSpPr>
          <p:nvPr>
            <p:ph type="title"/>
          </p:nvPr>
        </p:nvSpPr>
        <p:spPr/>
        <p:txBody>
          <a:bodyPr/>
          <a:lstStyle/>
          <a:p>
            <a:r>
              <a:rPr lang="en-US" sz="4400" dirty="0"/>
              <a:t>SAP on Azure — customer stages in Azure</a:t>
            </a:r>
          </a:p>
        </p:txBody>
      </p:sp>
      <p:sp>
        <p:nvSpPr>
          <p:cNvPr id="3" name="Text Placeholder 2">
            <a:extLst>
              <a:ext uri="{FF2B5EF4-FFF2-40B4-BE49-F238E27FC236}">
                <a16:creationId xmlns:a16="http://schemas.microsoft.com/office/drawing/2014/main" id="{F44E1EAA-3506-4267-936A-BC639D24A0A0}"/>
              </a:ext>
            </a:extLst>
          </p:cNvPr>
          <p:cNvSpPr>
            <a:spLocks noGrp="1"/>
          </p:cNvSpPr>
          <p:nvPr>
            <p:ph type="body" sz="quarter" idx="10"/>
          </p:nvPr>
        </p:nvSpPr>
        <p:spPr>
          <a:xfrm>
            <a:off x="269240" y="1189495"/>
            <a:ext cx="11655078" cy="4607415"/>
          </a:xfrm>
        </p:spPr>
        <p:txBody>
          <a:bodyPr/>
          <a:lstStyle/>
          <a:p>
            <a:r>
              <a:rPr lang="en-US" sz="3600" dirty="0"/>
              <a:t>Customers are using Azure in all stages for SAP landscapes</a:t>
            </a:r>
          </a:p>
          <a:p>
            <a:pPr lvl="1">
              <a:spcBef>
                <a:spcPts val="1765"/>
              </a:spcBef>
            </a:pPr>
            <a:r>
              <a:rPr lang="en-US" sz="2000" dirty="0">
                <a:gradFill>
                  <a:gsLst>
                    <a:gs pos="1250">
                      <a:schemeClr val="accent3"/>
                    </a:gs>
                    <a:gs pos="100000">
                      <a:schemeClr val="accent3"/>
                    </a:gs>
                  </a:gsLst>
                  <a:lin ang="5400000" scaled="0"/>
                </a:gradFill>
              </a:rPr>
              <a:t>ONLY DISASTER RECOVERY FOOTPRINT -</a:t>
            </a:r>
            <a:br>
              <a:rPr lang="en-US" sz="2000" dirty="0"/>
            </a:br>
            <a:r>
              <a:rPr lang="en-US" sz="2000" dirty="0"/>
              <a:t>	Using Azure Site Recovery services</a:t>
            </a:r>
          </a:p>
          <a:p>
            <a:pPr lvl="1">
              <a:spcBef>
                <a:spcPts val="1765"/>
              </a:spcBef>
            </a:pPr>
            <a:r>
              <a:rPr lang="en-US" sz="2000" dirty="0">
                <a:gradFill>
                  <a:gsLst>
                    <a:gs pos="1250">
                      <a:schemeClr val="accent3"/>
                    </a:gs>
                    <a:gs pos="100000">
                      <a:schemeClr val="accent3"/>
                    </a:gs>
                  </a:gsLst>
                  <a:lin ang="5400000" scaled="0"/>
                </a:gradFill>
              </a:rPr>
              <a:t>SMALL -</a:t>
            </a:r>
            <a:br>
              <a:rPr lang="en-US" sz="2000" dirty="0"/>
            </a:br>
            <a:r>
              <a:rPr lang="en-US" sz="2000" dirty="0"/>
              <a:t>	Non-production footprint with majority of systems on-premises</a:t>
            </a:r>
          </a:p>
          <a:p>
            <a:pPr lvl="1">
              <a:spcBef>
                <a:spcPts val="1765"/>
              </a:spcBef>
            </a:pPr>
            <a:r>
              <a:rPr lang="en-US" sz="2000" dirty="0">
                <a:gradFill>
                  <a:gsLst>
                    <a:gs pos="1250">
                      <a:schemeClr val="accent3"/>
                    </a:gs>
                    <a:gs pos="100000">
                      <a:schemeClr val="accent3"/>
                    </a:gs>
                  </a:gsLst>
                  <a:lin ang="5400000" scaled="0"/>
                </a:gradFill>
              </a:rPr>
              <a:t>MIDDLE -</a:t>
            </a:r>
            <a:br>
              <a:rPr lang="en-US" sz="2000" dirty="0"/>
            </a:br>
            <a:r>
              <a:rPr lang="en-US" sz="2000" dirty="0"/>
              <a:t>	Running all non-production SAP systems in Azure</a:t>
            </a:r>
          </a:p>
          <a:p>
            <a:pPr lvl="1">
              <a:spcBef>
                <a:spcPts val="1765"/>
              </a:spcBef>
            </a:pPr>
            <a:r>
              <a:rPr lang="en-US" sz="2000" dirty="0">
                <a:gradFill>
                  <a:gsLst>
                    <a:gs pos="1250">
                      <a:schemeClr val="accent3"/>
                    </a:gs>
                    <a:gs pos="100000">
                      <a:schemeClr val="accent3"/>
                    </a:gs>
                  </a:gsLst>
                  <a:lin ang="5400000" scaled="0"/>
                </a:gradFill>
              </a:rPr>
              <a:t>LARGE - </a:t>
            </a:r>
            <a:br>
              <a:rPr lang="en-US" sz="2000" dirty="0"/>
            </a:br>
            <a:r>
              <a:rPr lang="en-US" sz="2000" dirty="0"/>
              <a:t>	Running all non-production and some production SAP systems in Azure</a:t>
            </a:r>
          </a:p>
          <a:p>
            <a:pPr lvl="1">
              <a:spcBef>
                <a:spcPts val="1765"/>
              </a:spcBef>
            </a:pPr>
            <a:r>
              <a:rPr lang="en-US" sz="2000" dirty="0">
                <a:gradFill>
                  <a:gsLst>
                    <a:gs pos="1250">
                      <a:schemeClr val="accent3"/>
                    </a:gs>
                    <a:gs pos="100000">
                      <a:schemeClr val="accent3"/>
                    </a:gs>
                  </a:gsLst>
                  <a:lin ang="5400000" scaled="0"/>
                </a:gradFill>
              </a:rPr>
              <a:t>X-LARGE - </a:t>
            </a:r>
            <a:br>
              <a:rPr lang="en-US" sz="2000" dirty="0"/>
            </a:br>
            <a:r>
              <a:rPr lang="en-US" sz="2000" dirty="0"/>
              <a:t>	We’ve got customers who run their complete SAP landscape in Azure</a:t>
            </a:r>
          </a:p>
        </p:txBody>
      </p:sp>
    </p:spTree>
    <p:extLst>
      <p:ext uri="{BB962C8B-B14F-4D97-AF65-F5344CB8AC3E}">
        <p14:creationId xmlns:p14="http://schemas.microsoft.com/office/powerpoint/2010/main" val="410627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A233-D51D-44D6-A0E8-9D53A48840F5}"/>
              </a:ext>
            </a:extLst>
          </p:cNvPr>
          <p:cNvSpPr>
            <a:spLocks noGrp="1"/>
          </p:cNvSpPr>
          <p:nvPr>
            <p:ph type="title"/>
          </p:nvPr>
        </p:nvSpPr>
        <p:spPr/>
        <p:txBody>
          <a:bodyPr/>
          <a:lstStyle/>
          <a:p>
            <a:r>
              <a:rPr lang="en-US" sz="4400" dirty="0"/>
              <a:t>SAP on Azure — huge variety on instances</a:t>
            </a:r>
          </a:p>
        </p:txBody>
      </p:sp>
      <p:cxnSp>
        <p:nvCxnSpPr>
          <p:cNvPr id="20" name="Straight Connector 19" descr="Line" title="Line">
            <a:extLst>
              <a:ext uri="{FF2B5EF4-FFF2-40B4-BE49-F238E27FC236}">
                <a16:creationId xmlns:a16="http://schemas.microsoft.com/office/drawing/2014/main" id="{0EDE4DCE-C41F-490B-8D77-9F106D77B18B}"/>
              </a:ext>
            </a:extLst>
          </p:cNvPr>
          <p:cNvCxnSpPr>
            <a:cxnSpLocks/>
          </p:cNvCxnSpPr>
          <p:nvPr/>
        </p:nvCxnSpPr>
        <p:spPr>
          <a:xfrm>
            <a:off x="269240" y="2447778"/>
            <a:ext cx="10757098" cy="0"/>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52E0F85-E37D-45C8-B231-B0A4D0BD14DA}"/>
              </a:ext>
            </a:extLst>
          </p:cNvPr>
          <p:cNvSpPr>
            <a:spLocks noGrp="1"/>
          </p:cNvSpPr>
          <p:nvPr>
            <p:ph type="body" sz="quarter" idx="10"/>
          </p:nvPr>
        </p:nvSpPr>
        <p:spPr>
          <a:xfrm>
            <a:off x="269303" y="1187962"/>
            <a:ext cx="11655078" cy="5570884"/>
          </a:xfrm>
        </p:spPr>
        <p:txBody>
          <a:bodyPr/>
          <a:lstStyle/>
          <a:p>
            <a:pPr marL="1066015" indent="0">
              <a:spcAft>
                <a:spcPts val="1765"/>
              </a:spcAft>
              <a:buNone/>
            </a:pPr>
            <a:r>
              <a:rPr lang="en-US" sz="3600" dirty="0">
                <a:solidFill>
                  <a:schemeClr val="tx1"/>
                </a:solidFill>
              </a:rPr>
              <a:t>Azure is the only public cloud platform that offers </a:t>
            </a:r>
            <a:br>
              <a:rPr lang="en-US" sz="3600" dirty="0">
                <a:solidFill>
                  <a:schemeClr val="tx1"/>
                </a:solidFill>
              </a:rPr>
            </a:br>
            <a:r>
              <a:rPr lang="en-US" sz="3600" dirty="0">
                <a:solidFill>
                  <a:schemeClr val="tx1"/>
                </a:solidFill>
              </a:rPr>
              <a:t>that large spread of CPU and memory selection</a:t>
            </a:r>
          </a:p>
          <a:p>
            <a:pPr marL="227209" lvl="1" indent="-227209">
              <a:spcBef>
                <a:spcPts val="1176"/>
              </a:spcBef>
            </a:pPr>
            <a:r>
              <a:rPr lang="en-US" sz="2800" dirty="0"/>
              <a:t>Starting with smallest SAP certified VMs of two CPUs and 14GB</a:t>
            </a:r>
          </a:p>
          <a:p>
            <a:pPr marL="227209" lvl="1" indent="-227209">
              <a:spcBef>
                <a:spcPts val="1176"/>
              </a:spcBef>
            </a:pPr>
            <a:r>
              <a:rPr lang="en-US" sz="2800" dirty="0"/>
              <a:t>To SAP certified VMs with 128 CPUs and 3.8TB</a:t>
            </a:r>
          </a:p>
          <a:p>
            <a:pPr marL="227209" lvl="1" indent="-227209">
              <a:spcBef>
                <a:spcPts val="1176"/>
              </a:spcBef>
            </a:pPr>
            <a:r>
              <a:rPr lang="en-US" sz="2800" dirty="0"/>
              <a:t>Complemented by SAP certified hardware-as-a-service offer </a:t>
            </a:r>
            <a:br>
              <a:rPr lang="en-US" sz="2800" dirty="0"/>
            </a:br>
            <a:r>
              <a:rPr lang="en-US" sz="2800" dirty="0"/>
              <a:t>that starts with 64 CPUs and 786GB</a:t>
            </a:r>
          </a:p>
          <a:p>
            <a:pPr marL="227209" lvl="1" indent="-227209">
              <a:spcBef>
                <a:spcPts val="1176"/>
              </a:spcBef>
            </a:pPr>
            <a:r>
              <a:rPr lang="en-US" sz="2800" dirty="0"/>
              <a:t>Ranges to 960 CPUs and 20TB of memory</a:t>
            </a:r>
          </a:p>
          <a:p>
            <a:pPr marL="227209" lvl="1" indent="-227209">
              <a:spcBef>
                <a:spcPts val="1176"/>
              </a:spcBef>
            </a:pPr>
            <a:r>
              <a:rPr lang="en-US" sz="2800" dirty="0"/>
              <a:t>Hardware-as-a-service offer is restricted to SAP HANA installations</a:t>
            </a:r>
          </a:p>
          <a:p>
            <a:pPr lvl="1"/>
            <a:endParaRPr lang="en-US" dirty="0"/>
          </a:p>
          <a:p>
            <a:endParaRPr lang="en-US" dirty="0"/>
          </a:p>
        </p:txBody>
      </p:sp>
      <p:grpSp>
        <p:nvGrpSpPr>
          <p:cNvPr id="9" name="Group 8" descr="Icon" title="Icon">
            <a:extLst>
              <a:ext uri="{FF2B5EF4-FFF2-40B4-BE49-F238E27FC236}">
                <a16:creationId xmlns:a16="http://schemas.microsoft.com/office/drawing/2014/main" id="{48BD87CD-6EC5-494F-AECF-C9D8144C274A}"/>
              </a:ext>
            </a:extLst>
          </p:cNvPr>
          <p:cNvGrpSpPr/>
          <p:nvPr/>
        </p:nvGrpSpPr>
        <p:grpSpPr>
          <a:xfrm>
            <a:off x="463061" y="1465876"/>
            <a:ext cx="724987" cy="555540"/>
            <a:chOff x="3435452" y="1174750"/>
            <a:chExt cx="950912" cy="728663"/>
          </a:xfrm>
        </p:grpSpPr>
        <p:sp>
          <p:nvSpPr>
            <p:cNvPr id="10" name="Line 5">
              <a:extLst>
                <a:ext uri="{FF2B5EF4-FFF2-40B4-BE49-F238E27FC236}">
                  <a16:creationId xmlns:a16="http://schemas.microsoft.com/office/drawing/2014/main" id="{A3EB8D01-B0BA-4538-A9AF-21FEB8580D09}"/>
                </a:ext>
              </a:extLst>
            </p:cNvPr>
            <p:cNvSpPr>
              <a:spLocks noChangeShapeType="1"/>
            </p:cNvSpPr>
            <p:nvPr/>
          </p:nvSpPr>
          <p:spPr bwMode="auto">
            <a:xfrm>
              <a:off x="4084740" y="1903413"/>
              <a:ext cx="192087" cy="0"/>
            </a:xfrm>
            <a:prstGeom prst="line">
              <a:avLst/>
            </a:prstGeom>
            <a:noFill/>
            <a:ln w="1587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1" name="Freeform 6">
              <a:extLst>
                <a:ext uri="{FF2B5EF4-FFF2-40B4-BE49-F238E27FC236}">
                  <a16:creationId xmlns:a16="http://schemas.microsoft.com/office/drawing/2014/main" id="{4030843F-CD3C-42EF-8ABB-6210A29ECC23}"/>
                </a:ext>
              </a:extLst>
            </p:cNvPr>
            <p:cNvSpPr>
              <a:spLocks/>
            </p:cNvSpPr>
            <p:nvPr/>
          </p:nvSpPr>
          <p:spPr bwMode="auto">
            <a:xfrm>
              <a:off x="3508477" y="1581150"/>
              <a:ext cx="190500" cy="322263"/>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587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2" name="Freeform 7">
              <a:extLst>
                <a:ext uri="{FF2B5EF4-FFF2-40B4-BE49-F238E27FC236}">
                  <a16:creationId xmlns:a16="http://schemas.microsoft.com/office/drawing/2014/main" id="{F232B8AA-8611-405A-BF6B-D84A428B0385}"/>
                </a:ext>
              </a:extLst>
            </p:cNvPr>
            <p:cNvSpPr>
              <a:spLocks/>
            </p:cNvSpPr>
            <p:nvPr/>
          </p:nvSpPr>
          <p:spPr bwMode="auto">
            <a:xfrm>
              <a:off x="3435452" y="1403350"/>
              <a:ext cx="681037" cy="500063"/>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587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3" name="Line 9">
              <a:extLst>
                <a:ext uri="{FF2B5EF4-FFF2-40B4-BE49-F238E27FC236}">
                  <a16:creationId xmlns:a16="http://schemas.microsoft.com/office/drawing/2014/main" id="{5220E91A-6129-4C91-BC82-370F48D849E7}"/>
                </a:ext>
              </a:extLst>
            </p:cNvPr>
            <p:cNvSpPr>
              <a:spLocks noChangeShapeType="1"/>
            </p:cNvSpPr>
            <p:nvPr/>
          </p:nvSpPr>
          <p:spPr bwMode="auto">
            <a:xfrm flipH="1">
              <a:off x="3583090" y="1835150"/>
              <a:ext cx="44450" cy="0"/>
            </a:xfrm>
            <a:prstGeom prst="line">
              <a:avLst/>
            </a:prstGeom>
            <a:noFill/>
            <a:ln w="1587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4" name="Freeform 10">
              <a:extLst>
                <a:ext uri="{FF2B5EF4-FFF2-40B4-BE49-F238E27FC236}">
                  <a16:creationId xmlns:a16="http://schemas.microsoft.com/office/drawing/2014/main" id="{8C911EEC-7E0D-41F5-BBFC-E1EBAC145501}"/>
                </a:ext>
              </a:extLst>
            </p:cNvPr>
            <p:cNvSpPr>
              <a:spLocks/>
            </p:cNvSpPr>
            <p:nvPr/>
          </p:nvSpPr>
          <p:spPr bwMode="auto">
            <a:xfrm>
              <a:off x="3435452" y="1174750"/>
              <a:ext cx="950912" cy="587375"/>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587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5" name="Line 9">
              <a:extLst>
                <a:ext uri="{FF2B5EF4-FFF2-40B4-BE49-F238E27FC236}">
                  <a16:creationId xmlns:a16="http://schemas.microsoft.com/office/drawing/2014/main" id="{BAE2153E-76E0-4C0A-A522-F6AAEF20410F}"/>
                </a:ext>
              </a:extLst>
            </p:cNvPr>
            <p:cNvSpPr>
              <a:spLocks noChangeShapeType="1"/>
            </p:cNvSpPr>
            <p:nvPr/>
          </p:nvSpPr>
          <p:spPr bwMode="auto">
            <a:xfrm flipH="1">
              <a:off x="3753745" y="1835150"/>
              <a:ext cx="44450" cy="0"/>
            </a:xfrm>
            <a:prstGeom prst="line">
              <a:avLst/>
            </a:prstGeom>
            <a:noFill/>
            <a:ln w="1587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6" name="Freeform 11">
              <a:extLst>
                <a:ext uri="{FF2B5EF4-FFF2-40B4-BE49-F238E27FC236}">
                  <a16:creationId xmlns:a16="http://schemas.microsoft.com/office/drawing/2014/main" id="{ECBAC3A6-1A26-444A-BBF2-0C3B76528C4D}"/>
                </a:ext>
              </a:extLst>
            </p:cNvPr>
            <p:cNvSpPr>
              <a:spLocks/>
            </p:cNvSpPr>
            <p:nvPr/>
          </p:nvSpPr>
          <p:spPr bwMode="auto">
            <a:xfrm rot="10800000">
              <a:off x="3602829" y="1335881"/>
              <a:ext cx="640657" cy="359570"/>
            </a:xfrm>
            <a:custGeom>
              <a:avLst/>
              <a:gdLst>
                <a:gd name="T0" fmla="*/ 0 w 197"/>
                <a:gd name="T1" fmla="*/ 145 h 145"/>
                <a:gd name="T2" fmla="*/ 197 w 197"/>
                <a:gd name="T3" fmla="*/ 0 h 145"/>
              </a:gdLst>
              <a:ahLst/>
              <a:cxnLst>
                <a:cxn ang="0">
                  <a:pos x="T0" y="T1"/>
                </a:cxn>
                <a:cxn ang="0">
                  <a:pos x="T2" y="T3"/>
                </a:cxn>
              </a:cxnLst>
              <a:rect l="0" t="0" r="r" b="b"/>
              <a:pathLst>
                <a:path w="197" h="145">
                  <a:moveTo>
                    <a:pt x="0" y="145"/>
                  </a:moveTo>
                  <a:cubicBezTo>
                    <a:pt x="0" y="145"/>
                    <a:pt x="32" y="0"/>
                    <a:pt x="197" y="0"/>
                  </a:cubicBezTo>
                </a:path>
              </a:pathLst>
            </a:custGeom>
            <a:noFill/>
            <a:ln w="15875" cap="rnd">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7" name="Oval 6">
              <a:extLst>
                <a:ext uri="{FF2B5EF4-FFF2-40B4-BE49-F238E27FC236}">
                  <a16:creationId xmlns:a16="http://schemas.microsoft.com/office/drawing/2014/main" id="{AEAE5BFF-7462-4364-917B-5D83C1125EFD}"/>
                </a:ext>
              </a:extLst>
            </p:cNvPr>
            <p:cNvSpPr>
              <a:spLocks noChangeArrowheads="1"/>
            </p:cNvSpPr>
            <p:nvPr/>
          </p:nvSpPr>
          <p:spPr bwMode="auto">
            <a:xfrm>
              <a:off x="3548863" y="1638548"/>
              <a:ext cx="109728" cy="109728"/>
            </a:xfrm>
            <a:prstGeom prst="ellipse">
              <a:avLst/>
            </a:prstGeom>
            <a:solidFill>
              <a:schemeClr val="bg2"/>
            </a:solidFill>
            <a:ln w="15875" cap="rnd">
              <a:solidFill>
                <a:schemeClr val="accent1"/>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8" name="Oval 6">
              <a:extLst>
                <a:ext uri="{FF2B5EF4-FFF2-40B4-BE49-F238E27FC236}">
                  <a16:creationId xmlns:a16="http://schemas.microsoft.com/office/drawing/2014/main" id="{1D1A3736-7F5A-4035-B6AD-C533C03C00FA}"/>
                </a:ext>
              </a:extLst>
            </p:cNvPr>
            <p:cNvSpPr>
              <a:spLocks noChangeArrowheads="1"/>
            </p:cNvSpPr>
            <p:nvPr/>
          </p:nvSpPr>
          <p:spPr bwMode="auto">
            <a:xfrm>
              <a:off x="3871917" y="1587008"/>
              <a:ext cx="109728" cy="109728"/>
            </a:xfrm>
            <a:prstGeom prst="ellipse">
              <a:avLst/>
            </a:prstGeom>
            <a:solidFill>
              <a:schemeClr val="bg2"/>
            </a:solidFill>
            <a:ln w="15875" cap="rnd">
              <a:solidFill>
                <a:schemeClr val="accent1"/>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9" name="Oval 6">
              <a:extLst>
                <a:ext uri="{FF2B5EF4-FFF2-40B4-BE49-F238E27FC236}">
                  <a16:creationId xmlns:a16="http://schemas.microsoft.com/office/drawing/2014/main" id="{1B2AEDF0-CFC6-4A2E-88F1-4196383D9444}"/>
                </a:ext>
              </a:extLst>
            </p:cNvPr>
            <p:cNvSpPr>
              <a:spLocks noChangeArrowheads="1"/>
            </p:cNvSpPr>
            <p:nvPr/>
          </p:nvSpPr>
          <p:spPr bwMode="auto">
            <a:xfrm>
              <a:off x="4184061" y="1256863"/>
              <a:ext cx="109728" cy="109728"/>
            </a:xfrm>
            <a:prstGeom prst="ellipse">
              <a:avLst/>
            </a:prstGeom>
            <a:solidFill>
              <a:schemeClr val="bg2"/>
            </a:solidFill>
            <a:ln w="15875" cap="rnd">
              <a:solidFill>
                <a:schemeClr val="accent1"/>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grpSp>
    </p:spTree>
    <p:extLst>
      <p:ext uri="{BB962C8B-B14F-4D97-AF65-F5344CB8AC3E}">
        <p14:creationId xmlns:p14="http://schemas.microsoft.com/office/powerpoint/2010/main" val="165693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A233-D51D-44D6-A0E8-9D53A48840F5}"/>
              </a:ext>
            </a:extLst>
          </p:cNvPr>
          <p:cNvSpPr>
            <a:spLocks noGrp="1"/>
          </p:cNvSpPr>
          <p:nvPr>
            <p:ph type="title"/>
          </p:nvPr>
        </p:nvSpPr>
        <p:spPr/>
        <p:txBody>
          <a:bodyPr/>
          <a:lstStyle/>
          <a:p>
            <a:r>
              <a:rPr lang="en-US" sz="4400" dirty="0"/>
              <a:t>SAP on Azure — reliability</a:t>
            </a:r>
          </a:p>
        </p:txBody>
      </p:sp>
      <p:sp>
        <p:nvSpPr>
          <p:cNvPr id="3" name="Text Placeholder 2">
            <a:extLst>
              <a:ext uri="{FF2B5EF4-FFF2-40B4-BE49-F238E27FC236}">
                <a16:creationId xmlns:a16="http://schemas.microsoft.com/office/drawing/2014/main" id="{1A796355-4D4E-4011-9B4E-A46CF4414D89}"/>
              </a:ext>
            </a:extLst>
          </p:cNvPr>
          <p:cNvSpPr>
            <a:spLocks noGrp="1"/>
          </p:cNvSpPr>
          <p:nvPr>
            <p:ph type="body" sz="quarter" idx="10"/>
          </p:nvPr>
        </p:nvSpPr>
        <p:spPr>
          <a:xfrm>
            <a:off x="269303" y="1187962"/>
            <a:ext cx="11655078" cy="5567358"/>
          </a:xfrm>
        </p:spPr>
        <p:txBody>
          <a:bodyPr/>
          <a:lstStyle/>
          <a:p>
            <a:pPr marL="0" indent="0">
              <a:spcAft>
                <a:spcPts val="588"/>
              </a:spcAft>
              <a:buNone/>
            </a:pPr>
            <a:r>
              <a:rPr lang="en-US" sz="3600" spc="-29" dirty="0">
                <a:solidFill>
                  <a:schemeClr val="tx1"/>
                </a:solidFill>
              </a:rPr>
              <a:t>Azure is one of the only public cloud platforms </a:t>
            </a:r>
            <a:br>
              <a:rPr lang="en-US" sz="3600" spc="-29" dirty="0">
                <a:solidFill>
                  <a:schemeClr val="tx1"/>
                </a:solidFill>
              </a:rPr>
            </a:br>
            <a:r>
              <a:rPr lang="en-US" sz="3600" spc="-29" dirty="0">
                <a:solidFill>
                  <a:schemeClr val="tx1"/>
                </a:solidFill>
              </a:rPr>
              <a:t>that offer single VM SLA</a:t>
            </a:r>
          </a:p>
          <a:p>
            <a:pPr marL="227209" lvl="1" indent="-227209">
              <a:spcBef>
                <a:spcPts val="1765"/>
              </a:spcBef>
            </a:pPr>
            <a:r>
              <a:rPr lang="en-US" sz="2400" dirty="0">
                <a:solidFill>
                  <a:schemeClr val="tx1"/>
                </a:solidFill>
              </a:rPr>
              <a:t>Single VM using Azure Premium Storage: 9</a:t>
            </a:r>
            <a:r>
              <a:rPr lang="en-US" sz="2400" dirty="0"/>
              <a:t>9.9%</a:t>
            </a:r>
          </a:p>
          <a:p>
            <a:pPr marL="227209" lvl="1" indent="-227209">
              <a:spcBef>
                <a:spcPts val="1176"/>
              </a:spcBef>
            </a:pPr>
            <a:r>
              <a:rPr lang="en-US" sz="2400" dirty="0"/>
              <a:t>Two or more VMs within one Azure availability set: connection SLA to a VM 99.95%</a:t>
            </a:r>
          </a:p>
          <a:p>
            <a:pPr marL="227209" lvl="1" indent="-227209">
              <a:spcBef>
                <a:spcPts val="1176"/>
              </a:spcBef>
            </a:pPr>
            <a:r>
              <a:rPr lang="en-US" sz="2400" dirty="0">
                <a:hlinkClick r:id="rId3"/>
              </a:rPr>
              <a:t>https://azure.microsoft.com/en-us/support/legal/sla/virtual-machines/v1_6/</a:t>
            </a:r>
            <a:r>
              <a:rPr lang="en-US" sz="2400" dirty="0"/>
              <a:t> </a:t>
            </a:r>
          </a:p>
          <a:p>
            <a:pPr lvl="1"/>
            <a:endParaRPr lang="en-US" dirty="0"/>
          </a:p>
          <a:p>
            <a:pPr marL="0" indent="0">
              <a:spcAft>
                <a:spcPts val="588"/>
              </a:spcAft>
              <a:buNone/>
            </a:pPr>
            <a:r>
              <a:rPr lang="en-US" sz="3600" dirty="0">
                <a:gradFill>
                  <a:gsLst>
                    <a:gs pos="1250">
                      <a:schemeClr val="accent3"/>
                    </a:gs>
                    <a:gs pos="100000">
                      <a:schemeClr val="accent3"/>
                    </a:gs>
                  </a:gsLst>
                  <a:lin ang="5400000" scaled="0"/>
                </a:gradFill>
              </a:rPr>
              <a:t>Benefits</a:t>
            </a:r>
          </a:p>
          <a:p>
            <a:pPr marL="227209" lvl="1" indent="-227209">
              <a:spcBef>
                <a:spcPts val="1765"/>
              </a:spcBef>
            </a:pPr>
            <a:r>
              <a:rPr lang="en-US" sz="2400" dirty="0"/>
              <a:t>For some customer deployments, single VM SLA is good enough to realize SLA </a:t>
            </a:r>
            <a:br>
              <a:rPr lang="en-US" sz="2400" dirty="0"/>
            </a:br>
            <a:r>
              <a:rPr lang="en-US" sz="2400" dirty="0"/>
              <a:t>towards customers</a:t>
            </a:r>
          </a:p>
          <a:p>
            <a:pPr marL="227209" lvl="1" indent="-227209">
              <a:spcBef>
                <a:spcPts val="1176"/>
              </a:spcBef>
            </a:pPr>
            <a:r>
              <a:rPr lang="en-US" sz="2400" dirty="0"/>
              <a:t>SLA within Availability Sets allow “failover cluster” which satisfy most SLA requirements for SAP landscapes</a:t>
            </a:r>
          </a:p>
        </p:txBody>
      </p:sp>
      <p:cxnSp>
        <p:nvCxnSpPr>
          <p:cNvPr id="7" name="Straight Connector 6" descr="Line" title="Line">
            <a:extLst>
              <a:ext uri="{FF2B5EF4-FFF2-40B4-BE49-F238E27FC236}">
                <a16:creationId xmlns:a16="http://schemas.microsoft.com/office/drawing/2014/main" id="{EA6B4220-D215-4E6E-A06B-6A4A2D096C34}"/>
              </a:ext>
            </a:extLst>
          </p:cNvPr>
          <p:cNvCxnSpPr>
            <a:cxnSpLocks/>
          </p:cNvCxnSpPr>
          <p:nvPr/>
        </p:nvCxnSpPr>
        <p:spPr>
          <a:xfrm>
            <a:off x="269239" y="2278183"/>
            <a:ext cx="11653523"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descr="Line" title="Line">
            <a:extLst>
              <a:ext uri="{FF2B5EF4-FFF2-40B4-BE49-F238E27FC236}">
                <a16:creationId xmlns:a16="http://schemas.microsoft.com/office/drawing/2014/main" id="{96DABAC0-70EC-44F6-9D67-E76D500E2245}"/>
              </a:ext>
            </a:extLst>
          </p:cNvPr>
          <p:cNvCxnSpPr>
            <a:cxnSpLocks/>
          </p:cNvCxnSpPr>
          <p:nvPr/>
        </p:nvCxnSpPr>
        <p:spPr>
          <a:xfrm>
            <a:off x="269239" y="4797866"/>
            <a:ext cx="11653523"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A233-D51D-44D6-A0E8-9D53A48840F5}"/>
              </a:ext>
            </a:extLst>
          </p:cNvPr>
          <p:cNvSpPr>
            <a:spLocks noGrp="1"/>
          </p:cNvSpPr>
          <p:nvPr>
            <p:ph type="title"/>
          </p:nvPr>
        </p:nvSpPr>
        <p:spPr/>
        <p:txBody>
          <a:bodyPr/>
          <a:lstStyle/>
          <a:p>
            <a:r>
              <a:rPr lang="en-US" sz="4400" dirty="0"/>
              <a:t>SAP on Azure — in-region availability</a:t>
            </a:r>
          </a:p>
        </p:txBody>
      </p:sp>
      <p:cxnSp>
        <p:nvCxnSpPr>
          <p:cNvPr id="9" name="Straight Connector 8" descr="Line" title="Line">
            <a:extLst>
              <a:ext uri="{FF2B5EF4-FFF2-40B4-BE49-F238E27FC236}">
                <a16:creationId xmlns:a16="http://schemas.microsoft.com/office/drawing/2014/main" id="{58A4877D-928D-465E-B214-111B5A54047D}"/>
              </a:ext>
            </a:extLst>
          </p:cNvPr>
          <p:cNvCxnSpPr>
            <a:cxnSpLocks/>
          </p:cNvCxnSpPr>
          <p:nvPr/>
        </p:nvCxnSpPr>
        <p:spPr>
          <a:xfrm>
            <a:off x="269240" y="2278183"/>
            <a:ext cx="378334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B6ACA138-2F30-483D-B9BB-08B1147A9056}"/>
              </a:ext>
            </a:extLst>
          </p:cNvPr>
          <p:cNvSpPr>
            <a:spLocks noGrp="1"/>
          </p:cNvSpPr>
          <p:nvPr>
            <p:ph type="body" sz="quarter" idx="10"/>
          </p:nvPr>
        </p:nvSpPr>
        <p:spPr>
          <a:xfrm>
            <a:off x="269303" y="1187963"/>
            <a:ext cx="3990218" cy="3450175"/>
          </a:xfrm>
        </p:spPr>
        <p:txBody>
          <a:bodyPr/>
          <a:lstStyle/>
          <a:p>
            <a:pPr marL="0" indent="0" algn="ctr">
              <a:spcAft>
                <a:spcPts val="588"/>
              </a:spcAft>
              <a:buNone/>
            </a:pPr>
            <a:r>
              <a:rPr lang="en-US" sz="3200" spc="-29" dirty="0">
                <a:solidFill>
                  <a:schemeClr val="tx1"/>
                </a:solidFill>
                <a:latin typeface="+mn-lt"/>
              </a:rPr>
              <a:t>Azure building block: Azure Availability Set</a:t>
            </a:r>
          </a:p>
          <a:p>
            <a:pPr marL="227209" lvl="1" indent="-227209">
              <a:spcBef>
                <a:spcPts val="1765"/>
              </a:spcBef>
            </a:pPr>
            <a:r>
              <a:rPr lang="en-US" sz="2400" dirty="0">
                <a:solidFill>
                  <a:schemeClr val="tx1"/>
                </a:solidFill>
              </a:rPr>
              <a:t>Deploys VMs within Availability Set in </a:t>
            </a:r>
            <a:br>
              <a:rPr lang="en-US" sz="2400" dirty="0">
                <a:solidFill>
                  <a:schemeClr val="tx1"/>
                </a:solidFill>
              </a:rPr>
            </a:br>
            <a:r>
              <a:rPr lang="en-US" sz="2400" dirty="0">
                <a:solidFill>
                  <a:schemeClr val="tx1"/>
                </a:solidFill>
              </a:rPr>
              <a:t>different fault and </a:t>
            </a:r>
            <a:br>
              <a:rPr lang="en-US" sz="2400" dirty="0">
                <a:solidFill>
                  <a:schemeClr val="tx1"/>
                </a:solidFill>
              </a:rPr>
            </a:br>
            <a:r>
              <a:rPr lang="en-US" sz="2400" dirty="0">
                <a:solidFill>
                  <a:schemeClr val="tx1"/>
                </a:solidFill>
              </a:rPr>
              <a:t>upgrade domains</a:t>
            </a:r>
          </a:p>
          <a:p>
            <a:pPr marL="227209" lvl="1" indent="-227209">
              <a:spcBef>
                <a:spcPts val="588"/>
              </a:spcBef>
            </a:pPr>
            <a:r>
              <a:rPr lang="en-US" sz="2400" dirty="0">
                <a:solidFill>
                  <a:schemeClr val="tx1"/>
                </a:solidFill>
              </a:rPr>
              <a:t>No impact on VM-to-VM network latency</a:t>
            </a:r>
          </a:p>
        </p:txBody>
      </p:sp>
      <p:cxnSp>
        <p:nvCxnSpPr>
          <p:cNvPr id="11" name="Straight Connector 10" descr="Line" title="Line">
            <a:extLst>
              <a:ext uri="{FF2B5EF4-FFF2-40B4-BE49-F238E27FC236}">
                <a16:creationId xmlns:a16="http://schemas.microsoft.com/office/drawing/2014/main" id="{B1691357-8BB1-4AF2-B669-382FDDEACF0B}"/>
              </a:ext>
            </a:extLst>
          </p:cNvPr>
          <p:cNvCxnSpPr>
            <a:cxnSpLocks/>
          </p:cNvCxnSpPr>
          <p:nvPr/>
        </p:nvCxnSpPr>
        <p:spPr>
          <a:xfrm>
            <a:off x="4468910" y="2278183"/>
            <a:ext cx="355126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FABE6E04-742E-40DB-8505-51F38EBDFFB0}"/>
              </a:ext>
            </a:extLst>
          </p:cNvPr>
          <p:cNvSpPr txBox="1">
            <a:spLocks/>
          </p:cNvSpPr>
          <p:nvPr/>
        </p:nvSpPr>
        <p:spPr>
          <a:xfrm>
            <a:off x="4468910" y="1623725"/>
            <a:ext cx="3675342" cy="5382459"/>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588"/>
              </a:spcAft>
              <a:buNone/>
            </a:pPr>
            <a:r>
              <a:rPr lang="en-US" sz="3200" spc="-29" dirty="0">
                <a:solidFill>
                  <a:schemeClr val="tx1"/>
                </a:solidFill>
                <a:latin typeface="+mn-lt"/>
              </a:rPr>
              <a:t>SAP ASCS/SCS/CI</a:t>
            </a:r>
          </a:p>
          <a:p>
            <a:pPr marL="342900" lvl="1" indent="-342900">
              <a:spcBef>
                <a:spcPts val="1765"/>
              </a:spcBef>
              <a:buFont typeface="Arial" panose="020B0604020202020204" pitchFamily="34" charset="0"/>
              <a:buChar char="•"/>
            </a:pPr>
            <a:r>
              <a:rPr lang="en-US" sz="2400" dirty="0">
                <a:solidFill>
                  <a:schemeClr val="tx1"/>
                </a:solidFill>
              </a:rPr>
              <a:t>Protection on Windows through classical shared disk cluster or new </a:t>
            </a:r>
            <a:br>
              <a:rPr lang="en-US" sz="2400" dirty="0">
                <a:solidFill>
                  <a:schemeClr val="tx1"/>
                </a:solidFill>
              </a:rPr>
            </a:br>
            <a:r>
              <a:rPr lang="en-US" sz="2400" dirty="0">
                <a:solidFill>
                  <a:schemeClr val="tx1"/>
                </a:solidFill>
              </a:rPr>
              <a:t>file share cluster configuration (ramp-up)</a:t>
            </a:r>
          </a:p>
          <a:p>
            <a:pPr marL="342900" lvl="1" indent="-342900">
              <a:spcBef>
                <a:spcPts val="1765"/>
              </a:spcBef>
              <a:buFont typeface="Arial" panose="020B0604020202020204" pitchFamily="34" charset="0"/>
              <a:buChar char="•"/>
            </a:pPr>
            <a:r>
              <a:rPr lang="en-US" sz="2400" dirty="0">
                <a:solidFill>
                  <a:schemeClr val="tx1"/>
                </a:solidFill>
              </a:rPr>
              <a:t>SLES Linux through Pacemaker and STONITH setup</a:t>
            </a:r>
          </a:p>
          <a:p>
            <a:pPr marL="342900" lvl="1" indent="-342900">
              <a:spcBef>
                <a:spcPts val="1765"/>
              </a:spcBef>
              <a:buFont typeface="Arial" panose="020B0604020202020204" pitchFamily="34" charset="0"/>
              <a:buChar char="•"/>
            </a:pPr>
            <a:r>
              <a:rPr lang="en-US" sz="2400" dirty="0">
                <a:solidFill>
                  <a:schemeClr val="tx1"/>
                </a:solidFill>
              </a:rPr>
              <a:t>RHEL support in works by RHEL</a:t>
            </a:r>
          </a:p>
        </p:txBody>
      </p:sp>
      <p:cxnSp>
        <p:nvCxnSpPr>
          <p:cNvPr id="12" name="Straight Connector 11" descr="Line" title="Line">
            <a:extLst>
              <a:ext uri="{FF2B5EF4-FFF2-40B4-BE49-F238E27FC236}">
                <a16:creationId xmlns:a16="http://schemas.microsoft.com/office/drawing/2014/main" id="{E9D3F170-1479-4655-B624-1586384F0763}"/>
              </a:ext>
            </a:extLst>
          </p:cNvPr>
          <p:cNvCxnSpPr>
            <a:cxnSpLocks/>
          </p:cNvCxnSpPr>
          <p:nvPr/>
        </p:nvCxnSpPr>
        <p:spPr>
          <a:xfrm>
            <a:off x="8436494" y="2278183"/>
            <a:ext cx="3494049"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BE40764-1B10-4DF4-B31C-EA910E824FCD}"/>
              </a:ext>
            </a:extLst>
          </p:cNvPr>
          <p:cNvSpPr txBox="1">
            <a:spLocks/>
          </p:cNvSpPr>
          <p:nvPr/>
        </p:nvSpPr>
        <p:spPr>
          <a:xfrm>
            <a:off x="8436494" y="1623725"/>
            <a:ext cx="3675342" cy="4385263"/>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588"/>
              </a:spcAft>
              <a:buNone/>
            </a:pPr>
            <a:r>
              <a:rPr lang="en-US" sz="3200" spc="-29" dirty="0">
                <a:gradFill>
                  <a:gsLst>
                    <a:gs pos="1250">
                      <a:schemeClr val="accent3"/>
                    </a:gs>
                    <a:gs pos="100000">
                      <a:schemeClr val="accent3"/>
                    </a:gs>
                  </a:gsLst>
                  <a:lin ang="5400000" scaled="0"/>
                </a:gradFill>
                <a:latin typeface="+mn-lt"/>
              </a:rPr>
              <a:t>Databases</a:t>
            </a:r>
          </a:p>
          <a:p>
            <a:pPr marL="342900" lvl="1" indent="-342900">
              <a:spcBef>
                <a:spcPts val="1765"/>
              </a:spcBef>
              <a:buFont typeface="Arial" panose="020B0604020202020204" pitchFamily="34" charset="0"/>
              <a:buChar char="•"/>
            </a:pPr>
            <a:r>
              <a:rPr lang="en-US" sz="2400" dirty="0"/>
              <a:t>SQL Server: </a:t>
            </a:r>
            <a:br>
              <a:rPr lang="en-US" sz="2400" dirty="0"/>
            </a:br>
            <a:r>
              <a:rPr lang="en-US" sz="2400" dirty="0"/>
              <a:t>AlwaysOn based </a:t>
            </a:r>
            <a:br>
              <a:rPr lang="en-US" sz="2400" dirty="0"/>
            </a:br>
            <a:r>
              <a:rPr lang="en-US" sz="2400" dirty="0"/>
              <a:t>on Windows Cluster</a:t>
            </a:r>
          </a:p>
          <a:p>
            <a:pPr marL="342900" lvl="1" indent="-342900">
              <a:spcBef>
                <a:spcPts val="1765"/>
              </a:spcBef>
              <a:buFont typeface="Arial" panose="020B0604020202020204" pitchFamily="34" charset="0"/>
              <a:buChar char="•"/>
            </a:pPr>
            <a:r>
              <a:rPr lang="en-US" sz="2400" dirty="0"/>
              <a:t>Oracle: Data Guard</a:t>
            </a:r>
          </a:p>
          <a:p>
            <a:pPr marL="342900" lvl="1" indent="-342900">
              <a:spcBef>
                <a:spcPts val="1765"/>
              </a:spcBef>
              <a:buFont typeface="Arial" panose="020B0604020202020204" pitchFamily="34" charset="0"/>
              <a:buChar char="•"/>
            </a:pPr>
            <a:r>
              <a:rPr lang="en-US" sz="2400" dirty="0"/>
              <a:t>SAP HANA: HANA System Replication based on Pacemaker and STONITH on SLES (RHEL in works)</a:t>
            </a:r>
          </a:p>
        </p:txBody>
      </p:sp>
    </p:spTree>
    <p:extLst>
      <p:ext uri="{BB962C8B-B14F-4D97-AF65-F5344CB8AC3E}">
        <p14:creationId xmlns:p14="http://schemas.microsoft.com/office/powerpoint/2010/main" val="124922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A233-D51D-44D6-A0E8-9D53A48840F5}"/>
              </a:ext>
            </a:extLst>
          </p:cNvPr>
          <p:cNvSpPr>
            <a:spLocks noGrp="1"/>
          </p:cNvSpPr>
          <p:nvPr>
            <p:ph type="title"/>
          </p:nvPr>
        </p:nvSpPr>
        <p:spPr/>
        <p:txBody>
          <a:bodyPr/>
          <a:lstStyle/>
          <a:p>
            <a:r>
              <a:rPr lang="en-US" sz="4400" dirty="0"/>
              <a:t>SAP on Azure — across-region availability I</a:t>
            </a:r>
          </a:p>
        </p:txBody>
      </p:sp>
      <p:cxnSp>
        <p:nvCxnSpPr>
          <p:cNvPr id="7" name="Straight Connector 6" descr="Line" title="Line">
            <a:extLst>
              <a:ext uri="{FF2B5EF4-FFF2-40B4-BE49-F238E27FC236}">
                <a16:creationId xmlns:a16="http://schemas.microsoft.com/office/drawing/2014/main" id="{EA6B4220-D215-4E6E-A06B-6A4A2D096C34}"/>
              </a:ext>
            </a:extLst>
          </p:cNvPr>
          <p:cNvCxnSpPr>
            <a:cxnSpLocks/>
          </p:cNvCxnSpPr>
          <p:nvPr/>
        </p:nvCxnSpPr>
        <p:spPr>
          <a:xfrm>
            <a:off x="269239" y="1854872"/>
            <a:ext cx="11653523"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A796355-4D4E-4011-9B4E-A46CF4414D89}"/>
              </a:ext>
            </a:extLst>
          </p:cNvPr>
          <p:cNvSpPr>
            <a:spLocks noGrp="1"/>
          </p:cNvSpPr>
          <p:nvPr>
            <p:ph type="body" sz="quarter" idx="10"/>
          </p:nvPr>
        </p:nvSpPr>
        <p:spPr>
          <a:xfrm>
            <a:off x="269302" y="1187963"/>
            <a:ext cx="11922697" cy="4859600"/>
          </a:xfrm>
        </p:spPr>
        <p:txBody>
          <a:bodyPr/>
          <a:lstStyle/>
          <a:p>
            <a:pPr marL="0" indent="0">
              <a:spcAft>
                <a:spcPts val="588"/>
              </a:spcAft>
              <a:buNone/>
            </a:pPr>
            <a:r>
              <a:rPr lang="en-US" sz="3200" spc="-29" dirty="0">
                <a:gradFill>
                  <a:gsLst>
                    <a:gs pos="1250">
                      <a:schemeClr val="accent2"/>
                    </a:gs>
                    <a:gs pos="100000">
                      <a:schemeClr val="accent2"/>
                    </a:gs>
                  </a:gsLst>
                  <a:lin ang="5400000" scaled="0"/>
                </a:gradFill>
                <a:latin typeface="+mn-lt"/>
              </a:rPr>
              <a:t>Azure building blocks: Azure Site Recovery Services (A2A scenario</a:t>
            </a:r>
            <a:r>
              <a:rPr lang="en-US" sz="3137" spc="-29" dirty="0">
                <a:gradFill>
                  <a:gsLst>
                    <a:gs pos="1250">
                      <a:schemeClr val="accent2"/>
                    </a:gs>
                    <a:gs pos="100000">
                      <a:schemeClr val="accent2"/>
                    </a:gs>
                  </a:gsLst>
                  <a:lin ang="5400000" scaled="0"/>
                </a:gradFill>
                <a:latin typeface="+mn-lt"/>
              </a:rPr>
              <a:t>)</a:t>
            </a:r>
          </a:p>
          <a:p>
            <a:pPr marL="227209" lvl="1" indent="-227209">
              <a:spcBef>
                <a:spcPts val="1765"/>
              </a:spcBef>
            </a:pPr>
            <a:r>
              <a:rPr lang="en-US" sz="2400" spc="-29" dirty="0"/>
              <a:t>Replicates SAP application instance VMs and ASCS/SCS VMs to second SAP Azure region</a:t>
            </a:r>
          </a:p>
          <a:p>
            <a:pPr marL="227209" lvl="1" indent="-227209">
              <a:spcBef>
                <a:spcPts val="1765"/>
              </a:spcBef>
            </a:pPr>
            <a:r>
              <a:rPr lang="en-US" sz="2400" dirty="0"/>
              <a:t>VMs in a DR region are not up and running (no compute costs)</a:t>
            </a:r>
          </a:p>
          <a:p>
            <a:pPr marL="227209" lvl="1" indent="-227209">
              <a:spcBef>
                <a:spcPts val="1765"/>
              </a:spcBef>
            </a:pPr>
            <a:r>
              <a:rPr lang="en-US" sz="2400" dirty="0"/>
              <a:t>Works with Windows shared disk cluster for ASCS/SCS/CI when using SIOS Datakeeper for creating shared disk cluster configuration</a:t>
            </a:r>
          </a:p>
          <a:p>
            <a:pPr lvl="1"/>
            <a:endParaRPr lang="en-US" sz="2400" dirty="0"/>
          </a:p>
          <a:p>
            <a:pPr marL="0" indent="0">
              <a:spcAft>
                <a:spcPts val="588"/>
              </a:spcAft>
              <a:buNone/>
            </a:pPr>
            <a:r>
              <a:rPr lang="en-US" sz="3200" dirty="0">
                <a:gradFill>
                  <a:gsLst>
                    <a:gs pos="1250">
                      <a:schemeClr val="accent3"/>
                    </a:gs>
                    <a:gs pos="100000">
                      <a:schemeClr val="accent3"/>
                    </a:gs>
                  </a:gsLst>
                  <a:lin ang="5400000" scaled="0"/>
                </a:gradFill>
                <a:latin typeface="+mn-lt"/>
              </a:rPr>
              <a:t>Database building blocks</a:t>
            </a:r>
          </a:p>
          <a:p>
            <a:pPr marL="227209" lvl="1" indent="-227209">
              <a:spcBef>
                <a:spcPts val="1765"/>
              </a:spcBef>
            </a:pPr>
            <a:r>
              <a:rPr lang="en-US" sz="2400" dirty="0"/>
              <a:t>SQL Server AlwaysOn in asynchronous replication mode</a:t>
            </a:r>
          </a:p>
          <a:p>
            <a:pPr marL="227209" lvl="1" indent="-227209">
              <a:spcBef>
                <a:spcPts val="1765"/>
              </a:spcBef>
            </a:pPr>
            <a:r>
              <a:rPr lang="en-US" sz="2400" dirty="0"/>
              <a:t>SAP HANA System Replication in asynchronous replication mode</a:t>
            </a:r>
          </a:p>
        </p:txBody>
      </p:sp>
      <p:cxnSp>
        <p:nvCxnSpPr>
          <p:cNvPr id="8" name="Straight Connector 7" descr="Line" title="Line">
            <a:extLst>
              <a:ext uri="{FF2B5EF4-FFF2-40B4-BE49-F238E27FC236}">
                <a16:creationId xmlns:a16="http://schemas.microsoft.com/office/drawing/2014/main" id="{96DABAC0-70EC-44F6-9D67-E76D500E2245}"/>
              </a:ext>
            </a:extLst>
          </p:cNvPr>
          <p:cNvCxnSpPr>
            <a:cxnSpLocks/>
          </p:cNvCxnSpPr>
          <p:nvPr/>
        </p:nvCxnSpPr>
        <p:spPr>
          <a:xfrm>
            <a:off x="269239" y="4872568"/>
            <a:ext cx="11653523"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78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E1576-95FD-4DE4-87DA-C2FC5C49EFC2}"/>
              </a:ext>
            </a:extLst>
          </p:cNvPr>
          <p:cNvSpPr>
            <a:spLocks noGrp="1"/>
          </p:cNvSpPr>
          <p:nvPr>
            <p:ph type="title"/>
          </p:nvPr>
        </p:nvSpPr>
        <p:spPr/>
        <p:txBody>
          <a:bodyPr/>
          <a:lstStyle/>
          <a:p>
            <a:r>
              <a:rPr lang="en-US" dirty="0">
                <a:solidFill>
                  <a:schemeClr val="tx1"/>
                </a:solidFill>
              </a:rPr>
              <a:t>Customer needs (1/3)</a:t>
            </a:r>
          </a:p>
        </p:txBody>
      </p:sp>
      <p:sp>
        <p:nvSpPr>
          <p:cNvPr id="3" name="Content Placeholder 2">
            <a:extLst>
              <a:ext uri="{FF2B5EF4-FFF2-40B4-BE49-F238E27FC236}">
                <a16:creationId xmlns:a16="http://schemas.microsoft.com/office/drawing/2014/main" id="{5F811B58-6E9F-493D-A3D5-98A87E954449}"/>
              </a:ext>
            </a:extLst>
          </p:cNvPr>
          <p:cNvSpPr>
            <a:spLocks noGrp="1"/>
          </p:cNvSpPr>
          <p:nvPr>
            <p:ph type="body" sz="quarter" idx="10"/>
          </p:nvPr>
        </p:nvSpPr>
        <p:spPr>
          <a:xfrm>
            <a:off x="269239" y="1189177"/>
            <a:ext cx="11653523" cy="5273331"/>
          </a:xfrm>
        </p:spPr>
        <p:txBody>
          <a:bodyPr>
            <a:normAutofit/>
          </a:bodyPr>
          <a:lstStyle/>
          <a:p>
            <a:pPr lvl="0">
              <a:defRPr/>
            </a:pPr>
            <a:r>
              <a:rPr lang="en-US" sz="3200" dirty="0">
                <a:solidFill>
                  <a:schemeClr val="tx1"/>
                </a:solidFill>
              </a:rPr>
              <a:t>Scope : SAP BW on HANA deployment in Azure VMs </a:t>
            </a:r>
          </a:p>
          <a:p>
            <a:pPr marL="457200" lvl="1" indent="-457200">
              <a:buClr>
                <a:schemeClr val="tx1"/>
              </a:buClr>
              <a:buFont typeface="Arial" panose="020B0604020202020204" pitchFamily="34" charset="0"/>
              <a:buChar char="•"/>
              <a:defRPr/>
            </a:pPr>
            <a:r>
              <a:rPr lang="en-US" sz="2400" dirty="0">
                <a:solidFill>
                  <a:schemeClr val="tx1"/>
                </a:solidFill>
                <a:latin typeface="+mj-lt"/>
              </a:rPr>
              <a:t>Go-live date : March 2019 </a:t>
            </a:r>
          </a:p>
          <a:p>
            <a:pPr marL="457200" lvl="1" indent="-457200">
              <a:buClr>
                <a:schemeClr val="tx1"/>
              </a:buClr>
              <a:buFont typeface="Arial" panose="020B0604020202020204" pitchFamily="34" charset="0"/>
              <a:buChar char="•"/>
              <a:defRPr/>
            </a:pPr>
            <a:r>
              <a:rPr lang="en-US" sz="2400" dirty="0">
                <a:solidFill>
                  <a:schemeClr val="tx1"/>
                </a:solidFill>
                <a:latin typeface="+mj-lt"/>
              </a:rPr>
              <a:t>Customer requests  flexible VM solution within Cloud to accommodate the BW workloads.</a:t>
            </a:r>
            <a:endParaRPr lang="en-US" sz="3600" dirty="0">
              <a:latin typeface="+mj-lt"/>
            </a:endParaRPr>
          </a:p>
        </p:txBody>
      </p:sp>
      <p:sp>
        <p:nvSpPr>
          <p:cNvPr id="4" name="Content Placeholder 2">
            <a:extLst>
              <a:ext uri="{FF2B5EF4-FFF2-40B4-BE49-F238E27FC236}">
                <a16:creationId xmlns:a16="http://schemas.microsoft.com/office/drawing/2014/main" id="{186B30C1-042C-4EA9-8EA7-DB13D69D3CAF}"/>
              </a:ext>
            </a:extLst>
          </p:cNvPr>
          <p:cNvSpPr txBox="1">
            <a:spLocks/>
          </p:cNvSpPr>
          <p:nvPr/>
        </p:nvSpPr>
        <p:spPr>
          <a:xfrm>
            <a:off x="269238" y="2888673"/>
            <a:ext cx="11922762" cy="3349342"/>
          </a:xfrm>
          <a:prstGeom prst="rect">
            <a:avLst/>
          </a:prstGeom>
        </p:spPr>
        <p:txBody>
          <a:bodyPr vert="horz" wrap="square" lIns="146304" tIns="91440" rIns="146304" bIns="91440"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3200" dirty="0">
                <a:solidFill>
                  <a:schemeClr val="tx1"/>
                </a:solidFill>
              </a:rPr>
              <a:t>Sizing </a:t>
            </a:r>
          </a:p>
          <a:p>
            <a:pPr marL="457200" lvl="1" indent="-457200">
              <a:buClr>
                <a:schemeClr val="tx1"/>
              </a:buClr>
              <a:buFont typeface="Arial" panose="020B0604020202020204" pitchFamily="34" charset="0"/>
              <a:buChar char="•"/>
              <a:defRPr/>
            </a:pPr>
            <a:r>
              <a:rPr lang="en-US" sz="2400" dirty="0">
                <a:solidFill>
                  <a:schemeClr val="tx1"/>
                </a:solidFill>
              </a:rPr>
              <a:t>Production with latest OS/DB fully certified and supported by SAP</a:t>
            </a:r>
          </a:p>
          <a:p>
            <a:pPr marL="681297" lvl="2" indent="-457200">
              <a:buClr>
                <a:schemeClr val="tx1"/>
              </a:buClr>
              <a:buFont typeface="Arial" pitchFamily="34" charset="0"/>
              <a:buChar char="•"/>
              <a:defRPr/>
            </a:pPr>
            <a:r>
              <a:rPr lang="en-US" sz="2400" dirty="0">
                <a:solidFill>
                  <a:schemeClr val="tx1"/>
                </a:solidFill>
              </a:rPr>
              <a:t>HANA sizing memory requirement </a:t>
            </a:r>
            <a:r>
              <a:rPr lang="en-US" sz="2400" dirty="0">
                <a:solidFill>
                  <a:srgbClr val="FFFF00"/>
                </a:solidFill>
              </a:rPr>
              <a:t>1.2 TB of RAM</a:t>
            </a:r>
            <a:r>
              <a:rPr lang="en-US" sz="2400" dirty="0">
                <a:solidFill>
                  <a:schemeClr val="tx1"/>
                </a:solidFill>
              </a:rPr>
              <a:t>, estimate </a:t>
            </a:r>
            <a:r>
              <a:rPr lang="en-US" sz="2400" dirty="0">
                <a:solidFill>
                  <a:srgbClr val="FFFF00"/>
                </a:solidFill>
              </a:rPr>
              <a:t>1.9 TB of RAM </a:t>
            </a:r>
            <a:r>
              <a:rPr lang="en-US" sz="2400" dirty="0">
                <a:solidFill>
                  <a:schemeClr val="tx1"/>
                </a:solidFill>
              </a:rPr>
              <a:t>in 3 years</a:t>
            </a:r>
          </a:p>
          <a:p>
            <a:pPr marL="681297" lvl="2" indent="-457200">
              <a:buClr>
                <a:schemeClr val="tx1"/>
              </a:buClr>
              <a:buFont typeface="Arial" pitchFamily="34" charset="0"/>
              <a:buChar char="•"/>
              <a:defRPr/>
            </a:pPr>
            <a:r>
              <a:rPr lang="en-US" sz="2400" dirty="0">
                <a:solidFill>
                  <a:schemeClr val="tx1"/>
                </a:solidFill>
              </a:rPr>
              <a:t>Storage/volume configuration is based on Microsoft guidance </a:t>
            </a:r>
          </a:p>
          <a:p>
            <a:pPr marL="681297" lvl="2" indent="-457200">
              <a:buClr>
                <a:schemeClr val="tx1"/>
              </a:buClr>
              <a:buFont typeface="Arial" pitchFamily="34" charset="0"/>
              <a:buChar char="•"/>
              <a:defRPr/>
            </a:pPr>
            <a:r>
              <a:rPr lang="en-US" sz="2400" dirty="0">
                <a:solidFill>
                  <a:schemeClr val="tx1"/>
                </a:solidFill>
              </a:rPr>
              <a:t>SAP BW application servers: </a:t>
            </a:r>
            <a:r>
              <a:rPr lang="en-US" sz="2400" dirty="0">
                <a:solidFill>
                  <a:srgbClr val="FFFF00"/>
                </a:solidFill>
              </a:rPr>
              <a:t>15K SAPS</a:t>
            </a:r>
          </a:p>
          <a:p>
            <a:pPr marL="457200" lvl="1" indent="-457200">
              <a:buClr>
                <a:schemeClr val="tx1"/>
              </a:buClr>
              <a:buFont typeface="Arial" panose="020B0604020202020204" pitchFamily="34" charset="0"/>
              <a:buChar char="•"/>
              <a:defRPr/>
            </a:pPr>
            <a:r>
              <a:rPr lang="en-US" sz="2400" dirty="0">
                <a:solidFill>
                  <a:schemeClr val="tx1"/>
                </a:solidFill>
              </a:rPr>
              <a:t>Certification is NOT required for non-Prod </a:t>
            </a:r>
          </a:p>
          <a:p>
            <a:pPr marL="681297" lvl="2" indent="-457200" algn="just">
              <a:buClr>
                <a:schemeClr val="tx1"/>
              </a:buClr>
              <a:buFont typeface="Arial" pitchFamily="34" charset="0"/>
              <a:buChar char="•"/>
              <a:defRPr/>
            </a:pPr>
            <a:r>
              <a:rPr lang="en-US" sz="2400" dirty="0">
                <a:solidFill>
                  <a:schemeClr val="tx1"/>
                </a:solidFill>
              </a:rPr>
              <a:t>QA : HANA database server: </a:t>
            </a:r>
            <a:r>
              <a:rPr lang="en-US" sz="2400" dirty="0">
                <a:solidFill>
                  <a:srgbClr val="FFFF00"/>
                </a:solidFill>
              </a:rPr>
              <a:t>800 GB of RAM</a:t>
            </a:r>
          </a:p>
          <a:p>
            <a:pPr marL="681297" lvl="2" indent="-457200">
              <a:buClr>
                <a:schemeClr val="tx1"/>
              </a:buClr>
              <a:buFont typeface="Arial" pitchFamily="34" charset="0"/>
              <a:buChar char="•"/>
              <a:defRPr/>
            </a:pPr>
            <a:r>
              <a:rPr lang="en-US" sz="2400" dirty="0">
                <a:solidFill>
                  <a:schemeClr val="tx1"/>
                </a:solidFill>
              </a:rPr>
              <a:t>Dev, Test : HANA database server(s): </a:t>
            </a:r>
            <a:r>
              <a:rPr lang="en-US" sz="2400" dirty="0">
                <a:solidFill>
                  <a:srgbClr val="FFFF00"/>
                </a:solidFill>
              </a:rPr>
              <a:t>256 GB of RAM</a:t>
            </a:r>
          </a:p>
          <a:p>
            <a:endParaRPr lang="en-US" sz="2500" dirty="0"/>
          </a:p>
        </p:txBody>
      </p:sp>
    </p:spTree>
    <p:extLst>
      <p:ext uri="{BB962C8B-B14F-4D97-AF65-F5344CB8AC3E}">
        <p14:creationId xmlns:p14="http://schemas.microsoft.com/office/powerpoint/2010/main" val="141811024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A233-D51D-44D6-A0E8-9D53A48840F5}"/>
              </a:ext>
            </a:extLst>
          </p:cNvPr>
          <p:cNvSpPr>
            <a:spLocks noGrp="1"/>
          </p:cNvSpPr>
          <p:nvPr>
            <p:ph type="title"/>
          </p:nvPr>
        </p:nvSpPr>
        <p:spPr/>
        <p:txBody>
          <a:bodyPr/>
          <a:lstStyle/>
          <a:p>
            <a:r>
              <a:rPr lang="en-US" sz="4400" dirty="0"/>
              <a:t>SAP on Azure — across-region availability II</a:t>
            </a:r>
          </a:p>
        </p:txBody>
      </p:sp>
      <p:cxnSp>
        <p:nvCxnSpPr>
          <p:cNvPr id="7" name="Straight Connector 6" descr="Line" title="Line">
            <a:extLst>
              <a:ext uri="{FF2B5EF4-FFF2-40B4-BE49-F238E27FC236}">
                <a16:creationId xmlns:a16="http://schemas.microsoft.com/office/drawing/2014/main" id="{EA6B4220-D215-4E6E-A06B-6A4A2D096C34}"/>
              </a:ext>
            </a:extLst>
          </p:cNvPr>
          <p:cNvCxnSpPr>
            <a:cxnSpLocks/>
          </p:cNvCxnSpPr>
          <p:nvPr/>
        </p:nvCxnSpPr>
        <p:spPr>
          <a:xfrm>
            <a:off x="269239" y="1854872"/>
            <a:ext cx="11653523"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A796355-4D4E-4011-9B4E-A46CF4414D89}"/>
              </a:ext>
            </a:extLst>
          </p:cNvPr>
          <p:cNvSpPr>
            <a:spLocks noGrp="1"/>
          </p:cNvSpPr>
          <p:nvPr>
            <p:ph type="body" sz="quarter" idx="10"/>
          </p:nvPr>
        </p:nvSpPr>
        <p:spPr>
          <a:xfrm>
            <a:off x="269303" y="1187963"/>
            <a:ext cx="11807532" cy="5563831"/>
          </a:xfrm>
        </p:spPr>
        <p:txBody>
          <a:bodyPr/>
          <a:lstStyle/>
          <a:p>
            <a:pPr marL="0" indent="0">
              <a:spcAft>
                <a:spcPts val="588"/>
              </a:spcAft>
              <a:buNone/>
            </a:pPr>
            <a:r>
              <a:rPr lang="en-US" sz="3200" spc="-29" dirty="0">
                <a:gradFill>
                  <a:gsLst>
                    <a:gs pos="1250">
                      <a:schemeClr val="accent2"/>
                    </a:gs>
                    <a:gs pos="100000">
                      <a:schemeClr val="accent2"/>
                    </a:gs>
                  </a:gsLst>
                  <a:lin ang="5400000" scaled="0"/>
                </a:gradFill>
                <a:latin typeface="+mn-lt"/>
              </a:rPr>
              <a:t>Building blocks: Virtual Name and DNS</a:t>
            </a:r>
          </a:p>
          <a:p>
            <a:pPr marL="227209" lvl="1" indent="-227209">
              <a:spcBef>
                <a:spcPts val="1765"/>
              </a:spcBef>
            </a:pPr>
            <a:r>
              <a:rPr lang="en-US" sz="2400" spc="-29" dirty="0"/>
              <a:t>Customers replicate way they setup DR on-premises</a:t>
            </a:r>
          </a:p>
          <a:p>
            <a:pPr marL="227209" lvl="1" indent="-227209">
              <a:spcBef>
                <a:spcPts val="1765"/>
              </a:spcBef>
            </a:pPr>
            <a:r>
              <a:rPr lang="en-US" sz="2400" dirty="0"/>
              <a:t>Have a DNS record of a virtual name and IP address – assign name and IP address to host or VM</a:t>
            </a:r>
          </a:p>
          <a:p>
            <a:pPr marL="227209" lvl="1" indent="-227209">
              <a:spcBef>
                <a:spcPts val="1765"/>
              </a:spcBef>
            </a:pPr>
            <a:r>
              <a:rPr lang="en-US" sz="2400" dirty="0"/>
              <a:t>Run QA system in DR azure region – have production instances pre-installed</a:t>
            </a:r>
          </a:p>
          <a:p>
            <a:pPr marL="227209" lvl="1" indent="-227209">
              <a:spcBef>
                <a:spcPts val="1765"/>
              </a:spcBef>
            </a:pPr>
            <a:r>
              <a:rPr lang="en-US" sz="2400" dirty="0"/>
              <a:t>In failover case, just assign virtual names to QA VMs after change of IP address in DNS</a:t>
            </a:r>
          </a:p>
          <a:p>
            <a:pPr lvl="1"/>
            <a:endParaRPr lang="en-US" sz="3200" dirty="0"/>
          </a:p>
          <a:p>
            <a:pPr marL="0" indent="0">
              <a:spcAft>
                <a:spcPts val="588"/>
              </a:spcAft>
              <a:buNone/>
            </a:pPr>
            <a:r>
              <a:rPr lang="en-US" sz="3200" dirty="0">
                <a:gradFill>
                  <a:gsLst>
                    <a:gs pos="1250">
                      <a:schemeClr val="accent3"/>
                    </a:gs>
                    <a:gs pos="100000">
                      <a:schemeClr val="accent3"/>
                    </a:gs>
                  </a:gsLst>
                  <a:lin ang="5400000" scaled="0"/>
                </a:gradFill>
                <a:latin typeface="+mn-lt"/>
              </a:rPr>
              <a:t>Database building blocks</a:t>
            </a:r>
          </a:p>
          <a:p>
            <a:pPr marL="227209" lvl="1" indent="-227209">
              <a:spcBef>
                <a:spcPts val="1765"/>
              </a:spcBef>
            </a:pPr>
            <a:r>
              <a:rPr lang="en-US" sz="2400" dirty="0"/>
              <a:t>SQL Server AlwaysOn in asynchronous replication mode</a:t>
            </a:r>
          </a:p>
          <a:p>
            <a:pPr marL="227209" lvl="1" indent="-227209">
              <a:spcBef>
                <a:spcPts val="1765"/>
              </a:spcBef>
            </a:pPr>
            <a:r>
              <a:rPr lang="en-US" sz="2400" dirty="0"/>
              <a:t>SAP HANA System Replication in asynchronous replication mode</a:t>
            </a:r>
          </a:p>
        </p:txBody>
      </p:sp>
      <p:cxnSp>
        <p:nvCxnSpPr>
          <p:cNvPr id="8" name="Straight Connector 7" descr="Line" title="Line">
            <a:extLst>
              <a:ext uri="{FF2B5EF4-FFF2-40B4-BE49-F238E27FC236}">
                <a16:creationId xmlns:a16="http://schemas.microsoft.com/office/drawing/2014/main" id="{96DABAC0-70EC-44F6-9D67-E76D500E2245}"/>
              </a:ext>
            </a:extLst>
          </p:cNvPr>
          <p:cNvCxnSpPr>
            <a:cxnSpLocks/>
          </p:cNvCxnSpPr>
          <p:nvPr/>
        </p:nvCxnSpPr>
        <p:spPr>
          <a:xfrm>
            <a:off x="269239" y="4652828"/>
            <a:ext cx="11653523"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999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1453DA-C723-4C75-B738-46609167795C}"/>
              </a:ext>
            </a:extLst>
          </p:cNvPr>
          <p:cNvSpPr>
            <a:spLocks noGrp="1"/>
          </p:cNvSpPr>
          <p:nvPr>
            <p:ph type="body" sz="quarter" idx="10"/>
          </p:nvPr>
        </p:nvSpPr>
        <p:spPr>
          <a:xfrm>
            <a:off x="269239" y="1189177"/>
            <a:ext cx="11653523" cy="2055114"/>
          </a:xfrm>
        </p:spPr>
        <p:txBody>
          <a:bodyPr/>
          <a:lstStyle/>
          <a:p>
            <a:r>
              <a:rPr lang="en-US" dirty="0"/>
              <a:t>Commvault ?</a:t>
            </a:r>
          </a:p>
          <a:p>
            <a:r>
              <a:rPr lang="en-US" dirty="0"/>
              <a:t>DR failover</a:t>
            </a:r>
          </a:p>
          <a:p>
            <a:r>
              <a:rPr lang="en-US" dirty="0"/>
              <a:t>Pricing note</a:t>
            </a:r>
          </a:p>
        </p:txBody>
      </p:sp>
      <p:sp>
        <p:nvSpPr>
          <p:cNvPr id="3" name="Title 2">
            <a:extLst>
              <a:ext uri="{FF2B5EF4-FFF2-40B4-BE49-F238E27FC236}">
                <a16:creationId xmlns:a16="http://schemas.microsoft.com/office/drawing/2014/main" id="{7F42CFFC-3973-442E-86FA-82B8DF7CCE9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582996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(2/3)</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6920" y="1397062"/>
            <a:ext cx="11763434" cy="4735949"/>
          </a:xfrm>
        </p:spPr>
        <p:txBody>
          <a:bodyPr>
            <a:noAutofit/>
          </a:bodyPr>
          <a:lstStyle/>
          <a:p>
            <a:r>
              <a:rPr lang="en-US" sz="3200" dirty="0">
                <a:solidFill>
                  <a:schemeClr val="tx1"/>
                </a:solidFill>
              </a:rPr>
              <a:t>Availability and Backup</a:t>
            </a:r>
          </a:p>
          <a:p>
            <a:pPr marL="457200" lvl="1" indent="-457200">
              <a:buClr>
                <a:schemeClr val="tx1"/>
              </a:buClr>
              <a:buFont typeface="Arial" panose="020B0604020202020204" pitchFamily="34" charset="0"/>
              <a:buChar char="•"/>
            </a:pPr>
            <a:r>
              <a:rPr lang="en-US" sz="2400" dirty="0">
                <a:solidFill>
                  <a:schemeClr val="tx1"/>
                </a:solidFill>
                <a:latin typeface="+mj-lt"/>
              </a:rPr>
              <a:t>HA solutions need to be proposed for Production, No HA for all Non-Prod</a:t>
            </a:r>
          </a:p>
          <a:p>
            <a:pPr marL="681297" lvl="2" indent="-457200">
              <a:buClr>
                <a:schemeClr val="tx1"/>
              </a:buClr>
              <a:buFont typeface="Arial" panose="020B0604020202020204" pitchFamily="34" charset="0"/>
              <a:buChar char="•"/>
            </a:pPr>
            <a:r>
              <a:rPr lang="en-US" sz="2000" dirty="0">
                <a:solidFill>
                  <a:schemeClr val="tx1"/>
                </a:solidFill>
                <a:latin typeface="+mj-lt"/>
              </a:rPr>
              <a:t>With HA option, data loss not allowed (</a:t>
            </a:r>
            <a:r>
              <a:rPr lang="en-US" sz="2000" dirty="0">
                <a:solidFill>
                  <a:srgbClr val="FFFF00"/>
                </a:solidFill>
                <a:latin typeface="+mj-lt"/>
              </a:rPr>
              <a:t>zero RPO</a:t>
            </a:r>
            <a:r>
              <a:rPr lang="en-US" sz="2000" dirty="0">
                <a:solidFill>
                  <a:schemeClr val="tx1"/>
                </a:solidFill>
                <a:latin typeface="+mj-lt"/>
              </a:rPr>
              <a:t>), </a:t>
            </a:r>
            <a:r>
              <a:rPr lang="en-US" sz="2000" dirty="0">
                <a:solidFill>
                  <a:srgbClr val="FFFF00"/>
                </a:solidFill>
                <a:latin typeface="+mj-lt"/>
              </a:rPr>
              <a:t>no single point of failure</a:t>
            </a:r>
            <a:r>
              <a:rPr lang="en-US" sz="2000" dirty="0">
                <a:solidFill>
                  <a:schemeClr val="tx1"/>
                </a:solidFill>
                <a:latin typeface="+mj-lt"/>
              </a:rPr>
              <a:t>, in case of server/storage issues, auto </a:t>
            </a:r>
            <a:r>
              <a:rPr lang="en-US" sz="2000" dirty="0">
                <a:solidFill>
                  <a:srgbClr val="FFFF00"/>
                </a:solidFill>
                <a:latin typeface="+mj-lt"/>
              </a:rPr>
              <a:t>failover to complete within 10 minutes</a:t>
            </a:r>
          </a:p>
          <a:p>
            <a:pPr marL="457200" lvl="1" indent="-457200">
              <a:buClr>
                <a:schemeClr val="tx1"/>
              </a:buClr>
              <a:buFont typeface="Arial" panose="020B0604020202020204" pitchFamily="34" charset="0"/>
              <a:buChar char="•"/>
              <a:defRPr/>
            </a:pPr>
            <a:r>
              <a:rPr lang="en-US" sz="2400" dirty="0">
                <a:solidFill>
                  <a:schemeClr val="tx1"/>
                </a:solidFill>
                <a:latin typeface="+mj-lt"/>
              </a:rPr>
              <a:t>Uptime – Prod: 24x7, 744 </a:t>
            </a:r>
            <a:r>
              <a:rPr lang="en-US" sz="2400" dirty="0" err="1">
                <a:solidFill>
                  <a:schemeClr val="tx1"/>
                </a:solidFill>
                <a:latin typeface="+mj-lt"/>
              </a:rPr>
              <a:t>hrs</a:t>
            </a:r>
            <a:r>
              <a:rPr lang="en-US" sz="2400" dirty="0">
                <a:solidFill>
                  <a:schemeClr val="tx1"/>
                </a:solidFill>
                <a:latin typeface="+mj-lt"/>
              </a:rPr>
              <a:t>/m, QA - 50 </a:t>
            </a:r>
            <a:r>
              <a:rPr lang="en-US" sz="2400" dirty="0" err="1">
                <a:solidFill>
                  <a:schemeClr val="tx1"/>
                </a:solidFill>
                <a:latin typeface="+mj-lt"/>
              </a:rPr>
              <a:t>hrs</a:t>
            </a:r>
            <a:r>
              <a:rPr lang="en-US" sz="2400" dirty="0">
                <a:solidFill>
                  <a:schemeClr val="tx1"/>
                </a:solidFill>
                <a:latin typeface="+mj-lt"/>
              </a:rPr>
              <a:t>/m, DEV/Test - 200 </a:t>
            </a:r>
            <a:r>
              <a:rPr lang="en-US" sz="2400" dirty="0" err="1">
                <a:solidFill>
                  <a:schemeClr val="tx1"/>
                </a:solidFill>
                <a:latin typeface="+mj-lt"/>
              </a:rPr>
              <a:t>hrs</a:t>
            </a:r>
            <a:r>
              <a:rPr lang="en-US" sz="2400" dirty="0">
                <a:solidFill>
                  <a:schemeClr val="tx1"/>
                </a:solidFill>
                <a:latin typeface="+mj-lt"/>
              </a:rPr>
              <a:t>/m</a:t>
            </a:r>
            <a:endParaRPr lang="en-US" sz="2400" dirty="0">
              <a:solidFill>
                <a:sysClr val="window" lastClr="FFFFFF"/>
              </a:solidFill>
              <a:latin typeface="+mj-lt"/>
            </a:endParaRPr>
          </a:p>
          <a:p>
            <a:pPr marL="457200" lvl="1" indent="-457200">
              <a:buClr>
                <a:schemeClr val="tx1"/>
              </a:buClr>
              <a:buFont typeface="Arial" panose="020B0604020202020204" pitchFamily="34" charset="0"/>
              <a:buChar char="•"/>
            </a:pPr>
            <a:r>
              <a:rPr lang="en-US" sz="2400" dirty="0">
                <a:solidFill>
                  <a:schemeClr val="tx1"/>
                </a:solidFill>
                <a:latin typeface="+mj-lt"/>
              </a:rPr>
              <a:t>HANA DB log backup taken every 30 minutes</a:t>
            </a:r>
          </a:p>
          <a:p>
            <a:pPr marL="681297" lvl="2" indent="-457200">
              <a:buClr>
                <a:schemeClr val="tx1"/>
              </a:buClr>
              <a:buFont typeface="Arial" panose="020B0604020202020204" pitchFamily="34" charset="0"/>
              <a:buChar char="•"/>
            </a:pPr>
            <a:r>
              <a:rPr lang="en-US" sz="2000" dirty="0">
                <a:solidFill>
                  <a:schemeClr val="tx1"/>
                </a:solidFill>
                <a:latin typeface="+mj-lt"/>
              </a:rPr>
              <a:t>DB log backup to be kept for 1 day (DB restore to be fast)</a:t>
            </a:r>
            <a:endParaRPr lang="en-US" sz="2400" dirty="0">
              <a:solidFill>
                <a:schemeClr val="tx1"/>
              </a:solidFill>
              <a:latin typeface="+mj-lt"/>
            </a:endParaRPr>
          </a:p>
          <a:p>
            <a:pPr marL="457200" lvl="1" indent="-457200">
              <a:buClr>
                <a:schemeClr val="tx1"/>
              </a:buClr>
              <a:buFont typeface="Arial" panose="020B0604020202020204" pitchFamily="34" charset="0"/>
              <a:buChar char="•"/>
            </a:pPr>
            <a:r>
              <a:rPr lang="en-US" sz="2400" dirty="0">
                <a:solidFill>
                  <a:schemeClr val="tx1"/>
                </a:solidFill>
                <a:latin typeface="+mj-lt"/>
              </a:rPr>
              <a:t>HANA DB full backup every day (night)</a:t>
            </a:r>
          </a:p>
          <a:p>
            <a:pPr marL="681297" lvl="2" indent="-457200">
              <a:buClr>
                <a:schemeClr val="tx1"/>
              </a:buClr>
              <a:buFont typeface="Arial" panose="020B0604020202020204" pitchFamily="34" charset="0"/>
              <a:buChar char="•"/>
            </a:pPr>
            <a:r>
              <a:rPr lang="en-US" sz="2000" dirty="0">
                <a:solidFill>
                  <a:schemeClr val="tx1"/>
                </a:solidFill>
                <a:latin typeface="+mj-lt"/>
              </a:rPr>
              <a:t>Daily HANA DB full backup to be retained for 1 month</a:t>
            </a:r>
          </a:p>
          <a:p>
            <a:pPr marL="457200" lvl="1" indent="-457200">
              <a:buClr>
                <a:schemeClr val="tx1"/>
              </a:buClr>
              <a:buFont typeface="Arial" panose="020B0604020202020204" pitchFamily="34" charset="0"/>
              <a:buChar char="•"/>
            </a:pPr>
            <a:r>
              <a:rPr lang="en-US" sz="2400" dirty="0">
                <a:solidFill>
                  <a:schemeClr val="tx1"/>
                </a:solidFill>
                <a:latin typeface="+mj-lt"/>
              </a:rPr>
              <a:t>Monthly HANA DB full backup for 1 year, annual for 3 years</a:t>
            </a:r>
          </a:p>
          <a:p>
            <a:pPr marL="681297" lvl="2" indent="-457200">
              <a:buClr>
                <a:schemeClr val="tx1"/>
              </a:buClr>
              <a:buFont typeface="Arial" panose="020B0604020202020204" pitchFamily="34" charset="0"/>
              <a:buChar char="•"/>
            </a:pPr>
            <a:r>
              <a:rPr lang="en-US" sz="2400" dirty="0">
                <a:solidFill>
                  <a:schemeClr val="tx1"/>
                </a:solidFill>
                <a:latin typeface="+mj-lt"/>
              </a:rPr>
              <a:t>use reasonable backup storage in Cloud</a:t>
            </a:r>
          </a:p>
          <a:p>
            <a:pPr marL="457200" lvl="1" indent="-457200">
              <a:buClr>
                <a:schemeClr val="tx1"/>
              </a:buClr>
              <a:buFont typeface="Arial" panose="020B0604020202020204" pitchFamily="34" charset="0"/>
              <a:buChar char="•"/>
            </a:pPr>
            <a:r>
              <a:rPr lang="en-US" sz="2400" dirty="0">
                <a:solidFill>
                  <a:srgbClr val="FFFF00"/>
                </a:solidFill>
                <a:latin typeface="+mj-lt"/>
              </a:rPr>
              <a:t>Do BYOL of 3</a:t>
            </a:r>
            <a:r>
              <a:rPr lang="en-US" sz="2400" baseline="30000" dirty="0">
                <a:solidFill>
                  <a:srgbClr val="FFFF00"/>
                </a:solidFill>
                <a:latin typeface="+mj-lt"/>
              </a:rPr>
              <a:t>rd</a:t>
            </a:r>
            <a:r>
              <a:rPr lang="en-US" sz="2400" dirty="0">
                <a:solidFill>
                  <a:srgbClr val="FFFF00"/>
                </a:solidFill>
                <a:latin typeface="+mj-lt"/>
              </a:rPr>
              <a:t> party backup solution (e.g. Commvault)</a:t>
            </a:r>
          </a:p>
        </p:txBody>
      </p:sp>
    </p:spTree>
    <p:extLst>
      <p:ext uri="{BB962C8B-B14F-4D97-AF65-F5344CB8AC3E}">
        <p14:creationId xmlns:p14="http://schemas.microsoft.com/office/powerpoint/2010/main" val="15378926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(3/3)</a:t>
            </a:r>
          </a:p>
        </p:txBody>
      </p:sp>
      <p:sp>
        <p:nvSpPr>
          <p:cNvPr id="4" name="Content Placeholder 2">
            <a:extLst>
              <a:ext uri="{FF2B5EF4-FFF2-40B4-BE49-F238E27FC236}">
                <a16:creationId xmlns:a16="http://schemas.microsoft.com/office/drawing/2014/main" id="{A73886B4-35FA-4A0F-9455-E72AF6037728}"/>
              </a:ext>
            </a:extLst>
          </p:cNvPr>
          <p:cNvSpPr txBox="1">
            <a:spLocks/>
          </p:cNvSpPr>
          <p:nvPr/>
        </p:nvSpPr>
        <p:spPr>
          <a:xfrm>
            <a:off x="271557" y="1502847"/>
            <a:ext cx="11653523" cy="3755927"/>
          </a:xfrm>
          <a:prstGeom prst="rect">
            <a:avLst/>
          </a:prstGeom>
        </p:spPr>
        <p:txBody>
          <a:bodyPr vert="horz" wrap="square" lIns="146304" tIns="91440" rIns="146304" bIns="91440" rtlCol="0">
            <a:norm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rPr>
              <a:t>End user access and system integrations</a:t>
            </a:r>
          </a:p>
          <a:p>
            <a:pPr marL="457200" lvl="1" indent="-457200">
              <a:buClr>
                <a:schemeClr val="tx1"/>
              </a:buClr>
              <a:buFont typeface="Arial" panose="020B0604020202020204" pitchFamily="34" charset="0"/>
              <a:buChar char="•"/>
            </a:pPr>
            <a:r>
              <a:rPr lang="en-US" sz="2400" dirty="0">
                <a:solidFill>
                  <a:schemeClr val="tx1"/>
                </a:solidFill>
                <a:latin typeface="+mj-lt"/>
              </a:rPr>
              <a:t>User locations – 300 from US, 50 LATAM, 50 Europe - all through corporate network and MPLS </a:t>
            </a:r>
          </a:p>
          <a:p>
            <a:pPr marL="457200" lvl="1" indent="-457200">
              <a:buClr>
                <a:schemeClr val="tx1"/>
              </a:buClr>
              <a:buFont typeface="Arial" panose="020B0604020202020204" pitchFamily="34" charset="0"/>
              <a:buChar char="•"/>
              <a:defRPr/>
            </a:pPr>
            <a:r>
              <a:rPr lang="en-US" sz="2400" dirty="0">
                <a:solidFill>
                  <a:schemeClr val="tx1"/>
                </a:solidFill>
                <a:latin typeface="+mj-lt"/>
              </a:rPr>
              <a:t>Data is transferred from ERP (on-premises) to BW (in Cloud) every hour </a:t>
            </a:r>
          </a:p>
          <a:p>
            <a:pPr marL="457200" lvl="1" indent="-457200">
              <a:buClr>
                <a:schemeClr val="tx1"/>
              </a:buClr>
              <a:buFont typeface="Arial" panose="020B0604020202020204" pitchFamily="34" charset="0"/>
              <a:buChar char="•"/>
            </a:pPr>
            <a:r>
              <a:rPr lang="en-US" sz="2400" dirty="0">
                <a:solidFill>
                  <a:schemeClr val="tx1"/>
                </a:solidFill>
                <a:latin typeface="+mj-lt"/>
              </a:rPr>
              <a:t>Currently ExpressRoute is set up to </a:t>
            </a:r>
            <a:r>
              <a:rPr lang="en-US" sz="2400" dirty="0">
                <a:solidFill>
                  <a:srgbClr val="FFFF00"/>
                </a:solidFill>
                <a:latin typeface="+mj-lt"/>
              </a:rPr>
              <a:t>Azure East US 2</a:t>
            </a:r>
          </a:p>
          <a:p>
            <a:pPr marL="457200" lvl="1" indent="-457200">
              <a:buClr>
                <a:schemeClr val="tx1"/>
              </a:buClr>
              <a:buFont typeface="Arial" panose="020B0604020202020204" pitchFamily="34" charset="0"/>
              <a:buChar char="•"/>
            </a:pPr>
            <a:r>
              <a:rPr lang="en-US" sz="2400" dirty="0">
                <a:solidFill>
                  <a:schemeClr val="tx1"/>
                </a:solidFill>
                <a:latin typeface="+mj-lt"/>
              </a:rPr>
              <a:t>User response time needs to be minimized </a:t>
            </a:r>
          </a:p>
          <a:p>
            <a:pPr>
              <a:buClr>
                <a:schemeClr val="tx1"/>
              </a:buClr>
            </a:pPr>
            <a:r>
              <a:rPr lang="en-US" sz="3200" dirty="0">
                <a:solidFill>
                  <a:schemeClr val="tx1"/>
                </a:solidFill>
              </a:rPr>
              <a:t>Management</a:t>
            </a:r>
          </a:p>
          <a:p>
            <a:pPr marL="457200" indent="-457200">
              <a:buClr>
                <a:schemeClr val="tx1"/>
              </a:buClr>
              <a:buFont typeface="Arial" panose="020B0604020202020204" pitchFamily="34" charset="0"/>
              <a:buChar char="•"/>
            </a:pPr>
            <a:r>
              <a:rPr lang="en-US" sz="2800" dirty="0">
                <a:solidFill>
                  <a:schemeClr val="tx1"/>
                </a:solidFill>
              </a:rPr>
              <a:t>Deploy </a:t>
            </a:r>
            <a:r>
              <a:rPr lang="en-US" sz="2800" dirty="0" err="1">
                <a:solidFill>
                  <a:schemeClr val="tx1"/>
                </a:solidFill>
              </a:rPr>
              <a:t>Jumpbox</a:t>
            </a:r>
            <a:r>
              <a:rPr lang="en-US" sz="2800" dirty="0">
                <a:solidFill>
                  <a:schemeClr val="tx1"/>
                </a:solidFill>
              </a:rPr>
              <a:t>, DNS, patching server, backup server, monitoring </a:t>
            </a:r>
          </a:p>
        </p:txBody>
      </p:sp>
    </p:spTree>
    <p:extLst>
      <p:ext uri="{BB962C8B-B14F-4D97-AF65-F5344CB8AC3E}">
        <p14:creationId xmlns:p14="http://schemas.microsoft.com/office/powerpoint/2010/main" val="28119539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Contoso / 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085946" cy="5211624"/>
          </a:xfrm>
        </p:spPr>
        <p:txBody>
          <a:bodyPr>
            <a:normAutofit/>
          </a:bodyPr>
          <a:lstStyle/>
          <a:p>
            <a:r>
              <a:rPr lang="en-US" sz="3900" dirty="0">
                <a:solidFill>
                  <a:schemeClr val="tx1"/>
                </a:solidFill>
              </a:rPr>
              <a:t>Highly responsive systems with low network latency</a:t>
            </a:r>
          </a:p>
          <a:p>
            <a:r>
              <a:rPr lang="en-US" sz="3900" dirty="0">
                <a:solidFill>
                  <a:schemeClr val="tx1"/>
                </a:solidFill>
              </a:rPr>
              <a:t>In-memory database performance</a:t>
            </a:r>
          </a:p>
          <a:p>
            <a:r>
              <a:rPr lang="en-US" sz="3900" dirty="0">
                <a:solidFill>
                  <a:schemeClr val="tx1"/>
                </a:solidFill>
              </a:rPr>
              <a:t>High availability &amp; disaster recovery</a:t>
            </a:r>
          </a:p>
          <a:p>
            <a:r>
              <a:rPr lang="en-US" sz="3900" dirty="0">
                <a:solidFill>
                  <a:schemeClr val="tx1"/>
                </a:solidFill>
              </a:rPr>
              <a:t>Enterprise data protection &amp; security</a:t>
            </a:r>
          </a:p>
          <a:p>
            <a:r>
              <a:rPr lang="en-US" sz="3900" dirty="0">
                <a:solidFill>
                  <a:schemeClr val="tx1"/>
                </a:solidFill>
              </a:rPr>
              <a:t>Safe migration with downtime minimized</a:t>
            </a:r>
          </a:p>
          <a:p>
            <a:r>
              <a:rPr lang="en-US" sz="3900" dirty="0">
                <a:solidFill>
                  <a:schemeClr val="tx1"/>
                </a:solidFill>
              </a:rPr>
              <a:t>Access from HANA-based applications</a:t>
            </a:r>
          </a:p>
          <a:p>
            <a:r>
              <a:rPr lang="en-US" sz="3900" dirty="0">
                <a:solidFill>
                  <a:schemeClr val="tx1"/>
                </a:solidFill>
              </a:rPr>
              <a:t>Minimized cost </a:t>
            </a:r>
          </a:p>
          <a:p>
            <a:pPr lvl="1"/>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170405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4.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5538</Words>
  <Application>Microsoft Office PowerPoint</Application>
  <PresentationFormat>Widescreen</PresentationFormat>
  <Paragraphs>1111</Paragraphs>
  <Slides>61</Slides>
  <Notes>57</Notes>
  <HiddenSlides>17</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61</vt:i4>
      </vt:variant>
    </vt:vector>
  </HeadingPairs>
  <TitlesOfParts>
    <vt:vector size="74" baseType="lpstr">
      <vt:lpstr>Arial</vt:lpstr>
      <vt:lpstr>Calibri</vt:lpstr>
      <vt:lpstr>Calibri Light</vt:lpstr>
      <vt:lpstr>Consolas</vt:lpstr>
      <vt:lpstr>Segoe UI</vt:lpstr>
      <vt:lpstr>Segoe UI Light</vt:lpstr>
      <vt:lpstr>Segoe UI Semibold</vt:lpstr>
      <vt:lpstr>Segoe UI Semilight</vt:lpstr>
      <vt:lpstr>Wingdings</vt:lpstr>
      <vt:lpstr>2_Server and Cloud 2013</vt:lpstr>
      <vt:lpstr>C+E Readiness Template</vt:lpstr>
      <vt:lpstr>Server and Cloud 2013</vt:lpstr>
      <vt:lpstr>1_Server and Cloud 2013</vt:lpstr>
      <vt:lpstr>SAP HANA on Azure</vt:lpstr>
      <vt:lpstr>Abstract and learning objectives</vt:lpstr>
      <vt:lpstr>Step 1: Review the customer case study</vt:lpstr>
      <vt:lpstr>Customer situation </vt:lpstr>
      <vt:lpstr>Customer situation </vt:lpstr>
      <vt:lpstr>Customer needs (1/3)</vt:lpstr>
      <vt:lpstr>Customer needs (2/3)</vt:lpstr>
      <vt:lpstr>Customer needs (3/3)</vt:lpstr>
      <vt:lpstr>Contoso / Customer needs </vt:lpstr>
      <vt:lpstr>Customer questions and objections </vt:lpstr>
      <vt:lpstr>SAP on Azure — huge variety on instances</vt:lpstr>
      <vt:lpstr>Determine Azure SKUs for HANA based on HANA DB Size and SAPS</vt:lpstr>
      <vt:lpstr>M-Series Virtual Machines Massive memory, CPU, storage, and scale</vt:lpstr>
      <vt:lpstr>(SAPS) Azure VM Options for SAP Applications</vt:lpstr>
      <vt:lpstr>Premium Storage Allocation to run SAP HANA on Azure M Series VM</vt:lpstr>
      <vt:lpstr>Premium Storage KPIs (Cost differ by region)</vt:lpstr>
      <vt:lpstr>Common scenarios</vt:lpstr>
      <vt:lpstr>SAP HA Architecture SAP NetWeaver ABAP / Java 7.00 (and higher) – Windows &amp; Linux</vt:lpstr>
      <vt:lpstr>PowerPoint Presentation</vt:lpstr>
      <vt:lpstr>Step 2: Design the solution</vt:lpstr>
      <vt:lpstr>PowerPoint Presentation</vt:lpstr>
      <vt:lpstr>PowerPoint Presentation</vt:lpstr>
      <vt:lpstr>Online Azure pricing calculator</vt:lpstr>
      <vt:lpstr>Pricing </vt:lpstr>
      <vt:lpstr>Step 3: Present the solution</vt:lpstr>
      <vt:lpstr>Wrap-up</vt:lpstr>
      <vt:lpstr>Preferred target audience </vt:lpstr>
      <vt:lpstr>SAP HANA on Cloud </vt:lpstr>
      <vt:lpstr>Preferred solutions </vt:lpstr>
      <vt:lpstr>PowerPoint Presentation</vt:lpstr>
      <vt:lpstr>PowerPoint Presentation</vt:lpstr>
      <vt:lpstr>PowerPoint Presentation</vt:lpstr>
      <vt:lpstr>PowerPoint Presentation</vt:lpstr>
      <vt:lpstr>Baseline knowledge for SAP as a service on Azure</vt:lpstr>
      <vt:lpstr>Azure VM design tips</vt:lpstr>
      <vt:lpstr>Process to optimize SAP landscape</vt:lpstr>
      <vt:lpstr>Preferred objections handling </vt:lpstr>
      <vt:lpstr>Preferred objections handling </vt:lpstr>
      <vt:lpstr>Preferred objections handling </vt:lpstr>
      <vt:lpstr>Preferred objections handling </vt:lpstr>
      <vt:lpstr>Customer quote </vt:lpstr>
      <vt:lpstr>Go Dos and Resources</vt:lpstr>
      <vt:lpstr>PowerPoint Presentation</vt:lpstr>
      <vt:lpstr>PowerPoint Presentation</vt:lpstr>
      <vt:lpstr>Appendix slides</vt:lpstr>
      <vt:lpstr>Check SAP on Azure Certifications (HANA)</vt:lpstr>
      <vt:lpstr>Enterprise Backup Solutions for LOB applications/SAP on Azure</vt:lpstr>
      <vt:lpstr>SAP on Azure Backup Solutions </vt:lpstr>
      <vt:lpstr>PowerPoint Presentation</vt:lpstr>
      <vt:lpstr>PowerPoint Presentation</vt:lpstr>
      <vt:lpstr>PowerPoint Presentation</vt:lpstr>
      <vt:lpstr>Downtime Minimized Migration (DMO/SUM) to Azure/HANA</vt:lpstr>
      <vt:lpstr>Common scenarios </vt:lpstr>
      <vt:lpstr>Solution paths taken by a lot of customers</vt:lpstr>
      <vt:lpstr>SAP on Azure — customer stages in Azure</vt:lpstr>
      <vt:lpstr>SAP on Azure — huge variety on instances</vt:lpstr>
      <vt:lpstr>SAP on Azure — reliability</vt:lpstr>
      <vt:lpstr>SAP on Azure — in-region availability</vt:lpstr>
      <vt:lpstr>SAP on Azure — across-region availability I</vt:lpstr>
      <vt:lpstr>SAP on Azure — across-region availability II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2018-03-01T17:48:59Z</dcterms:created>
  <dcterms:modified xsi:type="dcterms:W3CDTF">2018-11-21T22:08:36Z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2018-03-01T19:18:17.0747291Z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